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theme/themeOverride1.xml" ContentType="application/vnd.openxmlformats-officedocument.themeOverride+xml"/>
  <Override PartName="/ppt/charts/chart8.xml" ContentType="application/vnd.openxmlformats-officedocument.drawingml.chart+xml"/>
  <Override PartName="/ppt/charts/chart9.xml" ContentType="application/vnd.openxmlformats-officedocument.drawingml.chart+xml"/>
  <Override PartName="/ppt/notesSlides/notesSlide3.xml" ContentType="application/vnd.openxmlformats-officedocument.presentationml.notesSlide+xml"/>
  <Override PartName="/ppt/charts/chart10.xml" ContentType="application/vnd.openxmlformats-officedocument.drawingml.chart+xml"/>
  <Override PartName="/ppt/drawings/drawing1.xml" ContentType="application/vnd.openxmlformats-officedocument.drawingml.chartshape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notesSlides/notesSlide12.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20.xml" ContentType="application/vnd.openxmlformats-officedocument.drawingml.chart+xml"/>
  <Override PartName="/ppt/charts/chart21.xml" ContentType="application/vnd.openxmlformats-officedocument.drawingml.chart+xml"/>
  <Override PartName="/ppt/notesSlides/notesSlide32.xml" ContentType="application/vnd.openxmlformats-officedocument.presentationml.notesSlide+xml"/>
  <Override PartName="/ppt/charts/chart22.xml" ContentType="application/vnd.openxmlformats-officedocument.drawingml.chart+xml"/>
  <Override PartName="/ppt/charts/chart23.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24.xml" ContentType="application/vnd.openxmlformats-officedocument.drawingml.chart+xml"/>
  <Override PartName="/ppt/theme/themeOverride2.xml" ContentType="application/vnd.openxmlformats-officedocument.themeOverride+xml"/>
  <Override PartName="/ppt/charts/chart25.xml" ContentType="application/vnd.openxmlformats-officedocument.drawingml.chart+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style3.xml" ContentType="application/vnd.ms-office.chartstyle+xml"/>
  <Override PartName="/ppt/charts/colors3.xml" ContentType="application/vnd.ms-office.chartcolorstyle+xml"/>
  <Override PartName="/ppt/charts/style4.xml" ContentType="application/vnd.ms-office.chartstyle+xml"/>
  <Override PartName="/ppt/charts/colors4.xml" ContentType="application/vnd.ms-office.chartcolorstyle+xml"/>
  <Override PartName="/ppt/charts/style5.xml" ContentType="application/vnd.ms-office.chartstyle+xml"/>
  <Override PartName="/ppt/charts/colors5.xml" ContentType="application/vnd.ms-office.chartcolorstyle+xml"/>
  <Override PartName="/ppt/charts/style6.xml" ContentType="application/vnd.ms-office.chartstyle+xml"/>
  <Override PartName="/ppt/charts/colors6.xml" ContentType="application/vnd.ms-office.chartcolorstyle+xml"/>
  <Override PartName="/ppt/charts/style7.xml" ContentType="application/vnd.ms-office.chartstyle+xml"/>
  <Override PartName="/ppt/charts/colors7.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handoutMasterIdLst>
    <p:handoutMasterId r:id="rId66"/>
  </p:handoutMasterIdLst>
  <p:sldIdLst>
    <p:sldId id="723" r:id="rId2"/>
    <p:sldId id="724" r:id="rId3"/>
    <p:sldId id="725" r:id="rId4"/>
    <p:sldId id="726" r:id="rId5"/>
    <p:sldId id="766" r:id="rId6"/>
    <p:sldId id="727" r:id="rId7"/>
    <p:sldId id="728" r:id="rId8"/>
    <p:sldId id="729" r:id="rId9"/>
    <p:sldId id="730" r:id="rId10"/>
    <p:sldId id="731" r:id="rId11"/>
    <p:sldId id="732" r:id="rId12"/>
    <p:sldId id="733" r:id="rId13"/>
    <p:sldId id="734" r:id="rId14"/>
    <p:sldId id="735" r:id="rId15"/>
    <p:sldId id="736" r:id="rId16"/>
    <p:sldId id="737" r:id="rId17"/>
    <p:sldId id="738" r:id="rId18"/>
    <p:sldId id="739" r:id="rId19"/>
    <p:sldId id="740" r:id="rId20"/>
    <p:sldId id="741" r:id="rId21"/>
    <p:sldId id="742" r:id="rId22"/>
    <p:sldId id="743" r:id="rId23"/>
    <p:sldId id="744" r:id="rId24"/>
    <p:sldId id="745" r:id="rId25"/>
    <p:sldId id="746" r:id="rId26"/>
    <p:sldId id="747" r:id="rId27"/>
    <p:sldId id="748" r:id="rId28"/>
    <p:sldId id="749" r:id="rId29"/>
    <p:sldId id="759" r:id="rId30"/>
    <p:sldId id="760" r:id="rId31"/>
    <p:sldId id="761" r:id="rId32"/>
    <p:sldId id="762" r:id="rId33"/>
    <p:sldId id="751" r:id="rId34"/>
    <p:sldId id="752" r:id="rId35"/>
    <p:sldId id="763" r:id="rId36"/>
    <p:sldId id="753" r:id="rId37"/>
    <p:sldId id="754" r:id="rId38"/>
    <p:sldId id="755" r:id="rId39"/>
    <p:sldId id="758" r:id="rId40"/>
    <p:sldId id="756" r:id="rId41"/>
    <p:sldId id="757" r:id="rId42"/>
    <p:sldId id="575" r:id="rId43"/>
    <p:sldId id="576" r:id="rId44"/>
    <p:sldId id="671" r:id="rId45"/>
    <p:sldId id="697" r:id="rId46"/>
    <p:sldId id="709" r:id="rId47"/>
    <p:sldId id="722" r:id="rId48"/>
    <p:sldId id="594" r:id="rId49"/>
    <p:sldId id="660" r:id="rId50"/>
    <p:sldId id="661" r:id="rId51"/>
    <p:sldId id="662" r:id="rId52"/>
    <p:sldId id="663" r:id="rId53"/>
    <p:sldId id="664" r:id="rId54"/>
    <p:sldId id="721" r:id="rId55"/>
    <p:sldId id="700" r:id="rId56"/>
    <p:sldId id="701" r:id="rId57"/>
    <p:sldId id="702" r:id="rId58"/>
    <p:sldId id="698" r:id="rId59"/>
    <p:sldId id="261" r:id="rId60"/>
    <p:sldId id="675" r:id="rId61"/>
    <p:sldId id="692" r:id="rId62"/>
    <p:sldId id="696" r:id="rId63"/>
    <p:sldId id="534" r:id="rId64"/>
  </p:sldIdLst>
  <p:sldSz cx="9144000" cy="6858000" type="screen4x3"/>
  <p:notesSz cx="6797675" cy="9929813"/>
  <p:defaultTex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Arial" panose="020B0604020202020204" pitchFamily="34" charset="0"/>
        <a:cs typeface="Arial" panose="020B0604020202020204" pitchFamily="34"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61" autoAdjust="0"/>
    <p:restoredTop sz="94660"/>
  </p:normalViewPr>
  <p:slideViewPr>
    <p:cSldViewPr snapToGrid="0">
      <p:cViewPr>
        <p:scale>
          <a:sx n="75" d="100"/>
          <a:sy n="75" d="100"/>
        </p:scale>
        <p:origin x="-1752" y="-378"/>
      </p:cViewPr>
      <p:guideLst>
        <p:guide orient="horz" pos="2160"/>
        <p:guide pos="2880"/>
      </p:guideLst>
    </p:cSldViewPr>
  </p:slideViewPr>
  <p:notesTextViewPr>
    <p:cViewPr>
      <p:scale>
        <a:sx n="1" d="1"/>
        <a:sy n="1" d="1"/>
      </p:scale>
      <p:origin x="0" y="0"/>
    </p:cViewPr>
  </p:notesTextViewPr>
  <p:sorterViewPr>
    <p:cViewPr>
      <p:scale>
        <a:sx n="100" d="100"/>
        <a:sy n="100" d="100"/>
      </p:scale>
      <p:origin x="0" y="-19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embeddings/oleObject1.bin"/></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oleObject" Target="file:///C:\Users\tbaum\AppData\Local\Microsoft\Windows\INetCache\Content.Outlook\ALCOCVP4\lead_N_N%202019.04.11%20(002).xlsx" TargetMode="External"/></Relationships>
</file>

<file path=ppt/charts/_rels/chart21.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oleObject" Target="file:///C:\Users\tbaum\AppData\Local\Microsoft\Windows\INetCache\Content.Outlook\ALCOCVP4\lead_N_N%202019.04.11%20(002).xlsx" TargetMode="External"/></Relationships>
</file>

<file path=ppt/charts/_rels/chart22.xml.rels><?xml version="1.0" encoding="UTF-8" standalone="yes"?>
<Relationships xmlns="http://schemas.openxmlformats.org/package/2006/relationships"><Relationship Id="rId3" Type="http://schemas.microsoft.com/office/2011/relationships/chartStyle" Target="style6.xml"/><Relationship Id="rId2" Type="http://schemas.microsoft.com/office/2011/relationships/chartColorStyle" Target="colors6.xml"/><Relationship Id="rId1" Type="http://schemas.openxmlformats.org/officeDocument/2006/relationships/oleObject" Target="file:///C:\Users\tbaum\AppData\Local\Microsoft\Windows\INetCache\Content.Outlook\ALCOCVP4\lead_N_N%202019.04.11%20(002).xlsx" TargetMode="External"/></Relationships>
</file>

<file path=ppt/charts/_rels/chart23.xml.rels><?xml version="1.0" encoding="UTF-8" standalone="yes"?>
<Relationships xmlns="http://schemas.openxmlformats.org/package/2006/relationships"><Relationship Id="rId3" Type="http://schemas.microsoft.com/office/2011/relationships/chartStyle" Target="style7.xml"/><Relationship Id="rId2" Type="http://schemas.microsoft.com/office/2011/relationships/chartColorStyle" Target="colors7.xml"/><Relationship Id="rId1" Type="http://schemas.openxmlformats.org/officeDocument/2006/relationships/oleObject" Target="file:///C:\Users\tbaum\AppData\Local\Microsoft\Windows\INetCache\Content.Outlook\ALCOCVP4\lead_N_N%202019.04.11%20(002).xlsx" TargetMode="External"/></Relationships>
</file>

<file path=ppt/charts/_rels/chart24.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2.xml"/></Relationships>
</file>

<file path=ppt/charts/_rels/chart25.xml.rels><?xml version="1.0" encoding="UTF-8" standalone="yes"?>
<Relationships xmlns="http://schemas.openxmlformats.org/package/2006/relationships"><Relationship Id="rId2" Type="http://schemas.openxmlformats.org/officeDocument/2006/relationships/oleObject" Target="../embeddings/oleObject3.bin"/><Relationship Id="rId1" Type="http://schemas.openxmlformats.org/officeDocument/2006/relationships/themeOverride" Target="../theme/themeOverride3.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1.xm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25450908914163506"/>
          <c:y val="0.12680861837607921"/>
          <c:w val="0.46937700495771362"/>
          <c:h val="0.78239562498417603"/>
        </c:manualLayout>
      </c:layout>
      <c:pieChart>
        <c:varyColors val="1"/>
        <c:ser>
          <c:idx val="0"/>
          <c:order val="0"/>
          <c:tx>
            <c:strRef>
              <c:f>Sheet1!$B$1</c:f>
              <c:strCache>
                <c:ptCount val="1"/>
                <c:pt idx="0">
                  <c:v>Sales</c:v>
                </c:pt>
              </c:strCache>
            </c:strRef>
          </c:tx>
          <c:explosion val="1"/>
          <c:dLbls>
            <c:dLbl>
              <c:idx val="0"/>
              <c:layout>
                <c:manualLayout>
                  <c:x val="8.4504714688441729E-2"/>
                  <c:y val="4.694533762057878E-2"/>
                </c:manualLayout>
              </c:layout>
              <c:showLegendKey val="1"/>
              <c:showVal val="1"/>
              <c:showCatName val="1"/>
              <c:showSerName val="0"/>
              <c:showPercent val="0"/>
              <c:showBubbleSize val="0"/>
            </c:dLbl>
            <c:dLbl>
              <c:idx val="1"/>
              <c:layout>
                <c:manualLayout>
                  <c:x val="-5.9330283367356858E-2"/>
                  <c:y val="0.16131655568777375"/>
                </c:manualLayout>
              </c:layout>
              <c:showLegendKey val="1"/>
              <c:showVal val="1"/>
              <c:showCatName val="1"/>
              <c:showSerName val="0"/>
              <c:showPercent val="0"/>
              <c:showBubbleSize val="0"/>
            </c:dLbl>
            <c:dLbl>
              <c:idx val="2"/>
              <c:layout>
                <c:manualLayout>
                  <c:x val="-3.7015772334013804E-3"/>
                  <c:y val="-5.7581892295617387E-2"/>
                </c:manualLayout>
              </c:layout>
              <c:showLegendKey val="1"/>
              <c:showVal val="1"/>
              <c:showCatName val="1"/>
              <c:showSerName val="0"/>
              <c:showPercent val="0"/>
              <c:showBubbleSize val="0"/>
            </c:dLbl>
            <c:dLbl>
              <c:idx val="4"/>
              <c:layout>
                <c:manualLayout>
                  <c:x val="3.9525614853698843E-3"/>
                  <c:y val="2.4674684153226826E-2"/>
                </c:manualLayout>
              </c:layout>
              <c:showLegendKey val="1"/>
              <c:showVal val="1"/>
              <c:showCatName val="1"/>
              <c:showSerName val="0"/>
              <c:showPercent val="0"/>
              <c:showBubbleSize val="0"/>
            </c:dLbl>
            <c:dLbl>
              <c:idx val="5"/>
              <c:layout>
                <c:manualLayout>
                  <c:x val="1.0869179547001069E-2"/>
                  <c:y val="1.2282451831784693E-2"/>
                </c:manualLayout>
              </c:layout>
              <c:showLegendKey val="1"/>
              <c:showVal val="1"/>
              <c:showCatName val="1"/>
              <c:showSerName val="0"/>
              <c:showPercent val="0"/>
              <c:showBubbleSize val="0"/>
            </c:dLbl>
            <c:dLbl>
              <c:idx val="6"/>
              <c:layout>
                <c:manualLayout>
                  <c:x val="9.6726572372897834E-2"/>
                  <c:y val="-1.4214142846292124E-2"/>
                </c:manualLayout>
              </c:layout>
              <c:showLegendKey val="1"/>
              <c:showVal val="1"/>
              <c:showCatName val="1"/>
              <c:showSerName val="0"/>
              <c:showPercent val="0"/>
              <c:showBubbleSize val="0"/>
            </c:dLbl>
            <c:numFmt formatCode="0.0%" sourceLinked="0"/>
            <c:txPr>
              <a:bodyPr/>
              <a:lstStyle/>
              <a:p>
                <a:pPr>
                  <a:defRPr sz="1600"/>
                </a:pPr>
                <a:endParaRPr lang="en-US"/>
              </a:p>
            </c:txPr>
            <c:showLegendKey val="1"/>
            <c:showVal val="1"/>
            <c:showCatName val="1"/>
            <c:showSerName val="0"/>
            <c:showPercent val="0"/>
            <c:showBubbleSize val="0"/>
            <c:showLeaderLines val="0"/>
          </c:dLbls>
          <c:cat>
            <c:strRef>
              <c:f>Sheet1!$A$2:$A$8</c:f>
              <c:strCache>
                <c:ptCount val="7"/>
                <c:pt idx="0">
                  <c:v>Communicable, maternal, perinatal and nutritional conditions</c:v>
                </c:pt>
                <c:pt idx="1">
                  <c:v>Cardiovascular diseases</c:v>
                </c:pt>
                <c:pt idx="2">
                  <c:v>Chroniic respiratory diseases</c:v>
                </c:pt>
                <c:pt idx="3">
                  <c:v>Cancers</c:v>
                </c:pt>
                <c:pt idx="4">
                  <c:v>Diabetes</c:v>
                </c:pt>
                <c:pt idx="5">
                  <c:v>Other NCDs</c:v>
                </c:pt>
                <c:pt idx="6">
                  <c:v>Injuries</c:v>
                </c:pt>
              </c:strCache>
            </c:strRef>
          </c:cat>
          <c:val>
            <c:numRef>
              <c:f>Sheet1!$B$2:$B$8</c:f>
              <c:numCache>
                <c:formatCode>0.00%</c:formatCode>
                <c:ptCount val="7"/>
                <c:pt idx="0">
                  <c:v>6.6000000000000003E-2</c:v>
                </c:pt>
                <c:pt idx="1">
                  <c:v>0.40300000000000002</c:v>
                </c:pt>
                <c:pt idx="2">
                  <c:v>0.219</c:v>
                </c:pt>
                <c:pt idx="3">
                  <c:v>0.14399999999999999</c:v>
                </c:pt>
                <c:pt idx="4">
                  <c:v>2.7E-2</c:v>
                </c:pt>
                <c:pt idx="5">
                  <c:v>0.06</c:v>
                </c:pt>
                <c:pt idx="6">
                  <c:v>8.2000000000000003E-2</c:v>
                </c:pt>
              </c:numCache>
            </c:numRef>
          </c:val>
        </c:ser>
        <c:dLbls>
          <c:showLegendKey val="0"/>
          <c:showVal val="0"/>
          <c:showCatName val="0"/>
          <c:showSerName val="0"/>
          <c:showPercent val="0"/>
          <c:showBubbleSize val="0"/>
          <c:showLeaderLines val="0"/>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9685398873981994E-2"/>
          <c:y val="3.6174587831096498E-2"/>
          <c:w val="0.91390955405515895"/>
          <c:h val="0.74927178250087301"/>
        </c:manualLayout>
      </c:layout>
      <c:barChart>
        <c:barDir val="col"/>
        <c:grouping val="clustered"/>
        <c:varyColors val="0"/>
        <c:ser>
          <c:idx val="0"/>
          <c:order val="0"/>
          <c:spPr>
            <a:solidFill>
              <a:schemeClr val="accent1"/>
            </a:solidFill>
          </c:spPr>
          <c:invertIfNegative val="0"/>
          <c:dPt>
            <c:idx val="16"/>
            <c:invertIfNegative val="0"/>
            <c:bubble3D val="0"/>
          </c:dPt>
          <c:dPt>
            <c:idx val="24"/>
            <c:invertIfNegative val="0"/>
            <c:bubble3D val="0"/>
            <c:spPr>
              <a:solidFill>
                <a:schemeClr val="accent1"/>
              </a:solidFill>
              <a:ln>
                <a:solidFill>
                  <a:schemeClr val="accent1"/>
                </a:solidFill>
              </a:ln>
            </c:spPr>
          </c:dPt>
          <c:dPt>
            <c:idx val="27"/>
            <c:invertIfNegative val="0"/>
            <c:bubble3D val="0"/>
            <c:spPr>
              <a:solidFill>
                <a:schemeClr val="accent1"/>
              </a:solidFill>
              <a:ln>
                <a:solidFill>
                  <a:schemeClr val="accent1"/>
                </a:solidFill>
              </a:ln>
            </c:spPr>
          </c:dPt>
          <c:dPt>
            <c:idx val="35"/>
            <c:invertIfNegative val="0"/>
            <c:bubble3D val="0"/>
            <c:spPr>
              <a:solidFill>
                <a:schemeClr val="tx2"/>
              </a:solidFill>
            </c:spPr>
          </c:dPt>
          <c:dPt>
            <c:idx val="36"/>
            <c:invertIfNegative val="0"/>
            <c:bubble3D val="0"/>
            <c:spPr>
              <a:solidFill>
                <a:schemeClr val="tx2"/>
              </a:solidFill>
            </c:spPr>
          </c:dPt>
          <c:dPt>
            <c:idx val="37"/>
            <c:invertIfNegative val="0"/>
            <c:bubble3D val="0"/>
            <c:spPr>
              <a:solidFill>
                <a:schemeClr val="tx2"/>
              </a:solidFill>
            </c:spPr>
          </c:dPt>
          <c:dPt>
            <c:idx val="38"/>
            <c:invertIfNegative val="0"/>
            <c:bubble3D val="0"/>
            <c:spPr>
              <a:solidFill>
                <a:schemeClr val="tx2"/>
              </a:solidFill>
            </c:spPr>
          </c:dPt>
          <c:dPt>
            <c:idx val="39"/>
            <c:invertIfNegative val="0"/>
            <c:bubble3D val="0"/>
            <c:spPr>
              <a:solidFill>
                <a:schemeClr val="tx2"/>
              </a:solidFill>
            </c:spPr>
          </c:dPt>
          <c:dPt>
            <c:idx val="40"/>
            <c:invertIfNegative val="0"/>
            <c:bubble3D val="0"/>
            <c:spPr>
              <a:solidFill>
                <a:schemeClr val="tx2"/>
              </a:solidFill>
            </c:spPr>
          </c:dPt>
          <c:dPt>
            <c:idx val="41"/>
            <c:invertIfNegative val="0"/>
            <c:bubble3D val="0"/>
            <c:spPr>
              <a:solidFill>
                <a:schemeClr val="tx2"/>
              </a:solidFill>
            </c:spPr>
          </c:dPt>
          <c:dPt>
            <c:idx val="42"/>
            <c:invertIfNegative val="0"/>
            <c:bubble3D val="0"/>
            <c:spPr>
              <a:solidFill>
                <a:schemeClr val="tx2"/>
              </a:solidFill>
            </c:spPr>
          </c:dPt>
          <c:dPt>
            <c:idx val="43"/>
            <c:invertIfNegative val="0"/>
            <c:bubble3D val="0"/>
            <c:spPr>
              <a:solidFill>
                <a:schemeClr val="tx2"/>
              </a:solidFill>
            </c:spPr>
          </c:dPt>
          <c:dPt>
            <c:idx val="44"/>
            <c:invertIfNegative val="0"/>
            <c:bubble3D val="0"/>
            <c:spPr>
              <a:solidFill>
                <a:schemeClr val="tx2"/>
              </a:solidFill>
            </c:spPr>
          </c:dPt>
          <c:dPt>
            <c:idx val="45"/>
            <c:invertIfNegative val="0"/>
            <c:bubble3D val="0"/>
            <c:spPr>
              <a:solidFill>
                <a:schemeClr val="tx2"/>
              </a:solidFill>
            </c:spPr>
          </c:dPt>
          <c:dPt>
            <c:idx val="46"/>
            <c:invertIfNegative val="0"/>
            <c:bubble3D val="0"/>
            <c:spPr>
              <a:solidFill>
                <a:schemeClr val="tx2"/>
              </a:solidFill>
            </c:spPr>
          </c:dPt>
          <c:dPt>
            <c:idx val="47"/>
            <c:invertIfNegative val="0"/>
            <c:bubble3D val="0"/>
            <c:spPr>
              <a:solidFill>
                <a:schemeClr val="tx2"/>
              </a:solidFill>
            </c:spPr>
          </c:dPt>
          <c:dPt>
            <c:idx val="48"/>
            <c:invertIfNegative val="0"/>
            <c:bubble3D val="0"/>
            <c:spPr>
              <a:solidFill>
                <a:schemeClr val="tx2"/>
              </a:solidFill>
            </c:spPr>
          </c:dPt>
          <c:dPt>
            <c:idx val="49"/>
            <c:invertIfNegative val="0"/>
            <c:bubble3D val="0"/>
            <c:spPr>
              <a:solidFill>
                <a:schemeClr val="tx2"/>
              </a:solidFill>
            </c:spPr>
          </c:dPt>
          <c:dPt>
            <c:idx val="50"/>
            <c:invertIfNegative val="0"/>
            <c:bubble3D val="0"/>
            <c:spPr>
              <a:solidFill>
                <a:schemeClr val="tx2"/>
              </a:solidFill>
            </c:spPr>
          </c:dPt>
          <c:dPt>
            <c:idx val="51"/>
            <c:invertIfNegative val="0"/>
            <c:bubble3D val="0"/>
            <c:spPr>
              <a:solidFill>
                <a:schemeClr val="tx2"/>
              </a:solidFill>
            </c:spPr>
          </c:dPt>
          <c:dPt>
            <c:idx val="52"/>
            <c:invertIfNegative val="0"/>
            <c:bubble3D val="0"/>
            <c:spPr>
              <a:solidFill>
                <a:schemeClr val="tx2"/>
              </a:solidFill>
            </c:spPr>
          </c:dPt>
          <c:dPt>
            <c:idx val="53"/>
            <c:invertIfNegative val="0"/>
            <c:bubble3D val="0"/>
            <c:spPr>
              <a:solidFill>
                <a:schemeClr val="tx2"/>
              </a:solidFill>
            </c:spPr>
          </c:dPt>
          <c:cat>
            <c:strRef>
              <c:f>'Chart EURO'!$D$2:$D$55</c:f>
              <c:strCache>
                <c:ptCount val="54"/>
                <c:pt idx="0">
                  <c:v>Netherlands</c:v>
                </c:pt>
                <c:pt idx="1">
                  <c:v>San Marino</c:v>
                </c:pt>
                <c:pt idx="2">
                  <c:v>France</c:v>
                </c:pt>
                <c:pt idx="3">
                  <c:v>Monaco</c:v>
                </c:pt>
                <c:pt idx="4">
                  <c:v>United Kingdom</c:v>
                </c:pt>
                <c:pt idx="5">
                  <c:v>Luxembourg</c:v>
                </c:pt>
                <c:pt idx="6">
                  <c:v>Croatia</c:v>
                </c:pt>
                <c:pt idx="7">
                  <c:v>Slovenia</c:v>
                </c:pt>
                <c:pt idx="8">
                  <c:v>Germany</c:v>
                </c:pt>
                <c:pt idx="9">
                  <c:v>Denmark</c:v>
                </c:pt>
                <c:pt idx="10">
                  <c:v>Norway</c:v>
                </c:pt>
                <c:pt idx="11">
                  <c:v>Sweden</c:v>
                </c:pt>
                <c:pt idx="12">
                  <c:v>Czech Republic</c:v>
                </c:pt>
                <c:pt idx="13">
                  <c:v>Andorra</c:v>
                </c:pt>
                <c:pt idx="14">
                  <c:v>Austria</c:v>
                </c:pt>
                <c:pt idx="15">
                  <c:v>Iceland</c:v>
                </c:pt>
                <c:pt idx="16">
                  <c:v>Ireland</c:v>
                </c:pt>
                <c:pt idx="17">
                  <c:v>Belgium</c:v>
                </c:pt>
                <c:pt idx="18">
                  <c:v>Finland</c:v>
                </c:pt>
                <c:pt idx="19">
                  <c:v>Estonia</c:v>
                </c:pt>
                <c:pt idx="20">
                  <c:v>Italy</c:v>
                </c:pt>
                <c:pt idx="21">
                  <c:v>Slovakia</c:v>
                </c:pt>
                <c:pt idx="22">
                  <c:v>Poland</c:v>
                </c:pt>
                <c:pt idx="23">
                  <c:v>Spain</c:v>
                </c:pt>
                <c:pt idx="24">
                  <c:v>Hungary</c:v>
                </c:pt>
                <c:pt idx="25">
                  <c:v>Switzerland</c:v>
                </c:pt>
                <c:pt idx="26">
                  <c:v>Portugal</c:v>
                </c:pt>
                <c:pt idx="27">
                  <c:v>Israel</c:v>
                </c:pt>
                <c:pt idx="28">
                  <c:v>Malta</c:v>
                </c:pt>
                <c:pt idx="29">
                  <c:v>Lithuania</c:v>
                </c:pt>
                <c:pt idx="30">
                  <c:v>Greece</c:v>
                </c:pt>
                <c:pt idx="31">
                  <c:v>Latvia</c:v>
                </c:pt>
                <c:pt idx="32">
                  <c:v>Russian Federation</c:v>
                </c:pt>
                <c:pt idx="33">
                  <c:v>Cyprus</c:v>
                </c:pt>
                <c:pt idx="35">
                  <c:v>Turkey</c:v>
                </c:pt>
                <c:pt idx="36">
                  <c:v>Romania</c:v>
                </c:pt>
                <c:pt idx="37">
                  <c:v>Bosina &amp; Herzegovina</c:v>
                </c:pt>
                <c:pt idx="38">
                  <c:v>Belarus</c:v>
                </c:pt>
                <c:pt idx="39">
                  <c:v>Turkmenistan</c:v>
                </c:pt>
                <c:pt idx="40">
                  <c:v>Serbia</c:v>
                </c:pt>
                <c:pt idx="41">
                  <c:v>TFYRM</c:v>
                </c:pt>
                <c:pt idx="42">
                  <c:v>Republic of Moldova</c:v>
                </c:pt>
                <c:pt idx="43">
                  <c:v>Kyrgyzstan</c:v>
                </c:pt>
                <c:pt idx="44">
                  <c:v>Montenegro</c:v>
                </c:pt>
                <c:pt idx="45">
                  <c:v>Uzbekistan</c:v>
                </c:pt>
                <c:pt idx="46">
                  <c:v>Bulgaria</c:v>
                </c:pt>
                <c:pt idx="47">
                  <c:v>Kazakhstan</c:v>
                </c:pt>
                <c:pt idx="48">
                  <c:v>Ukraine</c:v>
                </c:pt>
                <c:pt idx="49">
                  <c:v>Albania</c:v>
                </c:pt>
                <c:pt idx="50">
                  <c:v>Armenia</c:v>
                </c:pt>
                <c:pt idx="51">
                  <c:v>Georgia</c:v>
                </c:pt>
                <c:pt idx="52">
                  <c:v>Tajikistan</c:v>
                </c:pt>
                <c:pt idx="53">
                  <c:v>Azerbaijan</c:v>
                </c:pt>
              </c:strCache>
            </c:strRef>
          </c:cat>
          <c:val>
            <c:numRef>
              <c:f>'Chart EURO'!$E$2:$E$55</c:f>
              <c:numCache>
                <c:formatCode>#,##0.0</c:formatCode>
                <c:ptCount val="54"/>
                <c:pt idx="0">
                  <c:v>5.2213441000000014</c:v>
                </c:pt>
                <c:pt idx="1">
                  <c:v>5.8222623299999956</c:v>
                </c:pt>
                <c:pt idx="2">
                  <c:v>6.3374078399999814</c:v>
                </c:pt>
                <c:pt idx="3">
                  <c:v>7</c:v>
                </c:pt>
                <c:pt idx="4">
                  <c:v>9.7331103099999972</c:v>
                </c:pt>
                <c:pt idx="5">
                  <c:v>10.602528530000001</c:v>
                </c:pt>
                <c:pt idx="6">
                  <c:v>11.206118350000001</c:v>
                </c:pt>
                <c:pt idx="7">
                  <c:v>12.06581854</c:v>
                </c:pt>
                <c:pt idx="8">
                  <c:v>13.19748255</c:v>
                </c:pt>
                <c:pt idx="9">
                  <c:v>13.359693480000001</c:v>
                </c:pt>
                <c:pt idx="10">
                  <c:v>13.608637509999999</c:v>
                </c:pt>
                <c:pt idx="11">
                  <c:v>14.064256670000001</c:v>
                </c:pt>
                <c:pt idx="12">
                  <c:v>14.32592339</c:v>
                </c:pt>
                <c:pt idx="13">
                  <c:v>15.94330347</c:v>
                </c:pt>
                <c:pt idx="14">
                  <c:v>16.14891707</c:v>
                </c:pt>
                <c:pt idx="15">
                  <c:v>17.475119410000001</c:v>
                </c:pt>
                <c:pt idx="16">
                  <c:v>17.664266770000001</c:v>
                </c:pt>
                <c:pt idx="17">
                  <c:v>17.80520538</c:v>
                </c:pt>
                <c:pt idx="18">
                  <c:v>18.23218997</c:v>
                </c:pt>
                <c:pt idx="19">
                  <c:v>20.719832289999999</c:v>
                </c:pt>
                <c:pt idx="20">
                  <c:v>21.18616196</c:v>
                </c:pt>
                <c:pt idx="21">
                  <c:v>22.536090959999999</c:v>
                </c:pt>
                <c:pt idx="22">
                  <c:v>23.45940208</c:v>
                </c:pt>
                <c:pt idx="23">
                  <c:v>23.994998580000001</c:v>
                </c:pt>
                <c:pt idx="24">
                  <c:v>26.590215109999988</c:v>
                </c:pt>
                <c:pt idx="25">
                  <c:v>26.8</c:v>
                </c:pt>
                <c:pt idx="26">
                  <c:v>26.84162392</c:v>
                </c:pt>
                <c:pt idx="27">
                  <c:v>26.98297487</c:v>
                </c:pt>
                <c:pt idx="28">
                  <c:v>28.858063860000001</c:v>
                </c:pt>
                <c:pt idx="29">
                  <c:v>31.265193899999879</c:v>
                </c:pt>
                <c:pt idx="30">
                  <c:v>34.864159630000003</c:v>
                </c:pt>
                <c:pt idx="31">
                  <c:v>35.134035060000002</c:v>
                </c:pt>
                <c:pt idx="32">
                  <c:v>45.845438029999997</c:v>
                </c:pt>
                <c:pt idx="33">
                  <c:v>48.713785010000009</c:v>
                </c:pt>
                <c:pt idx="35">
                  <c:v>17.750923480000001</c:v>
                </c:pt>
                <c:pt idx="36">
                  <c:v>18.87093587</c:v>
                </c:pt>
                <c:pt idx="37">
                  <c:v>27.929316039999879</c:v>
                </c:pt>
                <c:pt idx="38">
                  <c:v>32.031524290000007</c:v>
                </c:pt>
                <c:pt idx="39">
                  <c:v>34.771232830000002</c:v>
                </c:pt>
                <c:pt idx="40">
                  <c:v>36.58918371</c:v>
                </c:pt>
                <c:pt idx="41">
                  <c:v>36.669674950000001</c:v>
                </c:pt>
                <c:pt idx="42">
                  <c:v>38.38943562</c:v>
                </c:pt>
                <c:pt idx="43">
                  <c:v>39.402305239999997</c:v>
                </c:pt>
                <c:pt idx="44">
                  <c:v>42.844907089999992</c:v>
                </c:pt>
                <c:pt idx="45">
                  <c:v>43.932354570000008</c:v>
                </c:pt>
                <c:pt idx="46">
                  <c:v>44.192397560000003</c:v>
                </c:pt>
                <c:pt idx="47">
                  <c:v>45.135773310000012</c:v>
                </c:pt>
                <c:pt idx="48">
                  <c:v>46.215469089999999</c:v>
                </c:pt>
                <c:pt idx="49">
                  <c:v>49.931651010000003</c:v>
                </c:pt>
                <c:pt idx="50">
                  <c:v>53.513338619999999</c:v>
                </c:pt>
                <c:pt idx="51">
                  <c:v>58.579300649999979</c:v>
                </c:pt>
                <c:pt idx="52">
                  <c:v>61.694583360000003</c:v>
                </c:pt>
                <c:pt idx="53">
                  <c:v>72.082138549999769</c:v>
                </c:pt>
              </c:numCache>
            </c:numRef>
          </c:val>
        </c:ser>
        <c:dLbls>
          <c:showLegendKey val="0"/>
          <c:showVal val="0"/>
          <c:showCatName val="0"/>
          <c:showSerName val="0"/>
          <c:showPercent val="0"/>
          <c:showBubbleSize val="0"/>
        </c:dLbls>
        <c:gapWidth val="50"/>
        <c:axId val="205204096"/>
        <c:axId val="205263232"/>
      </c:barChart>
      <c:catAx>
        <c:axId val="205204096"/>
        <c:scaling>
          <c:orientation val="minMax"/>
        </c:scaling>
        <c:delete val="0"/>
        <c:axPos val="b"/>
        <c:numFmt formatCode="General" sourceLinked="0"/>
        <c:majorTickMark val="none"/>
        <c:minorTickMark val="none"/>
        <c:tickLblPos val="nextTo"/>
        <c:txPr>
          <a:bodyPr/>
          <a:lstStyle/>
          <a:p>
            <a:pPr>
              <a:defRPr sz="700"/>
            </a:pPr>
            <a:endParaRPr lang="en-US"/>
          </a:p>
        </c:txPr>
        <c:crossAx val="205263232"/>
        <c:crosses val="autoZero"/>
        <c:auto val="1"/>
        <c:lblAlgn val="ctr"/>
        <c:lblOffset val="100"/>
        <c:noMultiLvlLbl val="0"/>
      </c:catAx>
      <c:valAx>
        <c:axId val="205263232"/>
        <c:scaling>
          <c:orientation val="minMax"/>
          <c:max val="75"/>
        </c:scaling>
        <c:delete val="0"/>
        <c:axPos val="l"/>
        <c:majorGridlines>
          <c:spPr>
            <a:ln>
              <a:prstDash val="dash"/>
            </a:ln>
          </c:spPr>
        </c:majorGridlines>
        <c:title>
          <c:tx>
            <c:rich>
              <a:bodyPr rot="-5400000" vert="horz"/>
              <a:lstStyle/>
              <a:p>
                <a:pPr>
                  <a:defRPr/>
                </a:pPr>
                <a:r>
                  <a:rPr lang="en-US" dirty="0" smtClean="0"/>
                  <a:t>Out-of-pocket</a:t>
                </a:r>
                <a:r>
                  <a:rPr lang="en-US" baseline="0" dirty="0" smtClean="0"/>
                  <a:t> payment</a:t>
                </a:r>
                <a:r>
                  <a:rPr lang="en-US" dirty="0" smtClean="0"/>
                  <a:t> </a:t>
                </a:r>
                <a:r>
                  <a:rPr lang="en-US" dirty="0"/>
                  <a:t>as % of total </a:t>
                </a:r>
                <a:r>
                  <a:rPr lang="en-US" dirty="0" smtClean="0"/>
                  <a:t>health spending</a:t>
                </a:r>
                <a:endParaRPr lang="en-US" dirty="0"/>
              </a:p>
            </c:rich>
          </c:tx>
          <c:layout>
            <c:manualLayout>
              <c:xMode val="edge"/>
              <c:yMode val="edge"/>
              <c:x val="1.49136791553268E-3"/>
              <c:y val="1.57487634738687E-2"/>
            </c:manualLayout>
          </c:layout>
          <c:overlay val="0"/>
        </c:title>
        <c:numFmt formatCode="#,##0" sourceLinked="0"/>
        <c:majorTickMark val="out"/>
        <c:minorTickMark val="none"/>
        <c:tickLblPos val="nextTo"/>
        <c:spPr>
          <a:ln>
            <a:noFill/>
          </a:ln>
        </c:spPr>
        <c:crossAx val="205204096"/>
        <c:crosses val="autoZero"/>
        <c:crossBetween val="between"/>
        <c:majorUnit val="5"/>
      </c:valAx>
    </c:plotArea>
    <c:plotVisOnly val="1"/>
    <c:dispBlanksAs val="gap"/>
    <c:showDLblsOverMax val="0"/>
  </c:chart>
  <c:spPr>
    <a:solidFill>
      <a:schemeClr val="bg1"/>
    </a:solidFill>
    <a:ln>
      <a:noFill/>
    </a:ln>
  </c:spPr>
  <c:txPr>
    <a:bodyPr/>
    <a:lstStyle/>
    <a:p>
      <a:pPr>
        <a:defRPr b="0">
          <a:solidFill>
            <a:srgbClr val="002060"/>
          </a:solidFill>
          <a:latin typeface="Arial" panose="020B0604020202020204" pitchFamily="34" charset="0"/>
          <a:cs typeface="Arial" panose="020B0604020202020204" pitchFamily="34" charset="0"/>
        </a:defRPr>
      </a:pPr>
      <a:endParaRPr lang="en-US"/>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
          <c:y val="2.4509803921568627E-2"/>
          <c:w val="0.94757288784847837"/>
          <c:h val="0.91714875714065158"/>
        </c:manualLayout>
      </c:layout>
      <c:barChart>
        <c:barDir val="col"/>
        <c:grouping val="clustered"/>
        <c:varyColors val="0"/>
        <c:ser>
          <c:idx val="0"/>
          <c:order val="0"/>
          <c:tx>
            <c:strRef>
              <c:f>Sheet1!$B$1</c:f>
              <c:strCache>
                <c:ptCount val="1"/>
                <c:pt idx="0">
                  <c:v>2012</c:v>
                </c:pt>
              </c:strCache>
            </c:strRef>
          </c:tx>
          <c:invertIfNegative val="0"/>
          <c:dLbls>
            <c:dLbl>
              <c:idx val="0"/>
              <c:layout>
                <c:manualLayout>
                  <c:x val="9.433962264150943E-3"/>
                  <c:y val="0.13470830878020035"/>
                </c:manualLayout>
              </c:layout>
              <c:spPr>
                <a:noFill/>
                <a:ln>
                  <a:noFill/>
                </a:ln>
                <a:effectLst/>
              </c:spPr>
              <c:txPr>
                <a:bodyPr wrap="square" lIns="38100" tIns="19050" rIns="38100" bIns="19050" anchor="ctr">
                  <a:spAutoFit/>
                </a:bodyPr>
                <a:lstStyle/>
                <a:p>
                  <a:pPr>
                    <a:defRPr>
                      <a:solidFill>
                        <a:schemeClr val="tx1"/>
                      </a:solidFill>
                    </a:defRPr>
                  </a:pPr>
                  <a:endParaRPr lang="en-US"/>
                </a:p>
              </c:txP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c:f>
              <c:strCache>
                <c:ptCount val="1"/>
                <c:pt idx="0">
                  <c:v>Category 1</c:v>
                </c:pt>
              </c:strCache>
            </c:strRef>
          </c:cat>
          <c:val>
            <c:numRef>
              <c:f>Sheet1!$B$2</c:f>
              <c:numCache>
                <c:formatCode>General</c:formatCode>
                <c:ptCount val="1"/>
                <c:pt idx="0">
                  <c:v>11.3</c:v>
                </c:pt>
              </c:numCache>
            </c:numRef>
          </c:val>
          <c:extLst xmlns:c16r2="http://schemas.microsoft.com/office/drawing/2015/06/chart">
            <c:ext xmlns:c16="http://schemas.microsoft.com/office/drawing/2014/chart" uri="{C3380CC4-5D6E-409C-BE32-E72D297353CC}">
              <c16:uniqueId val="{00000000-9E41-4340-B80A-2DA47C2D3903}"/>
            </c:ext>
          </c:extLst>
        </c:ser>
        <c:ser>
          <c:idx val="1"/>
          <c:order val="1"/>
          <c:tx>
            <c:strRef>
              <c:f>Sheet1!$C$1</c:f>
              <c:strCache>
                <c:ptCount val="1"/>
                <c:pt idx="0">
                  <c:v>2018</c:v>
                </c:pt>
              </c:strCache>
            </c:strRef>
          </c:tx>
          <c:invertIfNegative val="0"/>
          <c:dLbls>
            <c:dLbl>
              <c:idx val="0"/>
              <c:layout>
                <c:manualLayout>
                  <c:x val="6.2893081761006293E-3"/>
                  <c:y val="0.27939501080337853"/>
                </c:manualLayout>
              </c:layout>
              <c:numFmt formatCode="#,##0.0" sourceLinked="0"/>
              <c:spPr>
                <a:noFill/>
                <a:ln>
                  <a:noFill/>
                </a:ln>
                <a:effectLst/>
              </c:spPr>
              <c:txPr>
                <a:bodyPr wrap="square" lIns="38100" tIns="19050" rIns="38100" bIns="19050" anchor="ctr">
                  <a:spAutoFit/>
                </a:bodyPr>
                <a:lstStyle/>
                <a:p>
                  <a:pPr>
                    <a:defRPr>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c:f>
              <c:strCache>
                <c:ptCount val="1"/>
                <c:pt idx="0">
                  <c:v>Category 1</c:v>
                </c:pt>
              </c:strCache>
            </c:strRef>
          </c:cat>
          <c:val>
            <c:numRef>
              <c:f>Sheet1!$C$2</c:f>
              <c:numCache>
                <c:formatCode>General</c:formatCode>
                <c:ptCount val="1"/>
                <c:pt idx="0">
                  <c:v>16.7</c:v>
                </c:pt>
              </c:numCache>
            </c:numRef>
          </c:val>
          <c:extLst xmlns:c16r2="http://schemas.microsoft.com/office/drawing/2015/06/chart">
            <c:ext xmlns:c16="http://schemas.microsoft.com/office/drawing/2014/chart" uri="{C3380CC4-5D6E-409C-BE32-E72D297353CC}">
              <c16:uniqueId val="{00000001-9E41-4340-B80A-2DA47C2D3903}"/>
            </c:ext>
          </c:extLst>
        </c:ser>
        <c:dLbls>
          <c:showLegendKey val="0"/>
          <c:showVal val="0"/>
          <c:showCatName val="0"/>
          <c:showSerName val="0"/>
          <c:showPercent val="0"/>
          <c:showBubbleSize val="0"/>
        </c:dLbls>
        <c:gapWidth val="150"/>
        <c:axId val="206707712"/>
        <c:axId val="206709504"/>
      </c:barChart>
      <c:catAx>
        <c:axId val="206707712"/>
        <c:scaling>
          <c:orientation val="minMax"/>
        </c:scaling>
        <c:delete val="1"/>
        <c:axPos val="b"/>
        <c:numFmt formatCode="General" sourceLinked="0"/>
        <c:majorTickMark val="out"/>
        <c:minorTickMark val="none"/>
        <c:tickLblPos val="nextTo"/>
        <c:crossAx val="206709504"/>
        <c:crosses val="autoZero"/>
        <c:auto val="1"/>
        <c:lblAlgn val="ctr"/>
        <c:lblOffset val="100"/>
        <c:noMultiLvlLbl val="0"/>
      </c:catAx>
      <c:valAx>
        <c:axId val="206709504"/>
        <c:scaling>
          <c:orientation val="minMax"/>
        </c:scaling>
        <c:delete val="1"/>
        <c:axPos val="l"/>
        <c:numFmt formatCode="General" sourceLinked="1"/>
        <c:majorTickMark val="out"/>
        <c:minorTickMark val="none"/>
        <c:tickLblPos val="nextTo"/>
        <c:crossAx val="206707712"/>
        <c:crosses val="autoZero"/>
        <c:crossBetween val="between"/>
      </c:valAx>
    </c:plotArea>
    <c:legend>
      <c:legendPos val="r"/>
      <c:layout>
        <c:manualLayout>
          <c:xMode val="edge"/>
          <c:yMode val="edge"/>
          <c:x val="1.7012826226910315E-2"/>
          <c:y val="1.5384403849931253E-2"/>
          <c:w val="0.19584162828703017"/>
          <c:h val="0.27210977304307549"/>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2.8301886792452831E-2"/>
          <c:y val="5.8823529411764705E-2"/>
          <c:w val="0.94757288784847837"/>
          <c:h val="0.91714875714065158"/>
        </c:manualLayout>
      </c:layout>
      <c:barChart>
        <c:barDir val="col"/>
        <c:grouping val="clustered"/>
        <c:varyColors val="0"/>
        <c:ser>
          <c:idx val="0"/>
          <c:order val="0"/>
          <c:tx>
            <c:strRef>
              <c:f>Sheet1!$B$1</c:f>
              <c:strCache>
                <c:ptCount val="1"/>
                <c:pt idx="0">
                  <c:v>2012</c:v>
                </c:pt>
              </c:strCache>
            </c:strRef>
          </c:tx>
          <c:invertIfNegative val="0"/>
          <c:dLbls>
            <c:dLbl>
              <c:idx val="0"/>
              <c:layout>
                <c:manualLayout>
                  <c:x val="-6.2893081761006293E-3"/>
                  <c:y val="0.3753539366581386"/>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c:f>
              <c:strCache>
                <c:ptCount val="1"/>
                <c:pt idx="0">
                  <c:v>Category 1</c:v>
                </c:pt>
              </c:strCache>
            </c:strRef>
          </c:cat>
          <c:val>
            <c:numRef>
              <c:f>Sheet1!$B$2</c:f>
              <c:numCache>
                <c:formatCode>General</c:formatCode>
                <c:ptCount val="1"/>
                <c:pt idx="0">
                  <c:v>2.2999999999999998</c:v>
                </c:pt>
              </c:numCache>
            </c:numRef>
          </c:val>
          <c:extLst xmlns:c16r2="http://schemas.microsoft.com/office/drawing/2015/06/chart">
            <c:ext xmlns:c16="http://schemas.microsoft.com/office/drawing/2014/chart" uri="{C3380CC4-5D6E-409C-BE32-E72D297353CC}">
              <c16:uniqueId val="{00000000-8B51-46A7-B7F0-E60C0CF30A37}"/>
            </c:ext>
          </c:extLst>
        </c:ser>
        <c:ser>
          <c:idx val="1"/>
          <c:order val="1"/>
          <c:tx>
            <c:strRef>
              <c:f>Sheet1!$C$1</c:f>
              <c:strCache>
                <c:ptCount val="1"/>
                <c:pt idx="0">
                  <c:v>2018</c:v>
                </c:pt>
              </c:strCache>
            </c:strRef>
          </c:tx>
          <c:invertIfNegative val="0"/>
          <c:dLbls>
            <c:dLbl>
              <c:idx val="0"/>
              <c:layout>
                <c:manualLayout>
                  <c:x val="9.433962264150943E-3"/>
                  <c:y val="0.34363388567294378"/>
                </c:manualLayout>
              </c:layout>
              <c:spPr/>
              <c:txPr>
                <a:bodyPr/>
                <a:lstStyle/>
                <a:p>
                  <a:pPr>
                    <a:defRPr>
                      <a:solidFill>
                        <a:schemeClr val="bg1"/>
                      </a:solidFill>
                    </a:defRPr>
                  </a:pPr>
                  <a:endParaRPr lang="en-US"/>
                </a:p>
              </c:txPr>
              <c:showLegendKey val="0"/>
              <c:showVal val="1"/>
              <c:showCatName val="0"/>
              <c:showSerName val="0"/>
              <c:showPercent val="0"/>
              <c:showBubbleSize val="0"/>
            </c:dLbl>
            <c:showLegendKey val="0"/>
            <c:showVal val="1"/>
            <c:showCatName val="0"/>
            <c:showSerName val="0"/>
            <c:showPercent val="0"/>
            <c:showBubbleSize val="0"/>
            <c:showLeaderLines val="0"/>
          </c:dLbls>
          <c:cat>
            <c:strRef>
              <c:f>Sheet1!$A$2</c:f>
              <c:strCache>
                <c:ptCount val="1"/>
                <c:pt idx="0">
                  <c:v>Category 1</c:v>
                </c:pt>
              </c:strCache>
            </c:strRef>
          </c:cat>
          <c:val>
            <c:numRef>
              <c:f>Sheet1!$C$2</c:f>
              <c:numCache>
                <c:formatCode>General</c:formatCode>
                <c:ptCount val="1"/>
                <c:pt idx="0">
                  <c:v>3.7</c:v>
                </c:pt>
              </c:numCache>
            </c:numRef>
          </c:val>
          <c:extLst xmlns:c16r2="http://schemas.microsoft.com/office/drawing/2015/06/chart">
            <c:ext xmlns:c16="http://schemas.microsoft.com/office/drawing/2014/chart" uri="{C3380CC4-5D6E-409C-BE32-E72D297353CC}">
              <c16:uniqueId val="{00000001-8B51-46A7-B7F0-E60C0CF30A37}"/>
            </c:ext>
          </c:extLst>
        </c:ser>
        <c:dLbls>
          <c:showLegendKey val="0"/>
          <c:showVal val="0"/>
          <c:showCatName val="0"/>
          <c:showSerName val="0"/>
          <c:showPercent val="0"/>
          <c:showBubbleSize val="0"/>
        </c:dLbls>
        <c:gapWidth val="150"/>
        <c:axId val="207125888"/>
        <c:axId val="207144064"/>
      </c:barChart>
      <c:catAx>
        <c:axId val="207125888"/>
        <c:scaling>
          <c:orientation val="minMax"/>
        </c:scaling>
        <c:delete val="1"/>
        <c:axPos val="b"/>
        <c:numFmt formatCode="General" sourceLinked="0"/>
        <c:majorTickMark val="out"/>
        <c:minorTickMark val="none"/>
        <c:tickLblPos val="nextTo"/>
        <c:crossAx val="207144064"/>
        <c:crosses val="autoZero"/>
        <c:auto val="1"/>
        <c:lblAlgn val="ctr"/>
        <c:lblOffset val="100"/>
        <c:noMultiLvlLbl val="0"/>
      </c:catAx>
      <c:valAx>
        <c:axId val="207144064"/>
        <c:scaling>
          <c:orientation val="minMax"/>
        </c:scaling>
        <c:delete val="1"/>
        <c:axPos val="l"/>
        <c:numFmt formatCode="General" sourceLinked="1"/>
        <c:majorTickMark val="out"/>
        <c:minorTickMark val="none"/>
        <c:tickLblPos val="nextTo"/>
        <c:crossAx val="207125888"/>
        <c:crosses val="autoZero"/>
        <c:crossBetween val="between"/>
      </c:valAx>
    </c:plotArea>
    <c:legend>
      <c:legendPos val="r"/>
      <c:layout>
        <c:manualLayout>
          <c:xMode val="edge"/>
          <c:yMode val="edge"/>
          <c:x val="5.1604021195463756E-2"/>
          <c:y val="5.3513224597109561E-2"/>
          <c:w val="0.19584162828703017"/>
          <c:h val="0.27210977304307549"/>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1.8877710168955595E-2"/>
          <c:y val="0.160476624015748"/>
          <c:w val="0.95820563206652276"/>
          <c:h val="0.57108070866141758"/>
        </c:manualLayout>
      </c:layout>
      <c:barChart>
        <c:barDir val="col"/>
        <c:grouping val="clustered"/>
        <c:varyColors val="0"/>
        <c:ser>
          <c:idx val="0"/>
          <c:order val="0"/>
          <c:tx>
            <c:strRef>
              <c:f>Sheet1!$B$1</c:f>
              <c:strCache>
                <c:ptCount val="1"/>
                <c:pt idx="0">
                  <c:v>Series 1</c:v>
                </c:pt>
              </c:strCache>
            </c:strRef>
          </c:tx>
          <c:invertIfNegative val="0"/>
          <c:dPt>
            <c:idx val="0"/>
            <c:invertIfNegative val="0"/>
            <c:bubble3D val="0"/>
            <c:spPr>
              <a:solidFill>
                <a:schemeClr val="accent3">
                  <a:lumMod val="75000"/>
                </a:schemeClr>
              </a:solidFill>
            </c:spPr>
            <c:extLst xmlns:c16r2="http://schemas.microsoft.com/office/drawing/2015/06/chart">
              <c:ext xmlns:c16="http://schemas.microsoft.com/office/drawing/2014/chart" uri="{C3380CC4-5D6E-409C-BE32-E72D297353CC}">
                <c16:uniqueId val="{00000001-E837-4DBF-B481-B249B6C6FA0E}"/>
              </c:ext>
            </c:extLst>
          </c:dPt>
          <c:dPt>
            <c:idx val="1"/>
            <c:invertIfNegative val="0"/>
            <c:bubble3D val="0"/>
            <c:spPr>
              <a:solidFill>
                <a:srgbClr val="C00000"/>
              </a:solidFill>
            </c:spPr>
            <c:extLst xmlns:c16r2="http://schemas.microsoft.com/office/drawing/2015/06/chart">
              <c:ext xmlns:c16="http://schemas.microsoft.com/office/drawing/2014/chart" uri="{C3380CC4-5D6E-409C-BE32-E72D297353CC}">
                <c16:uniqueId val="{00000003-E837-4DBF-B481-B249B6C6FA0E}"/>
              </c:ext>
            </c:extLst>
          </c:dPt>
          <c:dLbls>
            <c:dLbl>
              <c:idx val="0"/>
              <c:tx>
                <c:rich>
                  <a:bodyPr/>
                  <a:lstStyle/>
                  <a:p>
                    <a:r>
                      <a:rPr lang="en-US" sz="2000"/>
                      <a:t>14.1%</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E837-4DBF-B481-B249B6C6FA0E}"/>
                </c:ext>
                <c:ext xmlns:c15="http://schemas.microsoft.com/office/drawing/2012/chart" uri="{CE6537A1-D6FC-4f65-9D91-7224C49458BB}">
                  <c15:layout/>
                </c:ext>
              </c:extLst>
            </c:dLbl>
            <c:dLbl>
              <c:idx val="1"/>
              <c:tx>
                <c:rich>
                  <a:bodyPr/>
                  <a:lstStyle/>
                  <a:p>
                    <a:r>
                      <a:rPr lang="en-US" sz="2000"/>
                      <a:t>29.5%</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E837-4DBF-B481-B249B6C6FA0E}"/>
                </c:ext>
                <c:ext xmlns:c15="http://schemas.microsoft.com/office/drawing/2012/chart" uri="{CE6537A1-D6FC-4f65-9D91-7224C49458BB}">
                  <c15:layout/>
                </c:ext>
              </c:extLst>
            </c:dLbl>
            <c:dLbl>
              <c:idx val="2"/>
              <c:tx>
                <c:rich>
                  <a:bodyPr/>
                  <a:lstStyle/>
                  <a:p>
                    <a:r>
                      <a:rPr lang="en-US" smtClean="0"/>
                      <a:t>99.9%</a:t>
                    </a:r>
                    <a:endParaRPr lang="en-US"/>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200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Sheet1!$A$2:$A$4</c:f>
              <c:numCache>
                <c:formatCode>General</c:formatCode>
                <c:ptCount val="3"/>
                <c:pt idx="0">
                  <c:v>2007</c:v>
                </c:pt>
                <c:pt idx="1">
                  <c:v>2010</c:v>
                </c:pt>
                <c:pt idx="2">
                  <c:v>2017</c:v>
                </c:pt>
              </c:numCache>
            </c:numRef>
          </c:cat>
          <c:val>
            <c:numRef>
              <c:f>Sheet1!$B$2:$B$4</c:f>
              <c:numCache>
                <c:formatCode>General</c:formatCode>
                <c:ptCount val="3"/>
                <c:pt idx="0">
                  <c:v>14.1</c:v>
                </c:pt>
                <c:pt idx="1">
                  <c:v>29.5</c:v>
                </c:pt>
                <c:pt idx="2">
                  <c:v>99.9</c:v>
                </c:pt>
              </c:numCache>
            </c:numRef>
          </c:val>
          <c:extLst xmlns:c16r2="http://schemas.microsoft.com/office/drawing/2015/06/chart">
            <c:ext xmlns:c16="http://schemas.microsoft.com/office/drawing/2014/chart" uri="{C3380CC4-5D6E-409C-BE32-E72D297353CC}">
              <c16:uniqueId val="{00000005-E837-4DBF-B481-B249B6C6FA0E}"/>
            </c:ext>
          </c:extLst>
        </c:ser>
        <c:dLbls>
          <c:showLegendKey val="0"/>
          <c:showVal val="0"/>
          <c:showCatName val="0"/>
          <c:showSerName val="0"/>
          <c:showPercent val="0"/>
          <c:showBubbleSize val="0"/>
        </c:dLbls>
        <c:gapWidth val="103"/>
        <c:axId val="207212544"/>
        <c:axId val="207214080"/>
      </c:barChart>
      <c:catAx>
        <c:axId val="207212544"/>
        <c:scaling>
          <c:orientation val="minMax"/>
        </c:scaling>
        <c:delete val="0"/>
        <c:axPos val="b"/>
        <c:numFmt formatCode="General" sourceLinked="1"/>
        <c:majorTickMark val="out"/>
        <c:minorTickMark val="none"/>
        <c:tickLblPos val="nextTo"/>
        <c:crossAx val="207214080"/>
        <c:crosses val="autoZero"/>
        <c:auto val="1"/>
        <c:lblAlgn val="ctr"/>
        <c:lblOffset val="100"/>
        <c:noMultiLvlLbl val="0"/>
      </c:catAx>
      <c:valAx>
        <c:axId val="207214080"/>
        <c:scaling>
          <c:orientation val="minMax"/>
        </c:scaling>
        <c:delete val="1"/>
        <c:axPos val="l"/>
        <c:numFmt formatCode="General" sourceLinked="1"/>
        <c:majorTickMark val="out"/>
        <c:minorTickMark val="none"/>
        <c:tickLblPos val="nextTo"/>
        <c:crossAx val="20721254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710819809153336E-2"/>
          <c:y val="3.6733785141176617E-2"/>
          <c:w val="0.90685543383164069"/>
          <c:h val="0.85038931094232029"/>
        </c:manualLayout>
      </c:layout>
      <c:lineChart>
        <c:grouping val="standard"/>
        <c:varyColors val="0"/>
        <c:ser>
          <c:idx val="0"/>
          <c:order val="0"/>
          <c:tx>
            <c:strRef>
              <c:f>Sheet1!$B$1</c:f>
              <c:strCache>
                <c:ptCount val="1"/>
                <c:pt idx="0">
                  <c:v>Column2</c:v>
                </c:pt>
              </c:strCache>
            </c:strRef>
          </c:tx>
          <c:spPr>
            <a:ln w="31750">
              <a:solidFill>
                <a:srgbClr val="FF0000"/>
              </a:solidFill>
            </a:ln>
            <a:effectLst>
              <a:outerShdw blurRad="50800" dist="38100" dir="8100000" algn="tr" rotWithShape="0">
                <a:prstClr val="black">
                  <a:alpha val="40000"/>
                </a:prstClr>
              </a:outerShdw>
            </a:effectLst>
          </c:spPr>
          <c:marker>
            <c:spPr>
              <a:solidFill>
                <a:srgbClr val="FF0000"/>
              </a:solidFill>
              <a:effectLst>
                <a:outerShdw blurRad="50800" dist="38100" dir="8100000" algn="tr" rotWithShape="0">
                  <a:prstClr val="black">
                    <a:alpha val="40000"/>
                  </a:prstClr>
                </a:outerShdw>
              </a:effectLst>
            </c:spPr>
          </c:marker>
          <c:dLbls>
            <c:dLbl>
              <c:idx val="0"/>
              <c:layout>
                <c:manualLayout>
                  <c:x val="-7.1256038647342992E-2"/>
                  <c:y val="-6.734076524078902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672F-4B48-8394-51A2CB1CF459}"/>
                </c:ext>
                <c:ext xmlns:c15="http://schemas.microsoft.com/office/drawing/2012/chart" uri="{CE6537A1-D6FC-4f65-9D91-7224C49458BB}">
                  <c15:layout/>
                </c:ext>
              </c:extLst>
            </c:dLbl>
            <c:dLbl>
              <c:idx val="1"/>
              <c:layout>
                <c:manualLayout>
                  <c:x val="-6.2801932367149774E-2"/>
                  <c:y val="-7.958454073911430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672F-4B48-8394-51A2CB1CF459}"/>
                </c:ext>
                <c:ext xmlns:c15="http://schemas.microsoft.com/office/drawing/2012/chart" uri="{CE6537A1-D6FC-4f65-9D91-7224C49458BB}">
                  <c15:layout/>
                </c:ext>
              </c:extLst>
            </c:dLbl>
            <c:dLbl>
              <c:idx val="2"/>
              <c:layout>
                <c:manualLayout>
                  <c:x val="-7.8502415458937519E-2"/>
                  <c:y val="-8.2645484613695613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672F-4B48-8394-51A2CB1CF459}"/>
                </c:ext>
                <c:ext xmlns:c15="http://schemas.microsoft.com/office/drawing/2012/chart" uri="{CE6537A1-D6FC-4f65-9D91-7224C49458BB}">
                  <c15:layout/>
                </c:ext>
              </c:extLst>
            </c:dLbl>
            <c:dLbl>
              <c:idx val="3"/>
              <c:layout>
                <c:manualLayout>
                  <c:x val="-8.9371980676328483E-2"/>
                  <c:y val="-7.958454073911430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672F-4B48-8394-51A2CB1CF459}"/>
                </c:ext>
                <c:ext xmlns:c15="http://schemas.microsoft.com/office/drawing/2012/chart" uri="{CE6537A1-D6FC-4f65-9D91-7224C49458BB}">
                  <c15:layout/>
                </c:ext>
              </c:extLst>
            </c:dLbl>
            <c:dLbl>
              <c:idx val="4"/>
              <c:layout>
                <c:manualLayout>
                  <c:x val="-8.9371980676328483E-2"/>
                  <c:y val="-3.367038262039466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672F-4B48-8394-51A2CB1CF459}"/>
                </c:ext>
                <c:ext xmlns:c15="http://schemas.microsoft.com/office/drawing/2012/chart" uri="{CE6537A1-D6FC-4f65-9D91-7224C49458BB}">
                  <c15:layout/>
                </c:ext>
              </c:extLst>
            </c:dLbl>
            <c:dLbl>
              <c:idx val="5"/>
              <c:layout>
                <c:manualLayout>
                  <c:x val="4.0643390892384446E-2"/>
                  <c:y val="-5.8595089259502187E-3"/>
                </c:manualLayout>
              </c:layout>
              <c:spPr>
                <a:noFill/>
                <a:ln>
                  <a:noFill/>
                </a:ln>
                <a:effectLst/>
              </c:spPr>
              <c:txPr>
                <a:bodyPr wrap="square" lIns="38100" tIns="19050" rIns="38100" bIns="19050" anchor="ctr">
                  <a:noAutofit/>
                </a:bodyPr>
                <a:lstStyle/>
                <a:p>
                  <a:pPr>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672F-4B48-8394-51A2CB1CF459}"/>
                </c:ext>
                <c:ext xmlns:c15="http://schemas.microsoft.com/office/drawing/2012/chart" uri="{CE6537A1-D6FC-4f65-9D91-7224C49458BB}">
                  <c15:layout>
                    <c:manualLayout>
                      <c:w val="0.12849084051655785"/>
                      <c:h val="0.1844568750700164"/>
                    </c:manualLayout>
                  </c15:layout>
                </c:ext>
              </c:extLst>
            </c:dLbl>
            <c:dLbl>
              <c:idx val="6"/>
              <c:layout>
                <c:manualLayout>
                  <c:x val="7.438400743839938E-3"/>
                  <c:y val="6.7226890756302518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ext>
            </c:extLst>
          </c:dLbls>
          <c:cat>
            <c:numRef>
              <c:f>Sheet1!$A$2:$A$9</c:f>
              <c:numCache>
                <c:formatCode>General</c:formatCode>
                <c:ptCount val="8"/>
                <c:pt idx="0">
                  <c:v>2012</c:v>
                </c:pt>
                <c:pt idx="1">
                  <c:v>2013</c:v>
                </c:pt>
                <c:pt idx="2">
                  <c:v>2014</c:v>
                </c:pt>
                <c:pt idx="3">
                  <c:v>2015</c:v>
                </c:pt>
                <c:pt idx="4">
                  <c:v>2016</c:v>
                </c:pt>
                <c:pt idx="5">
                  <c:v>2017</c:v>
                </c:pt>
                <c:pt idx="6">
                  <c:v>2018</c:v>
                </c:pt>
                <c:pt idx="7">
                  <c:v>2019</c:v>
                </c:pt>
              </c:numCache>
            </c:numRef>
          </c:cat>
          <c:val>
            <c:numRef>
              <c:f>Sheet1!$B$2:$B$9</c:f>
              <c:numCache>
                <c:formatCode>General</c:formatCode>
                <c:ptCount val="8"/>
                <c:pt idx="0">
                  <c:v>4435000</c:v>
                </c:pt>
                <c:pt idx="1">
                  <c:v>5430000</c:v>
                </c:pt>
                <c:pt idx="2">
                  <c:v>3591200</c:v>
                </c:pt>
                <c:pt idx="3">
                  <c:v>11248500</c:v>
                </c:pt>
                <c:pt idx="4">
                  <c:v>16349000</c:v>
                </c:pt>
                <c:pt idx="5">
                  <c:v>16253000</c:v>
                </c:pt>
                <c:pt idx="6" formatCode="#,##0.00">
                  <c:v>21847000</c:v>
                </c:pt>
                <c:pt idx="7">
                  <c:v>22400000</c:v>
                </c:pt>
              </c:numCache>
            </c:numRef>
          </c:val>
          <c:smooth val="0"/>
          <c:extLst xmlns:c16r2="http://schemas.microsoft.com/office/drawing/2015/06/chart">
            <c:ext xmlns:c16="http://schemas.microsoft.com/office/drawing/2014/chart" uri="{C3380CC4-5D6E-409C-BE32-E72D297353CC}">
              <c16:uniqueId val="{00000006-672F-4B48-8394-51A2CB1CF459}"/>
            </c:ext>
          </c:extLst>
        </c:ser>
        <c:dLbls>
          <c:showLegendKey val="0"/>
          <c:showVal val="0"/>
          <c:showCatName val="0"/>
          <c:showSerName val="0"/>
          <c:showPercent val="0"/>
          <c:showBubbleSize val="0"/>
        </c:dLbls>
        <c:marker val="1"/>
        <c:smooth val="0"/>
        <c:axId val="208855040"/>
        <c:axId val="208856576"/>
      </c:lineChart>
      <c:catAx>
        <c:axId val="208855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208856576"/>
        <c:crosses val="autoZero"/>
        <c:auto val="1"/>
        <c:lblAlgn val="ctr"/>
        <c:lblOffset val="100"/>
        <c:noMultiLvlLbl val="0"/>
      </c:catAx>
      <c:valAx>
        <c:axId val="208856576"/>
        <c:scaling>
          <c:orientation val="minMax"/>
        </c:scaling>
        <c:delete val="0"/>
        <c:axPos val="l"/>
        <c:majorGridlines>
          <c:spPr>
            <a:ln w="9525" cap="flat" cmpd="sng" algn="ctr">
              <a:solidFill>
                <a:schemeClr val="tx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vert="horz"/>
          <a:lstStyle/>
          <a:p>
            <a:pPr>
              <a:defRPr/>
            </a:pPr>
            <a:endParaRPr lang="en-US"/>
          </a:p>
        </c:txPr>
        <c:crossAx val="208855040"/>
        <c:crosses val="autoZero"/>
        <c:crossBetween val="between"/>
        <c:dispUnits>
          <c:builtInUnit val="millions"/>
        </c:dispUnits>
      </c:valAx>
      <c:spPr>
        <a:solidFill>
          <a:schemeClr val="bg1"/>
        </a:solidFill>
        <a:ln>
          <a:noFill/>
        </a:ln>
        <a:effectLst/>
      </c:spPr>
    </c:plotArea>
    <c:plotVisOnly val="1"/>
    <c:dispBlanksAs val="gap"/>
    <c:showDLblsOverMax val="0"/>
  </c:chart>
  <c:spPr>
    <a:noFill/>
    <a:ln>
      <a:noFill/>
    </a:ln>
    <a:effectLst/>
  </c:spPr>
  <c:txPr>
    <a:bodyPr/>
    <a:lstStyle/>
    <a:p>
      <a:pPr>
        <a:defRPr sz="11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26771653543307E-2"/>
          <c:y val="0.15577889447236182"/>
          <c:w val="0.89448818897637794"/>
          <c:h val="0.61055276381909551"/>
        </c:manualLayout>
      </c:layout>
      <c:barChart>
        <c:barDir val="col"/>
        <c:grouping val="clustered"/>
        <c:varyColors val="0"/>
        <c:ser>
          <c:idx val="1"/>
          <c:order val="0"/>
          <c:tx>
            <c:strRef>
              <c:f>Sheet1!$A$6</c:f>
              <c:strCache>
                <c:ptCount val="1"/>
                <c:pt idx="0">
                  <c:v>2015</c:v>
                </c:pt>
              </c:strCache>
            </c:strRef>
          </c:tx>
          <c:spPr>
            <a:solidFill>
              <a:srgbClr val="FFCC00"/>
            </a:solidFill>
            <a:ln w="12725">
              <a:solidFill>
                <a:srgbClr val="FFCC00"/>
              </a:solidFill>
              <a:prstDash val="solid"/>
            </a:ln>
          </c:spPr>
          <c:invertIfNegative val="0"/>
          <c:cat>
            <c:strRef>
              <c:f>Sheet1!$B$1:$L$1</c:f>
              <c:strCache>
                <c:ptCount val="10"/>
                <c:pt idx="0">
                  <c:v>BCG</c:v>
                </c:pt>
                <c:pt idx="1">
                  <c:v>hepB0</c:v>
                </c:pt>
                <c:pt idx="2">
                  <c:v>hexa3</c:v>
                </c:pt>
                <c:pt idx="3">
                  <c:v>OPV3</c:v>
                </c:pt>
                <c:pt idx="4">
                  <c:v>MMR1</c:v>
                </c:pt>
                <c:pt idx="5">
                  <c:v>MMRr 2</c:v>
                </c:pt>
                <c:pt idx="6">
                  <c:v>Dt</c:v>
                </c:pt>
                <c:pt idx="7">
                  <c:v>Td</c:v>
                </c:pt>
                <c:pt idx="8">
                  <c:v>Rota2</c:v>
                </c:pt>
                <c:pt idx="9">
                  <c:v>Pneumo3</c:v>
                </c:pt>
              </c:strCache>
            </c:strRef>
          </c:cat>
          <c:val>
            <c:numRef>
              <c:f>Sheet1!$B$6:$L$6</c:f>
              <c:numCache>
                <c:formatCode>General</c:formatCode>
                <c:ptCount val="10"/>
                <c:pt idx="0">
                  <c:v>0.95499999999999996</c:v>
                </c:pt>
                <c:pt idx="1">
                  <c:v>0.93</c:v>
                </c:pt>
                <c:pt idx="2">
                  <c:v>0.93700000000000006</c:v>
                </c:pt>
                <c:pt idx="3">
                  <c:v>0.91300000000000003</c:v>
                </c:pt>
                <c:pt idx="4">
                  <c:v>0.96</c:v>
                </c:pt>
                <c:pt idx="5">
                  <c:v>0.91</c:v>
                </c:pt>
                <c:pt idx="6">
                  <c:v>0.91800000000000004</c:v>
                </c:pt>
                <c:pt idx="7">
                  <c:v>0.69699999999999995</c:v>
                </c:pt>
                <c:pt idx="8">
                  <c:v>0.72399999999999998</c:v>
                </c:pt>
                <c:pt idx="9">
                  <c:v>0.157</c:v>
                </c:pt>
              </c:numCache>
            </c:numRef>
          </c:val>
        </c:ser>
        <c:ser>
          <c:idx val="6"/>
          <c:order val="1"/>
          <c:tx>
            <c:strRef>
              <c:f>Sheet1!$A$7</c:f>
              <c:strCache>
                <c:ptCount val="1"/>
                <c:pt idx="0">
                  <c:v>2016</c:v>
                </c:pt>
              </c:strCache>
            </c:strRef>
          </c:tx>
          <c:spPr>
            <a:solidFill>
              <a:srgbClr val="0066CC"/>
            </a:solidFill>
            <a:ln w="25450">
              <a:noFill/>
            </a:ln>
          </c:spPr>
          <c:invertIfNegative val="0"/>
          <c:cat>
            <c:strRef>
              <c:f>Sheet1!$B$1:$L$1</c:f>
              <c:strCache>
                <c:ptCount val="10"/>
                <c:pt idx="0">
                  <c:v>BCG</c:v>
                </c:pt>
                <c:pt idx="1">
                  <c:v>hepB0</c:v>
                </c:pt>
                <c:pt idx="2">
                  <c:v>hexa3</c:v>
                </c:pt>
                <c:pt idx="3">
                  <c:v>OPV3</c:v>
                </c:pt>
                <c:pt idx="4">
                  <c:v>MMR1</c:v>
                </c:pt>
                <c:pt idx="5">
                  <c:v>MMRr 2</c:v>
                </c:pt>
                <c:pt idx="6">
                  <c:v>Dt</c:v>
                </c:pt>
                <c:pt idx="7">
                  <c:v>Td</c:v>
                </c:pt>
                <c:pt idx="8">
                  <c:v>Rota2</c:v>
                </c:pt>
                <c:pt idx="9">
                  <c:v>Pneumo3</c:v>
                </c:pt>
              </c:strCache>
            </c:strRef>
          </c:cat>
          <c:val>
            <c:numRef>
              <c:f>Sheet1!$B$7:$L$7</c:f>
              <c:numCache>
                <c:formatCode>General</c:formatCode>
                <c:ptCount val="10"/>
                <c:pt idx="0">
                  <c:v>0.97499999999999998</c:v>
                </c:pt>
                <c:pt idx="1">
                  <c:v>0.95</c:v>
                </c:pt>
                <c:pt idx="2">
                  <c:v>0.91500000000000004</c:v>
                </c:pt>
                <c:pt idx="3">
                  <c:v>0.91500000000000004</c:v>
                </c:pt>
                <c:pt idx="4">
                  <c:v>0.93400000000000005</c:v>
                </c:pt>
                <c:pt idx="5">
                  <c:v>0.85399999999999998</c:v>
                </c:pt>
                <c:pt idx="6">
                  <c:v>0.85599999999999998</c:v>
                </c:pt>
                <c:pt idx="7">
                  <c:v>0.72099999999999997</c:v>
                </c:pt>
                <c:pt idx="8">
                  <c:v>0.751</c:v>
                </c:pt>
                <c:pt idx="9">
                  <c:v>0.752</c:v>
                </c:pt>
              </c:numCache>
            </c:numRef>
          </c:val>
        </c:ser>
        <c:ser>
          <c:idx val="7"/>
          <c:order val="2"/>
          <c:tx>
            <c:strRef>
              <c:f>Sheet1!$A$8</c:f>
              <c:strCache>
                <c:ptCount val="1"/>
                <c:pt idx="0">
                  <c:v>2017</c:v>
                </c:pt>
              </c:strCache>
            </c:strRef>
          </c:tx>
          <c:spPr>
            <a:solidFill>
              <a:srgbClr val="CCCCFF"/>
            </a:solidFill>
            <a:ln w="25450">
              <a:noFill/>
            </a:ln>
          </c:spPr>
          <c:invertIfNegative val="0"/>
          <c:cat>
            <c:strRef>
              <c:f>Sheet1!$B$1:$L$1</c:f>
              <c:strCache>
                <c:ptCount val="10"/>
                <c:pt idx="0">
                  <c:v>BCG</c:v>
                </c:pt>
                <c:pt idx="1">
                  <c:v>hepB0</c:v>
                </c:pt>
                <c:pt idx="2">
                  <c:v>hexa3</c:v>
                </c:pt>
                <c:pt idx="3">
                  <c:v>OPV3</c:v>
                </c:pt>
                <c:pt idx="4">
                  <c:v>MMR1</c:v>
                </c:pt>
                <c:pt idx="5">
                  <c:v>MMRr 2</c:v>
                </c:pt>
                <c:pt idx="6">
                  <c:v>Dt</c:v>
                </c:pt>
                <c:pt idx="7">
                  <c:v>Td</c:v>
                </c:pt>
                <c:pt idx="8">
                  <c:v>Rota2</c:v>
                </c:pt>
                <c:pt idx="9">
                  <c:v>Pneumo3</c:v>
                </c:pt>
              </c:strCache>
            </c:strRef>
          </c:cat>
          <c:val>
            <c:numRef>
              <c:f>Sheet1!$B$8:$L$8</c:f>
              <c:numCache>
                <c:formatCode>General</c:formatCode>
                <c:ptCount val="10"/>
                <c:pt idx="0">
                  <c:v>0.96</c:v>
                </c:pt>
                <c:pt idx="1">
                  <c:v>0.93600000000000005</c:v>
                </c:pt>
                <c:pt idx="2">
                  <c:v>0.91200000000000003</c:v>
                </c:pt>
                <c:pt idx="3">
                  <c:v>0.91500000000000004</c:v>
                </c:pt>
                <c:pt idx="4">
                  <c:v>0.95499999999999996</c:v>
                </c:pt>
                <c:pt idx="5">
                  <c:v>0.89900000000000002</c:v>
                </c:pt>
                <c:pt idx="6">
                  <c:v>0.878</c:v>
                </c:pt>
                <c:pt idx="7">
                  <c:v>0.76</c:v>
                </c:pt>
                <c:pt idx="8">
                  <c:v>0.75900000000000001</c:v>
                </c:pt>
                <c:pt idx="9">
                  <c:v>0.79900000000000004</c:v>
                </c:pt>
              </c:numCache>
            </c:numRef>
          </c:val>
        </c:ser>
        <c:ser>
          <c:idx val="8"/>
          <c:order val="3"/>
          <c:tx>
            <c:strRef>
              <c:f>Sheet1!$A$9</c:f>
              <c:strCache>
                <c:ptCount val="1"/>
                <c:pt idx="0">
                  <c:v>2018</c:v>
                </c:pt>
              </c:strCache>
            </c:strRef>
          </c:tx>
          <c:spPr>
            <a:solidFill>
              <a:srgbClr val="FF8080"/>
            </a:solidFill>
            <a:ln w="25450">
              <a:noFill/>
            </a:ln>
          </c:spPr>
          <c:invertIfNegative val="0"/>
          <c:cat>
            <c:strRef>
              <c:f>Sheet1!$B$1:$L$1</c:f>
              <c:strCache>
                <c:ptCount val="10"/>
                <c:pt idx="0">
                  <c:v>BCG</c:v>
                </c:pt>
                <c:pt idx="1">
                  <c:v>hepB0</c:v>
                </c:pt>
                <c:pt idx="2">
                  <c:v>hexa3</c:v>
                </c:pt>
                <c:pt idx="3">
                  <c:v>OPV3</c:v>
                </c:pt>
                <c:pt idx="4">
                  <c:v>MMR1</c:v>
                </c:pt>
                <c:pt idx="5">
                  <c:v>MMRr 2</c:v>
                </c:pt>
                <c:pt idx="6">
                  <c:v>Dt</c:v>
                </c:pt>
                <c:pt idx="7">
                  <c:v>Td</c:v>
                </c:pt>
                <c:pt idx="8">
                  <c:v>Rota2</c:v>
                </c:pt>
                <c:pt idx="9">
                  <c:v>Pneumo3</c:v>
                </c:pt>
              </c:strCache>
            </c:strRef>
          </c:cat>
          <c:val>
            <c:numRef>
              <c:f>Sheet1!$B$9:$L$9</c:f>
              <c:numCache>
                <c:formatCode>General</c:formatCode>
                <c:ptCount val="10"/>
                <c:pt idx="0">
                  <c:v>0.96799999999999997</c:v>
                </c:pt>
                <c:pt idx="1">
                  <c:v>0.96199999999999997</c:v>
                </c:pt>
                <c:pt idx="2">
                  <c:v>0.92600000000000005</c:v>
                </c:pt>
                <c:pt idx="3">
                  <c:v>0.92600000000000005</c:v>
                </c:pt>
                <c:pt idx="4">
                  <c:v>0.98299999999999998</c:v>
                </c:pt>
                <c:pt idx="5">
                  <c:v>0.95599999999999996</c:v>
                </c:pt>
                <c:pt idx="6">
                  <c:v>0.91900000000000004</c:v>
                </c:pt>
                <c:pt idx="7">
                  <c:v>0.88300000000000001</c:v>
                </c:pt>
                <c:pt idx="8">
                  <c:v>0.78500000000000003</c:v>
                </c:pt>
                <c:pt idx="9">
                  <c:v>0.80600000000000005</c:v>
                </c:pt>
              </c:numCache>
            </c:numRef>
          </c:val>
        </c:ser>
        <c:dLbls>
          <c:showLegendKey val="0"/>
          <c:showVal val="0"/>
          <c:showCatName val="0"/>
          <c:showSerName val="0"/>
          <c:showPercent val="0"/>
          <c:showBubbleSize val="0"/>
        </c:dLbls>
        <c:gapWidth val="100"/>
        <c:axId val="209207680"/>
        <c:axId val="209209600"/>
      </c:barChart>
      <c:lineChart>
        <c:grouping val="standard"/>
        <c:varyColors val="0"/>
        <c:ser>
          <c:idx val="2"/>
          <c:order val="4"/>
          <c:tx>
            <c:strRef>
              <c:f>Sheet1!$A$10</c:f>
              <c:strCache>
                <c:ptCount val="1"/>
              </c:strCache>
            </c:strRef>
          </c:tx>
          <c:spPr>
            <a:ln w="25450">
              <a:solidFill>
                <a:srgbClr val="FF0000"/>
              </a:solidFill>
              <a:prstDash val="lgDash"/>
            </a:ln>
          </c:spPr>
          <c:marker>
            <c:symbol val="triangle"/>
            <c:size val="2"/>
            <c:spPr>
              <a:solidFill>
                <a:srgbClr val="FF0000"/>
              </a:solidFill>
              <a:ln>
                <a:solidFill>
                  <a:srgbClr val="FF0000"/>
                </a:solidFill>
                <a:prstDash val="solid"/>
              </a:ln>
            </c:spPr>
          </c:marker>
          <c:cat>
            <c:strRef>
              <c:f>Sheet1!$B$1:$L$1</c:f>
              <c:strCache>
                <c:ptCount val="10"/>
                <c:pt idx="0">
                  <c:v>BCG</c:v>
                </c:pt>
                <c:pt idx="1">
                  <c:v>hepB0</c:v>
                </c:pt>
                <c:pt idx="2">
                  <c:v>hexa3</c:v>
                </c:pt>
                <c:pt idx="3">
                  <c:v>OPV3</c:v>
                </c:pt>
                <c:pt idx="4">
                  <c:v>MMR1</c:v>
                </c:pt>
                <c:pt idx="5">
                  <c:v>MMRr 2</c:v>
                </c:pt>
                <c:pt idx="6">
                  <c:v>Dt</c:v>
                </c:pt>
                <c:pt idx="7">
                  <c:v>Td</c:v>
                </c:pt>
                <c:pt idx="8">
                  <c:v>Rota2</c:v>
                </c:pt>
                <c:pt idx="9">
                  <c:v>Pneumo3</c:v>
                </c:pt>
              </c:strCache>
            </c:strRef>
          </c:cat>
          <c:val>
            <c:numRef>
              <c:f>Sheet1!$B$10:$L$10</c:f>
              <c:numCache>
                <c:formatCode>General</c:formatCode>
                <c:ptCount val="10"/>
              </c:numCache>
            </c:numRef>
          </c:val>
          <c:smooth val="0"/>
        </c:ser>
        <c:dLbls>
          <c:showLegendKey val="0"/>
          <c:showVal val="0"/>
          <c:showCatName val="0"/>
          <c:showSerName val="0"/>
          <c:showPercent val="0"/>
          <c:showBubbleSize val="0"/>
        </c:dLbls>
        <c:marker val="1"/>
        <c:smooth val="0"/>
        <c:axId val="209207680"/>
        <c:axId val="209209600"/>
      </c:lineChart>
      <c:catAx>
        <c:axId val="209207680"/>
        <c:scaling>
          <c:orientation val="minMax"/>
        </c:scaling>
        <c:delete val="0"/>
        <c:axPos val="b"/>
        <c:numFmt formatCode="General" sourceLinked="1"/>
        <c:majorTickMark val="out"/>
        <c:minorTickMark val="none"/>
        <c:tickLblPos val="nextTo"/>
        <c:spPr>
          <a:ln w="3181">
            <a:solidFill>
              <a:srgbClr val="000000"/>
            </a:solidFill>
            <a:prstDash val="solid"/>
          </a:ln>
        </c:spPr>
        <c:txPr>
          <a:bodyPr rot="-2700000" vert="horz"/>
          <a:lstStyle/>
          <a:p>
            <a:pPr>
              <a:defRPr sz="827" b="1" i="0" u="none" strike="noStrike" baseline="0">
                <a:solidFill>
                  <a:srgbClr val="000000"/>
                </a:solidFill>
                <a:latin typeface="Calibri"/>
                <a:ea typeface="Calibri"/>
                <a:cs typeface="Calibri"/>
              </a:defRPr>
            </a:pPr>
            <a:endParaRPr lang="en-US"/>
          </a:p>
        </c:txPr>
        <c:crossAx val="209209600"/>
        <c:crosses val="autoZero"/>
        <c:auto val="1"/>
        <c:lblAlgn val="ctr"/>
        <c:lblOffset val="100"/>
        <c:tickLblSkip val="1"/>
        <c:tickMarkSkip val="1"/>
        <c:noMultiLvlLbl val="0"/>
      </c:catAx>
      <c:valAx>
        <c:axId val="209209600"/>
        <c:scaling>
          <c:orientation val="minMax"/>
          <c:max val="1"/>
        </c:scaling>
        <c:delete val="0"/>
        <c:axPos val="l"/>
        <c:majorGridlines>
          <c:spPr>
            <a:ln w="3181">
              <a:solidFill>
                <a:srgbClr val="000000"/>
              </a:solidFill>
              <a:prstDash val="solid"/>
            </a:ln>
          </c:spPr>
        </c:majorGridlines>
        <c:numFmt formatCode="0%" sourceLinked="0"/>
        <c:majorTickMark val="out"/>
        <c:minorTickMark val="none"/>
        <c:tickLblPos val="nextTo"/>
        <c:spPr>
          <a:ln w="3181">
            <a:solidFill>
              <a:srgbClr val="000000"/>
            </a:solidFill>
            <a:prstDash val="solid"/>
          </a:ln>
        </c:spPr>
        <c:txPr>
          <a:bodyPr rot="0" vert="horz"/>
          <a:lstStyle/>
          <a:p>
            <a:pPr>
              <a:defRPr sz="827" b="1" i="0" u="none" strike="noStrike" baseline="0">
                <a:solidFill>
                  <a:srgbClr val="000000"/>
                </a:solidFill>
                <a:latin typeface="Calibri"/>
                <a:ea typeface="Calibri"/>
                <a:cs typeface="Calibri"/>
              </a:defRPr>
            </a:pPr>
            <a:endParaRPr lang="en-US"/>
          </a:p>
        </c:txPr>
        <c:crossAx val="209207680"/>
        <c:crosses val="autoZero"/>
        <c:crossBetween val="between"/>
        <c:majorUnit val="0.2"/>
      </c:valAx>
      <c:spPr>
        <a:noFill/>
        <a:ln w="12725">
          <a:solidFill>
            <a:srgbClr val="808080"/>
          </a:solidFill>
          <a:prstDash val="solid"/>
        </a:ln>
      </c:spPr>
    </c:plotArea>
    <c:legend>
      <c:legendPos val="r"/>
      <c:legendEntry>
        <c:idx val="4"/>
        <c:delete val="1"/>
      </c:legendEntry>
      <c:layout>
        <c:manualLayout>
          <c:xMode val="edge"/>
          <c:yMode val="edge"/>
          <c:x val="0"/>
          <c:y val="0.91959798994974873"/>
          <c:w val="0.88346456692913389"/>
          <c:h val="8.2914572864321606E-2"/>
        </c:manualLayout>
      </c:layout>
      <c:overlay val="0"/>
      <c:spPr>
        <a:noFill/>
        <a:ln w="25450">
          <a:noFill/>
        </a:ln>
      </c:spPr>
      <c:txPr>
        <a:bodyPr/>
        <a:lstStyle/>
        <a:p>
          <a:pPr>
            <a:defRPr sz="897" b="1" i="0" u="none" strike="noStrike" baseline="0">
              <a:solidFill>
                <a:srgbClr val="000000"/>
              </a:solidFill>
              <a:latin typeface="Calibri"/>
              <a:ea typeface="Calibri"/>
              <a:cs typeface="Calibri"/>
            </a:defRPr>
          </a:pPr>
          <a:endParaRPr lang="en-US"/>
        </a:p>
      </c:txPr>
    </c:legend>
    <c:plotVisOnly val="1"/>
    <c:dispBlanksAs val="gap"/>
    <c:showDLblsOverMax val="0"/>
  </c:chart>
  <c:spPr>
    <a:noFill/>
    <a:ln>
      <a:noFill/>
    </a:ln>
  </c:spPr>
  <c:txPr>
    <a:bodyPr/>
    <a:lstStyle/>
    <a:p>
      <a:pPr>
        <a:defRPr sz="1753" b="1" i="0" u="none" strike="noStrike" baseline="0">
          <a:solidFill>
            <a:srgbClr val="000000"/>
          </a:solidFill>
          <a:latin typeface="Calibri"/>
          <a:ea typeface="Calibri"/>
          <a:cs typeface="Calibri"/>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dirty="0">
                <a:solidFill>
                  <a:srgbClr val="003366"/>
                </a:solidFill>
              </a:rPr>
              <a:t>HCV screening by age groups</a:t>
            </a:r>
            <a:endParaRPr lang="en-GB" sz="1400" dirty="0">
              <a:solidFill>
                <a:srgbClr val="003366"/>
              </a:solidFill>
            </a:endParaRPr>
          </a:p>
        </c:rich>
      </c:tx>
      <c:overlay val="0"/>
      <c:spPr>
        <a:noFill/>
        <a:ln>
          <a:noFill/>
        </a:ln>
        <a:effectLst/>
      </c:spPr>
    </c:title>
    <c:autoTitleDeleted val="0"/>
    <c:plotArea>
      <c:layout/>
      <c:barChart>
        <c:barDir val="col"/>
        <c:grouping val="clustered"/>
        <c:varyColors val="0"/>
        <c:ser>
          <c:idx val="0"/>
          <c:order val="0"/>
          <c:tx>
            <c:strRef>
              <c:f>Sheet1!$B$1</c:f>
              <c:strCache>
                <c:ptCount val="1"/>
                <c:pt idx="0">
                  <c:v>Screening</c:v>
                </c:pt>
              </c:strCache>
            </c:strRef>
          </c:tx>
          <c:spPr>
            <a:solidFill>
              <a:schemeClr val="accent1"/>
            </a:solidFill>
            <a:ln>
              <a:noFill/>
            </a:ln>
            <a:effectLst/>
          </c:spPr>
          <c:invertIfNegative val="0"/>
          <c:dLbls>
            <c:delete val="1"/>
          </c:dLbls>
          <c:cat>
            <c:strRef>
              <c:f>Sheet1!$A$2:$A$6</c:f>
              <c:strCache>
                <c:ptCount val="5"/>
                <c:pt idx="0">
                  <c:v>0-18</c:v>
                </c:pt>
                <c:pt idx="1">
                  <c:v>19-29</c:v>
                </c:pt>
                <c:pt idx="2">
                  <c:v>30-59</c:v>
                </c:pt>
                <c:pt idx="3">
                  <c:v>60+</c:v>
                </c:pt>
                <c:pt idx="4">
                  <c:v>Unknown age</c:v>
                </c:pt>
              </c:strCache>
            </c:strRef>
          </c:cat>
          <c:val>
            <c:numRef>
              <c:f>Sheet1!$B$2:$B$6</c:f>
              <c:numCache>
                <c:formatCode>General</c:formatCode>
                <c:ptCount val="5"/>
                <c:pt idx="0">
                  <c:v>245650</c:v>
                </c:pt>
                <c:pt idx="1">
                  <c:v>504853</c:v>
                </c:pt>
                <c:pt idx="2">
                  <c:v>869991</c:v>
                </c:pt>
                <c:pt idx="3">
                  <c:v>352323</c:v>
                </c:pt>
                <c:pt idx="4">
                  <c:v>36771</c:v>
                </c:pt>
              </c:numCache>
            </c:numRef>
          </c:val>
          <c:extLst xmlns:c16r2="http://schemas.microsoft.com/office/drawing/2015/06/chart">
            <c:ext xmlns:c16="http://schemas.microsoft.com/office/drawing/2014/chart" uri="{C3380CC4-5D6E-409C-BE32-E72D297353CC}">
              <c16:uniqueId val="{00000000-C315-4030-BC25-AB4F86210DE3}"/>
            </c:ext>
          </c:extLst>
        </c:ser>
        <c:ser>
          <c:idx val="1"/>
          <c:order val="1"/>
          <c:tx>
            <c:strRef>
              <c:f>Sheet1!$C$1</c:f>
              <c:strCache>
                <c:ptCount val="1"/>
                <c:pt idx="0">
                  <c:v>Positive</c:v>
                </c:pt>
              </c:strCache>
            </c:strRef>
          </c:tx>
          <c:spPr>
            <a:solidFill>
              <a:schemeClr val="accent2"/>
            </a:solidFill>
            <a:ln>
              <a:noFill/>
            </a:ln>
            <a:effectLst/>
          </c:spPr>
          <c:invertIfNegative val="0"/>
          <c:dLbls>
            <c:delete val="1"/>
          </c:dLbls>
          <c:cat>
            <c:strRef>
              <c:f>Sheet1!$A$2:$A$6</c:f>
              <c:strCache>
                <c:ptCount val="5"/>
                <c:pt idx="0">
                  <c:v>0-18</c:v>
                </c:pt>
                <c:pt idx="1">
                  <c:v>19-29</c:v>
                </c:pt>
                <c:pt idx="2">
                  <c:v>30-59</c:v>
                </c:pt>
                <c:pt idx="3">
                  <c:v>60+</c:v>
                </c:pt>
                <c:pt idx="4">
                  <c:v>Unknown age</c:v>
                </c:pt>
              </c:strCache>
            </c:strRef>
          </c:cat>
          <c:val>
            <c:numRef>
              <c:f>Sheet1!$C$2:$C$6</c:f>
              <c:numCache>
                <c:formatCode>General</c:formatCode>
                <c:ptCount val="5"/>
                <c:pt idx="0">
                  <c:v>761</c:v>
                </c:pt>
                <c:pt idx="1">
                  <c:v>10926</c:v>
                </c:pt>
                <c:pt idx="2">
                  <c:v>107055</c:v>
                </c:pt>
                <c:pt idx="3">
                  <c:v>19804</c:v>
                </c:pt>
                <c:pt idx="4">
                  <c:v>1195</c:v>
                </c:pt>
              </c:numCache>
            </c:numRef>
          </c:val>
          <c:extLst xmlns:c16r2="http://schemas.microsoft.com/office/drawing/2015/06/chart">
            <c:ext xmlns:c16="http://schemas.microsoft.com/office/drawing/2014/chart" uri="{C3380CC4-5D6E-409C-BE32-E72D297353CC}">
              <c16:uniqueId val="{00000001-C315-4030-BC25-AB4F86210DE3}"/>
            </c:ext>
          </c:extLst>
        </c:ser>
        <c:dLbls>
          <c:showLegendKey val="0"/>
          <c:showVal val="1"/>
          <c:showCatName val="0"/>
          <c:showSerName val="0"/>
          <c:showPercent val="0"/>
          <c:showBubbleSize val="0"/>
        </c:dLbls>
        <c:gapWidth val="219"/>
        <c:overlap val="-27"/>
        <c:axId val="208876288"/>
        <c:axId val="208877824"/>
      </c:barChart>
      <c:barChart>
        <c:barDir val="col"/>
        <c:grouping val="clustered"/>
        <c:varyColors val="0"/>
        <c:ser>
          <c:idx val="2"/>
          <c:order val="2"/>
          <c:tx>
            <c:strRef>
              <c:f>Sheet1!$D$1</c:f>
              <c:strCache>
                <c:ptCount val="1"/>
                <c:pt idx="0">
                  <c:v>დადებითობის მაჩვენებელი</c:v>
                </c:pt>
              </c:strCache>
            </c:strRef>
          </c:tx>
          <c:spPr>
            <a:noFill/>
            <a:ln>
              <a:noFill/>
            </a:ln>
            <a:effectLst/>
          </c:spPr>
          <c:invertIfNegative val="0"/>
          <c:dLbls>
            <c:dLbl>
              <c:idx val="0"/>
              <c:layout>
                <c:manualLayout>
                  <c:x val="-7.0307010508545275E-3"/>
                  <c:y val="-0.10898579057401635"/>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C315-4030-BC25-AB4F86210DE3}"/>
                </c:ext>
                <c:ext xmlns:c15="http://schemas.microsoft.com/office/drawing/2012/chart" uri="{CE6537A1-D6FC-4f65-9D91-7224C49458BB}">
                  <c15:layout/>
                </c:ext>
              </c:extLst>
            </c:dLbl>
            <c:dLbl>
              <c:idx val="1"/>
              <c:layout>
                <c:manualLayout>
                  <c:x val="-1.7576752627135675E-3"/>
                  <c:y val="-0.17645318473888366"/>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C315-4030-BC25-AB4F86210DE3}"/>
                </c:ext>
                <c:ext xmlns:c15="http://schemas.microsoft.com/office/drawing/2012/chart" uri="{CE6537A1-D6FC-4f65-9D91-7224C49458BB}">
                  <c15:layout/>
                </c:ext>
              </c:extLst>
            </c:dLbl>
            <c:dLbl>
              <c:idx val="2"/>
              <c:layout>
                <c:manualLayout>
                  <c:x val="0"/>
                  <c:y val="-0.32695737172204914"/>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C315-4030-BC25-AB4F86210DE3}"/>
                </c:ext>
                <c:ext xmlns:c15="http://schemas.microsoft.com/office/drawing/2012/chart" uri="{CE6537A1-D6FC-4f65-9D91-7224C49458BB}">
                  <c15:layout/>
                </c:ext>
              </c:extLst>
            </c:dLbl>
            <c:dLbl>
              <c:idx val="3"/>
              <c:layout>
                <c:manualLayout>
                  <c:x val="-7.0307010508545275E-3"/>
                  <c:y val="-0.14012458788087825"/>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C315-4030-BC25-AB4F86210DE3}"/>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FF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trendline>
            <c:spPr>
              <a:ln w="19050" cap="rnd">
                <a:noFill/>
                <a:prstDash val="sysDot"/>
              </a:ln>
              <a:effectLst/>
            </c:spPr>
            <c:trendlineType val="movingAvg"/>
            <c:period val="2"/>
            <c:dispRSqr val="0"/>
            <c:dispEq val="0"/>
          </c:trendline>
          <c:cat>
            <c:strRef>
              <c:f>Sheet1!$A$2:$A$6</c:f>
              <c:strCache>
                <c:ptCount val="5"/>
                <c:pt idx="0">
                  <c:v>0-18</c:v>
                </c:pt>
                <c:pt idx="1">
                  <c:v>19-29</c:v>
                </c:pt>
                <c:pt idx="2">
                  <c:v>30-59</c:v>
                </c:pt>
                <c:pt idx="3">
                  <c:v>60+</c:v>
                </c:pt>
                <c:pt idx="4">
                  <c:v>Unknown age</c:v>
                </c:pt>
              </c:strCache>
            </c:strRef>
          </c:cat>
          <c:val>
            <c:numRef>
              <c:f>Sheet1!$D$2:$D$6</c:f>
              <c:numCache>
                <c:formatCode>0.0%</c:formatCode>
                <c:ptCount val="5"/>
                <c:pt idx="0">
                  <c:v>3.0979035212700999E-3</c:v>
                </c:pt>
                <c:pt idx="1">
                  <c:v>2.1641943298346251E-2</c:v>
                </c:pt>
                <c:pt idx="2">
                  <c:v>0.12305299709997</c:v>
                </c:pt>
                <c:pt idx="3">
                  <c:v>5.620978477136037E-2</c:v>
                </c:pt>
                <c:pt idx="4">
                  <c:v>3.249843626771097E-2</c:v>
                </c:pt>
              </c:numCache>
            </c:numRef>
          </c:val>
          <c:extLst xmlns:c16r2="http://schemas.microsoft.com/office/drawing/2015/06/chart">
            <c:ext xmlns:c16="http://schemas.microsoft.com/office/drawing/2014/chart" uri="{C3380CC4-5D6E-409C-BE32-E72D297353CC}">
              <c16:uniqueId val="{00000007-C315-4030-BC25-AB4F86210DE3}"/>
            </c:ext>
          </c:extLst>
        </c:ser>
        <c:dLbls>
          <c:showLegendKey val="0"/>
          <c:showVal val="1"/>
          <c:showCatName val="0"/>
          <c:showSerName val="0"/>
          <c:showPercent val="0"/>
          <c:showBubbleSize val="0"/>
        </c:dLbls>
        <c:gapWidth val="219"/>
        <c:overlap val="-27"/>
        <c:axId val="208888960"/>
        <c:axId val="208878976"/>
      </c:barChart>
      <c:catAx>
        <c:axId val="208876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8877824"/>
        <c:crosses val="autoZero"/>
        <c:auto val="1"/>
        <c:lblAlgn val="ctr"/>
        <c:lblOffset val="100"/>
        <c:noMultiLvlLbl val="0"/>
      </c:catAx>
      <c:valAx>
        <c:axId val="2088778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8876288"/>
        <c:crosses val="autoZero"/>
        <c:crossBetween val="between"/>
      </c:valAx>
      <c:valAx>
        <c:axId val="208878976"/>
        <c:scaling>
          <c:orientation val="minMax"/>
        </c:scaling>
        <c:delete val="1"/>
        <c:axPos val="r"/>
        <c:numFmt formatCode="0.0%" sourceLinked="1"/>
        <c:majorTickMark val="out"/>
        <c:minorTickMark val="none"/>
        <c:tickLblPos val="nextTo"/>
        <c:crossAx val="208888960"/>
        <c:crosses val="max"/>
        <c:crossBetween val="between"/>
      </c:valAx>
      <c:catAx>
        <c:axId val="208888960"/>
        <c:scaling>
          <c:orientation val="minMax"/>
        </c:scaling>
        <c:delete val="1"/>
        <c:axPos val="b"/>
        <c:numFmt formatCode="General" sourceLinked="1"/>
        <c:majorTickMark val="out"/>
        <c:minorTickMark val="none"/>
        <c:tickLblPos val="nextTo"/>
        <c:crossAx val="208878976"/>
        <c:crosses val="autoZero"/>
        <c:auto val="1"/>
        <c:lblAlgn val="ctr"/>
        <c:lblOffset val="100"/>
        <c:noMultiLvlLbl val="0"/>
      </c:catAx>
      <c:spPr>
        <a:noFill/>
        <a:ln>
          <a:noFill/>
        </a:ln>
        <a:effectLst/>
      </c:spPr>
    </c:plotArea>
    <c:legend>
      <c:legendPos val="b"/>
      <c:legendEntry>
        <c:idx val="2"/>
        <c:delete val="1"/>
      </c:legendEntry>
      <c:legendEntry>
        <c:idx val="3"/>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dirty="0">
                <a:solidFill>
                  <a:srgbClr val="003366"/>
                </a:solidFill>
              </a:rPr>
              <a:t>HCV screening by sex</a:t>
            </a:r>
            <a:endParaRPr lang="en-GB" sz="1400" dirty="0">
              <a:solidFill>
                <a:srgbClr val="003366"/>
              </a:solidFill>
            </a:endParaRPr>
          </a:p>
        </c:rich>
      </c:tx>
      <c:overlay val="0"/>
      <c:spPr>
        <a:noFill/>
        <a:ln>
          <a:noFill/>
        </a:ln>
        <a:effectLst/>
      </c:spPr>
    </c:title>
    <c:autoTitleDeleted val="0"/>
    <c:plotArea>
      <c:layout/>
      <c:barChart>
        <c:barDir val="col"/>
        <c:grouping val="clustered"/>
        <c:varyColors val="0"/>
        <c:ser>
          <c:idx val="0"/>
          <c:order val="0"/>
          <c:tx>
            <c:strRef>
              <c:f>Sheet1!$B$1</c:f>
              <c:strCache>
                <c:ptCount val="1"/>
                <c:pt idx="0">
                  <c:v>Screening</c:v>
                </c:pt>
              </c:strCache>
            </c:strRef>
          </c:tx>
          <c:spPr>
            <a:solidFill>
              <a:schemeClr val="accent1"/>
            </a:solidFill>
            <a:ln>
              <a:noFill/>
            </a:ln>
            <a:effectLst/>
          </c:spPr>
          <c:invertIfNegative val="0"/>
          <c:dLbls>
            <c:delete val="1"/>
          </c:dLbls>
          <c:cat>
            <c:strRef>
              <c:f>Sheet1!$A$2:$A$3</c:f>
              <c:strCache>
                <c:ptCount val="2"/>
                <c:pt idx="0">
                  <c:v>Female</c:v>
                </c:pt>
                <c:pt idx="1">
                  <c:v>Male</c:v>
                </c:pt>
              </c:strCache>
            </c:strRef>
          </c:cat>
          <c:val>
            <c:numRef>
              <c:f>Sheet1!$B$2:$B$3</c:f>
              <c:numCache>
                <c:formatCode>General</c:formatCode>
                <c:ptCount val="2"/>
                <c:pt idx="0">
                  <c:v>648365</c:v>
                </c:pt>
                <c:pt idx="1">
                  <c:v>635231</c:v>
                </c:pt>
              </c:numCache>
            </c:numRef>
          </c:val>
          <c:extLst xmlns:c16r2="http://schemas.microsoft.com/office/drawing/2015/06/chart">
            <c:ext xmlns:c16="http://schemas.microsoft.com/office/drawing/2014/chart" uri="{C3380CC4-5D6E-409C-BE32-E72D297353CC}">
              <c16:uniqueId val="{00000000-053B-4AC4-A371-405F26598083}"/>
            </c:ext>
          </c:extLst>
        </c:ser>
        <c:ser>
          <c:idx val="1"/>
          <c:order val="1"/>
          <c:tx>
            <c:strRef>
              <c:f>Sheet1!$C$1</c:f>
              <c:strCache>
                <c:ptCount val="1"/>
                <c:pt idx="0">
                  <c:v>Positive</c:v>
                </c:pt>
              </c:strCache>
            </c:strRef>
          </c:tx>
          <c:spPr>
            <a:solidFill>
              <a:schemeClr val="accent2"/>
            </a:solidFill>
            <a:ln>
              <a:noFill/>
            </a:ln>
            <a:effectLst/>
          </c:spPr>
          <c:invertIfNegative val="0"/>
          <c:dLbls>
            <c:delete val="1"/>
          </c:dLbls>
          <c:cat>
            <c:strRef>
              <c:f>Sheet1!$A$2:$A$3</c:f>
              <c:strCache>
                <c:ptCount val="2"/>
                <c:pt idx="0">
                  <c:v>Female</c:v>
                </c:pt>
                <c:pt idx="1">
                  <c:v>Male</c:v>
                </c:pt>
              </c:strCache>
            </c:strRef>
          </c:cat>
          <c:val>
            <c:numRef>
              <c:f>Sheet1!$C$2:$C$3</c:f>
              <c:numCache>
                <c:formatCode>General</c:formatCode>
                <c:ptCount val="2"/>
                <c:pt idx="0">
                  <c:v>23844</c:v>
                </c:pt>
                <c:pt idx="1">
                  <c:v>91685</c:v>
                </c:pt>
              </c:numCache>
            </c:numRef>
          </c:val>
          <c:extLst xmlns:c16r2="http://schemas.microsoft.com/office/drawing/2015/06/chart">
            <c:ext xmlns:c16="http://schemas.microsoft.com/office/drawing/2014/chart" uri="{C3380CC4-5D6E-409C-BE32-E72D297353CC}">
              <c16:uniqueId val="{00000001-053B-4AC4-A371-405F26598083}"/>
            </c:ext>
          </c:extLst>
        </c:ser>
        <c:dLbls>
          <c:showLegendKey val="0"/>
          <c:showVal val="1"/>
          <c:showCatName val="0"/>
          <c:showSerName val="0"/>
          <c:showPercent val="0"/>
          <c:showBubbleSize val="0"/>
        </c:dLbls>
        <c:gapWidth val="219"/>
        <c:overlap val="-27"/>
        <c:axId val="209617280"/>
        <c:axId val="209618816"/>
      </c:barChart>
      <c:barChart>
        <c:barDir val="col"/>
        <c:grouping val="clustered"/>
        <c:varyColors val="0"/>
        <c:ser>
          <c:idx val="2"/>
          <c:order val="2"/>
          <c:tx>
            <c:strRef>
              <c:f>Sheet1!$D$1</c:f>
              <c:strCache>
                <c:ptCount val="1"/>
                <c:pt idx="0">
                  <c:v>დადებითობის მაჩვენებელი</c:v>
                </c:pt>
              </c:strCache>
            </c:strRef>
          </c:tx>
          <c:spPr>
            <a:noFill/>
            <a:ln>
              <a:noFill/>
            </a:ln>
            <a:effectLst/>
          </c:spPr>
          <c:invertIfNegative val="0"/>
          <c:dLbls>
            <c:dLbl>
              <c:idx val="0"/>
              <c:layout>
                <c:manualLayout>
                  <c:x val="-2.1092103152563647E-2"/>
                  <c:y val="-0.33214717127319271"/>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053B-4AC4-A371-405F26598083}"/>
                </c:ext>
                <c:ext xmlns:c15="http://schemas.microsoft.com/office/drawing/2012/chart" uri="{CE6537A1-D6FC-4f65-9D91-7224C49458BB}">
                  <c15:layout/>
                </c:ext>
              </c:extLst>
            </c:dLbl>
            <c:dLbl>
              <c:idx val="1"/>
              <c:layout>
                <c:manualLayout>
                  <c:x val="-1.757675262713632E-2"/>
                  <c:y val="-0.33214717127319271"/>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053B-4AC4-A371-405F26598083}"/>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FF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trendline>
            <c:spPr>
              <a:ln w="19050" cap="rnd">
                <a:noFill/>
                <a:prstDash val="sysDot"/>
              </a:ln>
              <a:effectLst/>
            </c:spPr>
            <c:trendlineType val="movingAvg"/>
            <c:period val="2"/>
            <c:dispRSqr val="0"/>
            <c:dispEq val="0"/>
          </c:trendline>
          <c:cat>
            <c:strRef>
              <c:f>Sheet1!$A$2:$A$3</c:f>
              <c:strCache>
                <c:ptCount val="2"/>
                <c:pt idx="0">
                  <c:v>Female</c:v>
                </c:pt>
                <c:pt idx="1">
                  <c:v>Male</c:v>
                </c:pt>
              </c:strCache>
            </c:strRef>
          </c:cat>
          <c:val>
            <c:numRef>
              <c:f>Sheet1!$D$2:$D$3</c:f>
              <c:numCache>
                <c:formatCode>0.0%</c:formatCode>
                <c:ptCount val="2"/>
                <c:pt idx="0">
                  <c:v>3.6775581655394726E-2</c:v>
                </c:pt>
                <c:pt idx="1">
                  <c:v>0.14433332126423301</c:v>
                </c:pt>
              </c:numCache>
            </c:numRef>
          </c:val>
          <c:extLst xmlns:c16r2="http://schemas.microsoft.com/office/drawing/2015/06/chart">
            <c:ext xmlns:c16="http://schemas.microsoft.com/office/drawing/2014/chart" uri="{C3380CC4-5D6E-409C-BE32-E72D297353CC}">
              <c16:uniqueId val="{00000005-053B-4AC4-A371-405F26598083}"/>
            </c:ext>
          </c:extLst>
        </c:ser>
        <c:dLbls>
          <c:showLegendKey val="0"/>
          <c:showVal val="1"/>
          <c:showCatName val="0"/>
          <c:showSerName val="0"/>
          <c:showPercent val="0"/>
          <c:showBubbleSize val="0"/>
        </c:dLbls>
        <c:gapWidth val="219"/>
        <c:overlap val="-27"/>
        <c:axId val="209630336"/>
        <c:axId val="209620352"/>
      </c:barChart>
      <c:catAx>
        <c:axId val="209617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9618816"/>
        <c:crosses val="autoZero"/>
        <c:auto val="1"/>
        <c:lblAlgn val="ctr"/>
        <c:lblOffset val="100"/>
        <c:noMultiLvlLbl val="0"/>
      </c:catAx>
      <c:valAx>
        <c:axId val="2096188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9617280"/>
        <c:crosses val="autoZero"/>
        <c:crossBetween val="between"/>
      </c:valAx>
      <c:valAx>
        <c:axId val="209620352"/>
        <c:scaling>
          <c:orientation val="minMax"/>
        </c:scaling>
        <c:delete val="1"/>
        <c:axPos val="r"/>
        <c:numFmt formatCode="0.0%" sourceLinked="1"/>
        <c:majorTickMark val="out"/>
        <c:minorTickMark val="none"/>
        <c:tickLblPos val="nextTo"/>
        <c:crossAx val="209630336"/>
        <c:crosses val="max"/>
        <c:crossBetween val="between"/>
      </c:valAx>
      <c:catAx>
        <c:axId val="209630336"/>
        <c:scaling>
          <c:orientation val="minMax"/>
        </c:scaling>
        <c:delete val="1"/>
        <c:axPos val="b"/>
        <c:numFmt formatCode="General" sourceLinked="1"/>
        <c:majorTickMark val="out"/>
        <c:minorTickMark val="none"/>
        <c:tickLblPos val="nextTo"/>
        <c:crossAx val="209620352"/>
        <c:crosses val="autoZero"/>
        <c:auto val="1"/>
        <c:lblAlgn val="ctr"/>
        <c:lblOffset val="100"/>
        <c:noMultiLvlLbl val="0"/>
      </c:catAx>
      <c:spPr>
        <a:noFill/>
        <a:ln>
          <a:noFill/>
        </a:ln>
        <a:effectLst/>
      </c:spPr>
    </c:plotArea>
    <c:legend>
      <c:legendPos val="b"/>
      <c:legendEntry>
        <c:idx val="2"/>
        <c:delete val="1"/>
      </c:legendEntry>
      <c:legendEntry>
        <c:idx val="3"/>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baseline="0" dirty="0">
                <a:solidFill>
                  <a:srgbClr val="003366"/>
                </a:solidFill>
                <a:effectLst/>
              </a:rPr>
              <a:t>HCV screening in harm reduction centers</a:t>
            </a:r>
            <a:endParaRPr lang="ka-GE" sz="1100" dirty="0">
              <a:solidFill>
                <a:srgbClr val="003366"/>
              </a:solidFill>
              <a:effectLst/>
            </a:endParaRPr>
          </a:p>
        </c:rich>
      </c:tx>
      <c:overlay val="0"/>
      <c:spPr>
        <a:noFill/>
        <a:ln>
          <a:noFill/>
        </a:ln>
        <a:effectLst/>
      </c:spPr>
    </c:title>
    <c:autoTitleDeleted val="0"/>
    <c:plotArea>
      <c:layout/>
      <c:barChart>
        <c:barDir val="col"/>
        <c:grouping val="clustered"/>
        <c:varyColors val="0"/>
        <c:ser>
          <c:idx val="0"/>
          <c:order val="0"/>
          <c:tx>
            <c:strRef>
              <c:f>Sheet1!$B$1</c:f>
              <c:strCache>
                <c:ptCount val="1"/>
                <c:pt idx="0">
                  <c:v>Screening</c:v>
                </c:pt>
              </c:strCache>
            </c:strRef>
          </c:tx>
          <c:spPr>
            <a:solidFill>
              <a:schemeClr val="accent1"/>
            </a:solidFill>
            <a:ln>
              <a:noFill/>
            </a:ln>
            <a:effectLst/>
          </c:spPr>
          <c:invertIfNegative val="0"/>
          <c:dLbls>
            <c:delete val="1"/>
          </c:dLbls>
          <c:cat>
            <c:numRef>
              <c:f>Sheet1!$A$2:$A$8</c:f>
              <c:numCache>
                <c:formatCode>General</c:formatCode>
                <c:ptCount val="7"/>
                <c:pt idx="0">
                  <c:v>2011</c:v>
                </c:pt>
                <c:pt idx="1">
                  <c:v>2012</c:v>
                </c:pt>
                <c:pt idx="2">
                  <c:v>2013</c:v>
                </c:pt>
                <c:pt idx="3">
                  <c:v>2014</c:v>
                </c:pt>
                <c:pt idx="4">
                  <c:v>2015</c:v>
                </c:pt>
                <c:pt idx="5">
                  <c:v>2016</c:v>
                </c:pt>
                <c:pt idx="6">
                  <c:v>2017</c:v>
                </c:pt>
              </c:numCache>
            </c:numRef>
          </c:cat>
          <c:val>
            <c:numRef>
              <c:f>Sheet1!$B$2:$B$8</c:f>
              <c:numCache>
                <c:formatCode>General</c:formatCode>
                <c:ptCount val="7"/>
                <c:pt idx="0">
                  <c:v>1232</c:v>
                </c:pt>
                <c:pt idx="1">
                  <c:v>2497</c:v>
                </c:pt>
                <c:pt idx="2">
                  <c:v>5998</c:v>
                </c:pt>
                <c:pt idx="3">
                  <c:v>13736</c:v>
                </c:pt>
                <c:pt idx="4">
                  <c:v>17103</c:v>
                </c:pt>
                <c:pt idx="5">
                  <c:v>23969</c:v>
                </c:pt>
                <c:pt idx="6">
                  <c:v>21371</c:v>
                </c:pt>
              </c:numCache>
            </c:numRef>
          </c:val>
          <c:extLst xmlns:c16r2="http://schemas.microsoft.com/office/drawing/2015/06/chart">
            <c:ext xmlns:c16="http://schemas.microsoft.com/office/drawing/2014/chart" uri="{C3380CC4-5D6E-409C-BE32-E72D297353CC}">
              <c16:uniqueId val="{00000000-BDCB-4572-9992-7DA22086177D}"/>
            </c:ext>
          </c:extLst>
        </c:ser>
        <c:ser>
          <c:idx val="1"/>
          <c:order val="1"/>
          <c:tx>
            <c:strRef>
              <c:f>Sheet1!$C$1</c:f>
              <c:strCache>
                <c:ptCount val="1"/>
                <c:pt idx="0">
                  <c:v>Positive</c:v>
                </c:pt>
              </c:strCache>
            </c:strRef>
          </c:tx>
          <c:spPr>
            <a:solidFill>
              <a:schemeClr val="accent2"/>
            </a:solidFill>
            <a:ln>
              <a:noFill/>
            </a:ln>
            <a:effectLst/>
          </c:spPr>
          <c:invertIfNegative val="0"/>
          <c:dLbls>
            <c:delete val="1"/>
          </c:dLbls>
          <c:cat>
            <c:numRef>
              <c:f>Sheet1!$A$2:$A$8</c:f>
              <c:numCache>
                <c:formatCode>General</c:formatCode>
                <c:ptCount val="7"/>
                <c:pt idx="0">
                  <c:v>2011</c:v>
                </c:pt>
                <c:pt idx="1">
                  <c:v>2012</c:v>
                </c:pt>
                <c:pt idx="2">
                  <c:v>2013</c:v>
                </c:pt>
                <c:pt idx="3">
                  <c:v>2014</c:v>
                </c:pt>
                <c:pt idx="4">
                  <c:v>2015</c:v>
                </c:pt>
                <c:pt idx="5">
                  <c:v>2016</c:v>
                </c:pt>
                <c:pt idx="6">
                  <c:v>2017</c:v>
                </c:pt>
              </c:numCache>
            </c:numRef>
          </c:cat>
          <c:val>
            <c:numRef>
              <c:f>Sheet1!$C$2:$C$8</c:f>
              <c:numCache>
                <c:formatCode>General</c:formatCode>
                <c:ptCount val="7"/>
                <c:pt idx="0">
                  <c:v>666</c:v>
                </c:pt>
                <c:pt idx="1">
                  <c:v>1276</c:v>
                </c:pt>
                <c:pt idx="2">
                  <c:v>3182</c:v>
                </c:pt>
                <c:pt idx="3" formatCode="0">
                  <c:v>6555.14</c:v>
                </c:pt>
                <c:pt idx="4" formatCode="0">
                  <c:v>8549.06</c:v>
                </c:pt>
                <c:pt idx="5" formatCode="0">
                  <c:v>10404.07</c:v>
                </c:pt>
                <c:pt idx="6" formatCode="0">
                  <c:v>6798.31</c:v>
                </c:pt>
              </c:numCache>
            </c:numRef>
          </c:val>
          <c:extLst xmlns:c16r2="http://schemas.microsoft.com/office/drawing/2015/06/chart">
            <c:ext xmlns:c16="http://schemas.microsoft.com/office/drawing/2014/chart" uri="{C3380CC4-5D6E-409C-BE32-E72D297353CC}">
              <c16:uniqueId val="{00000001-BDCB-4572-9992-7DA22086177D}"/>
            </c:ext>
          </c:extLst>
        </c:ser>
        <c:dLbls>
          <c:showLegendKey val="0"/>
          <c:showVal val="1"/>
          <c:showCatName val="0"/>
          <c:showSerName val="0"/>
          <c:showPercent val="0"/>
          <c:showBubbleSize val="0"/>
        </c:dLbls>
        <c:gapWidth val="219"/>
        <c:overlap val="-27"/>
        <c:axId val="209557760"/>
        <c:axId val="209563648"/>
      </c:barChart>
      <c:barChart>
        <c:barDir val="col"/>
        <c:grouping val="clustered"/>
        <c:varyColors val="0"/>
        <c:ser>
          <c:idx val="2"/>
          <c:order val="2"/>
          <c:tx>
            <c:strRef>
              <c:f>Sheet1!$D$1</c:f>
              <c:strCache>
                <c:ptCount val="1"/>
                <c:pt idx="0">
                  <c:v>დადებითობის მაჩვენებელი</c:v>
                </c:pt>
              </c:strCache>
            </c:strRef>
          </c:tx>
          <c:spPr>
            <a:noFill/>
            <a:ln>
              <a:noFill/>
            </a:ln>
            <a:effectLst/>
          </c:spPr>
          <c:invertIfNegative val="0"/>
          <c:dLbls>
            <c:dLbl>
              <c:idx val="0"/>
              <c:layout>
                <c:manualLayout>
                  <c:x val="-2.7434644063987416E-3"/>
                  <c:y val="-4.670819596029272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BDCB-4572-9992-7DA22086177D}"/>
                </c:ext>
                <c:ext xmlns:c15="http://schemas.microsoft.com/office/drawing/2012/chart" uri="{CE6537A1-D6FC-4f65-9D91-7224C49458BB}">
                  <c15:layout/>
                </c:ext>
              </c:extLst>
            </c:dLbl>
            <c:dLbl>
              <c:idx val="1"/>
              <c:layout>
                <c:manualLayout>
                  <c:x val="-7.3831138080217408E-3"/>
                  <c:y val="-8.303679281829817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BDCB-4572-9992-7DA22086177D}"/>
                </c:ext>
                <c:ext xmlns:c15="http://schemas.microsoft.com/office/drawing/2012/chart" uri="{CE6537A1-D6FC-4f65-9D91-7224C49458BB}">
                  <c15:layout/>
                </c:ext>
              </c:extLst>
            </c:dLbl>
            <c:dLbl>
              <c:idx val="2"/>
              <c:layout>
                <c:manualLayout>
                  <c:x val="0"/>
                  <c:y val="-0.16088378608545281"/>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BDCB-4572-9992-7DA22086177D}"/>
                </c:ext>
                <c:ext xmlns:c15="http://schemas.microsoft.com/office/drawing/2012/chart" uri="{CE6537A1-D6FC-4f65-9D91-7224C49458BB}">
                  <c15:layout/>
                </c:ext>
              </c:extLst>
            </c:dLbl>
            <c:dLbl>
              <c:idx val="3"/>
              <c:layout>
                <c:manualLayout>
                  <c:x val="-4.0774719673802992E-3"/>
                  <c:y val="-0.25948997755718178"/>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BDCB-4572-9992-7DA22086177D}"/>
                </c:ext>
                <c:ext xmlns:c15="http://schemas.microsoft.com/office/drawing/2012/chart" uri="{CE6537A1-D6FC-4f65-9D91-7224C49458BB}">
                  <c15:layout/>
                </c:ext>
              </c:extLst>
            </c:dLbl>
            <c:dLbl>
              <c:idx val="4"/>
              <c:layout>
                <c:manualLayout>
                  <c:x val="-2.0387359836901869E-3"/>
                  <c:y val="-0.3217675721709054"/>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BDCB-4572-9992-7DA22086177D}"/>
                </c:ext>
                <c:ext xmlns:c15="http://schemas.microsoft.com/office/drawing/2012/chart" uri="{CE6537A1-D6FC-4f65-9D91-7224C49458BB}">
                  <c15:layout/>
                </c:ext>
              </c:extLst>
            </c:dLbl>
            <c:dLbl>
              <c:idx val="5"/>
              <c:layout>
                <c:manualLayout>
                  <c:x val="-1.495055783694091E-16"/>
                  <c:y val="-0.40480436498920358"/>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BDCB-4572-9992-7DA22086177D}"/>
                </c:ext>
                <c:ext xmlns:c15="http://schemas.microsoft.com/office/drawing/2012/chart" uri="{CE6537A1-D6FC-4f65-9D91-7224C49458BB}">
                  <c15:layout/>
                </c:ext>
              </c:extLst>
            </c:dLbl>
            <c:dLbl>
              <c:idx val="6"/>
              <c:layout>
                <c:manualLayout>
                  <c:x val="0"/>
                  <c:y val="-0.3736655676823418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BDCB-4572-9992-7DA22086177D}"/>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FF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trendline>
            <c:spPr>
              <a:ln w="19050" cap="rnd">
                <a:noFill/>
                <a:prstDash val="sysDot"/>
              </a:ln>
              <a:effectLst/>
            </c:spPr>
            <c:trendlineType val="movingAvg"/>
            <c:period val="2"/>
            <c:dispRSqr val="0"/>
            <c:dispEq val="0"/>
          </c:trendline>
          <c:cat>
            <c:numRef>
              <c:f>Sheet1!$A$2:$A$8</c:f>
              <c:numCache>
                <c:formatCode>General</c:formatCode>
                <c:ptCount val="7"/>
                <c:pt idx="0">
                  <c:v>2011</c:v>
                </c:pt>
                <c:pt idx="1">
                  <c:v>2012</c:v>
                </c:pt>
                <c:pt idx="2">
                  <c:v>2013</c:v>
                </c:pt>
                <c:pt idx="3">
                  <c:v>2014</c:v>
                </c:pt>
                <c:pt idx="4">
                  <c:v>2015</c:v>
                </c:pt>
                <c:pt idx="5">
                  <c:v>2016</c:v>
                </c:pt>
                <c:pt idx="6">
                  <c:v>2017</c:v>
                </c:pt>
              </c:numCache>
            </c:numRef>
          </c:cat>
          <c:val>
            <c:numRef>
              <c:f>Sheet1!$D$2:$D$8</c:f>
              <c:numCache>
                <c:formatCode>0.0%</c:formatCode>
                <c:ptCount val="7"/>
                <c:pt idx="0">
                  <c:v>0.54058441558441561</c:v>
                </c:pt>
                <c:pt idx="1">
                  <c:v>0.51101321585903081</c:v>
                </c:pt>
                <c:pt idx="2">
                  <c:v>0.53051017005668555</c:v>
                </c:pt>
                <c:pt idx="3">
                  <c:v>0.47722335468841004</c:v>
                </c:pt>
                <c:pt idx="4">
                  <c:v>0.49985733497047297</c:v>
                </c:pt>
                <c:pt idx="5">
                  <c:v>0.43406358212691393</c:v>
                </c:pt>
                <c:pt idx="6">
                  <c:v>0.31810911983529083</c:v>
                </c:pt>
              </c:numCache>
            </c:numRef>
          </c:val>
          <c:extLst xmlns:c16r2="http://schemas.microsoft.com/office/drawing/2015/06/chart">
            <c:ext xmlns:c16="http://schemas.microsoft.com/office/drawing/2014/chart" uri="{C3380CC4-5D6E-409C-BE32-E72D297353CC}">
              <c16:uniqueId val="{0000000A-BDCB-4572-9992-7DA22086177D}"/>
            </c:ext>
          </c:extLst>
        </c:ser>
        <c:dLbls>
          <c:showLegendKey val="0"/>
          <c:showVal val="1"/>
          <c:showCatName val="0"/>
          <c:showSerName val="0"/>
          <c:showPercent val="0"/>
          <c:showBubbleSize val="0"/>
        </c:dLbls>
        <c:gapWidth val="219"/>
        <c:overlap val="-27"/>
        <c:axId val="209566720"/>
        <c:axId val="209565184"/>
      </c:barChart>
      <c:catAx>
        <c:axId val="209557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9563648"/>
        <c:crosses val="autoZero"/>
        <c:auto val="1"/>
        <c:lblAlgn val="ctr"/>
        <c:lblOffset val="100"/>
        <c:noMultiLvlLbl val="0"/>
      </c:catAx>
      <c:valAx>
        <c:axId val="209563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9557760"/>
        <c:crosses val="autoZero"/>
        <c:crossBetween val="between"/>
      </c:valAx>
      <c:valAx>
        <c:axId val="209565184"/>
        <c:scaling>
          <c:orientation val="minMax"/>
        </c:scaling>
        <c:delete val="1"/>
        <c:axPos val="r"/>
        <c:numFmt formatCode="0.0%" sourceLinked="1"/>
        <c:majorTickMark val="out"/>
        <c:minorTickMark val="none"/>
        <c:tickLblPos val="nextTo"/>
        <c:crossAx val="209566720"/>
        <c:crosses val="max"/>
        <c:crossBetween val="between"/>
      </c:valAx>
      <c:catAx>
        <c:axId val="209566720"/>
        <c:scaling>
          <c:orientation val="minMax"/>
        </c:scaling>
        <c:delete val="1"/>
        <c:axPos val="b"/>
        <c:numFmt formatCode="General" sourceLinked="1"/>
        <c:majorTickMark val="out"/>
        <c:minorTickMark val="none"/>
        <c:tickLblPos val="nextTo"/>
        <c:crossAx val="209565184"/>
        <c:crosses val="autoZero"/>
        <c:auto val="1"/>
        <c:lblAlgn val="ctr"/>
        <c:lblOffset val="100"/>
        <c:noMultiLvlLbl val="0"/>
      </c:catAx>
      <c:spPr>
        <a:noFill/>
        <a:ln>
          <a:noFill/>
        </a:ln>
        <a:effectLst/>
      </c:spPr>
    </c:plotArea>
    <c:legend>
      <c:legendPos val="b"/>
      <c:legendEntry>
        <c:idx val="2"/>
        <c:delete val="1"/>
      </c:legendEntry>
      <c:legendEntry>
        <c:idx val="3"/>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3076923076923076E-2"/>
          <c:y val="0.1"/>
          <c:w val="0.90153846153846151"/>
          <c:h val="0.64761904761904765"/>
        </c:manualLayout>
      </c:layout>
      <c:lineChart>
        <c:grouping val="standard"/>
        <c:varyColors val="0"/>
        <c:ser>
          <c:idx val="0"/>
          <c:order val="0"/>
          <c:tx>
            <c:strRef>
              <c:f>Georgia!$A$2</c:f>
              <c:strCache>
                <c:ptCount val="1"/>
                <c:pt idx="0">
                  <c:v>All cases</c:v>
                </c:pt>
              </c:strCache>
            </c:strRef>
          </c:tx>
          <c:spPr>
            <a:ln w="25401">
              <a:solidFill>
                <a:srgbClr val="0070C0"/>
              </a:solidFill>
              <a:prstDash val="solid"/>
            </a:ln>
          </c:spPr>
          <c:marker>
            <c:symbol val="diamond"/>
            <c:size val="7"/>
            <c:spPr>
              <a:solidFill>
                <a:srgbClr val="000080"/>
              </a:solidFill>
              <a:ln>
                <a:solidFill>
                  <a:srgbClr val="000080"/>
                </a:solidFill>
                <a:prstDash val="solid"/>
              </a:ln>
            </c:spPr>
          </c:marker>
          <c:dPt>
            <c:idx val="10"/>
            <c:bubble3D val="0"/>
            <c:spPr>
              <a:ln w="25401">
                <a:solidFill>
                  <a:srgbClr val="0070C0"/>
                </a:solidFill>
                <a:prstDash val="solid"/>
              </a:ln>
            </c:spPr>
          </c:dPt>
          <c:dLbls>
            <c:spPr>
              <a:noFill/>
              <a:ln w="25401">
                <a:noFill/>
              </a:ln>
            </c:spPr>
            <c:txPr>
              <a:bodyPr wrap="square" lIns="38100" tIns="19050" rIns="38100" bIns="19050" anchor="ctr">
                <a:spAutoFit/>
              </a:bodyPr>
              <a:lstStyle/>
              <a:p>
                <a:pPr>
                  <a:defRPr sz="800" b="1" i="0" u="none" strike="noStrike" baseline="0">
                    <a:solidFill>
                      <a:srgbClr val="000000"/>
                    </a:solidFill>
                    <a:latin typeface="Arial"/>
                    <a:ea typeface="Arial"/>
                    <a:cs typeface="Aria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Georgia!$B$1:$N$1</c:f>
              <c:numCache>
                <c:formatCode>General</c:formatCode>
                <c:ptCount val="13"/>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numCache>
            </c:numRef>
          </c:cat>
          <c:val>
            <c:numRef>
              <c:f>Georgia!$B$2:$N$2</c:f>
              <c:numCache>
                <c:formatCode>0</c:formatCode>
                <c:ptCount val="13"/>
                <c:pt idx="0">
                  <c:v>6311</c:v>
                </c:pt>
                <c:pt idx="1">
                  <c:v>5911</c:v>
                </c:pt>
                <c:pt idx="2">
                  <c:v>5836</c:v>
                </c:pt>
                <c:pt idx="3">
                  <c:v>5982</c:v>
                </c:pt>
                <c:pt idx="4">
                  <c:v>5796</c:v>
                </c:pt>
                <c:pt idx="5">
                  <c:v>5536</c:v>
                </c:pt>
                <c:pt idx="6">
                  <c:v>4975</c:v>
                </c:pt>
                <c:pt idx="7">
                  <c:v>4320</c:v>
                </c:pt>
                <c:pt idx="8">
                  <c:v>3850</c:v>
                </c:pt>
                <c:pt idx="9">
                  <c:v>3611</c:v>
                </c:pt>
                <c:pt idx="10">
                  <c:v>3330</c:v>
                </c:pt>
                <c:pt idx="11">
                  <c:v>2927</c:v>
                </c:pt>
                <c:pt idx="12">
                  <c:v>2681</c:v>
                </c:pt>
              </c:numCache>
            </c:numRef>
          </c:val>
          <c:smooth val="0"/>
        </c:ser>
        <c:ser>
          <c:idx val="1"/>
          <c:order val="1"/>
          <c:tx>
            <c:strRef>
              <c:f>Georgia!$A$3</c:f>
              <c:strCache>
                <c:ptCount val="1"/>
                <c:pt idx="0">
                  <c:v>New cases</c:v>
                </c:pt>
              </c:strCache>
            </c:strRef>
          </c:tx>
          <c:spPr>
            <a:ln w="25401">
              <a:solidFill>
                <a:srgbClr val="C00000"/>
              </a:solidFill>
              <a:prstDash val="solid"/>
            </a:ln>
          </c:spPr>
          <c:marker>
            <c:symbol val="square"/>
            <c:size val="7"/>
            <c:spPr>
              <a:solidFill>
                <a:srgbClr val="C00000"/>
              </a:solidFill>
              <a:ln>
                <a:solidFill>
                  <a:srgbClr val="C00000"/>
                </a:solidFill>
                <a:prstDash val="solid"/>
              </a:ln>
            </c:spPr>
          </c:marker>
          <c:dPt>
            <c:idx val="10"/>
            <c:bubble3D val="0"/>
          </c:dPt>
          <c:dLbls>
            <c:spPr>
              <a:noFill/>
              <a:ln w="25401">
                <a:noFill/>
              </a:ln>
            </c:spPr>
            <c:txPr>
              <a:bodyPr wrap="square" lIns="38100" tIns="19050" rIns="38100" bIns="19050" anchor="ctr">
                <a:spAutoFit/>
              </a:bodyPr>
              <a:lstStyle/>
              <a:p>
                <a:pPr>
                  <a:defRPr sz="800" b="1" i="0" u="none" strike="noStrike" baseline="0">
                    <a:solidFill>
                      <a:srgbClr val="000000"/>
                    </a:solidFill>
                    <a:latin typeface="Arial"/>
                    <a:ea typeface="Arial"/>
                    <a:cs typeface="Arial"/>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Georgia!$B$1:$N$1</c:f>
              <c:numCache>
                <c:formatCode>General</c:formatCode>
                <c:ptCount val="13"/>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numCache>
            </c:numRef>
          </c:cat>
          <c:val>
            <c:numRef>
              <c:f>Georgia!$B$3:$N$3</c:f>
              <c:numCache>
                <c:formatCode>0</c:formatCode>
                <c:ptCount val="13"/>
                <c:pt idx="0">
                  <c:v>4283</c:v>
                </c:pt>
                <c:pt idx="1">
                  <c:v>4063</c:v>
                </c:pt>
                <c:pt idx="2">
                  <c:v>4148</c:v>
                </c:pt>
                <c:pt idx="3">
                  <c:v>4458</c:v>
                </c:pt>
                <c:pt idx="4">
                  <c:v>4383</c:v>
                </c:pt>
                <c:pt idx="5">
                  <c:v>4226</c:v>
                </c:pt>
                <c:pt idx="6">
                  <c:v>3779</c:v>
                </c:pt>
                <c:pt idx="7">
                  <c:v>3133</c:v>
                </c:pt>
                <c:pt idx="8">
                  <c:v>2807</c:v>
                </c:pt>
                <c:pt idx="9">
                  <c:v>2622</c:v>
                </c:pt>
                <c:pt idx="10">
                  <c:v>2462</c:v>
                </c:pt>
                <c:pt idx="11">
                  <c:v>2164</c:v>
                </c:pt>
                <c:pt idx="12">
                  <c:v>2004</c:v>
                </c:pt>
              </c:numCache>
            </c:numRef>
          </c:val>
          <c:smooth val="0"/>
        </c:ser>
        <c:ser>
          <c:idx val="2"/>
          <c:order val="2"/>
          <c:tx>
            <c:strRef>
              <c:f>Georgia!$A$4</c:f>
              <c:strCache>
                <c:ptCount val="1"/>
                <c:pt idx="0">
                  <c:v>Re-treated cases</c:v>
                </c:pt>
              </c:strCache>
            </c:strRef>
          </c:tx>
          <c:spPr>
            <a:ln w="25401">
              <a:solidFill>
                <a:schemeClr val="accent2">
                  <a:lumMod val="75000"/>
                </a:schemeClr>
              </a:solidFill>
              <a:prstDash val="solid"/>
            </a:ln>
          </c:spPr>
          <c:marker>
            <c:symbol val="circle"/>
            <c:size val="5"/>
            <c:spPr>
              <a:solidFill>
                <a:schemeClr val="accent2">
                  <a:lumMod val="75000"/>
                </a:schemeClr>
              </a:solidFill>
              <a:ln>
                <a:solidFill>
                  <a:schemeClr val="accent2">
                    <a:lumMod val="75000"/>
                  </a:schemeClr>
                </a:solidFill>
                <a:prstDash val="solid"/>
              </a:ln>
            </c:spPr>
          </c:marker>
          <c:dPt>
            <c:idx val="10"/>
            <c:bubble3D val="0"/>
          </c:dPt>
          <c:dLbls>
            <c:spPr>
              <a:noFill/>
              <a:ln w="25401">
                <a:noFill/>
              </a:ln>
            </c:spPr>
            <c:txPr>
              <a:bodyPr wrap="square" lIns="38100" tIns="19050" rIns="38100" bIns="19050" anchor="ctr">
                <a:spAutoFit/>
              </a:bodyPr>
              <a:lstStyle/>
              <a:p>
                <a:pPr>
                  <a:defRPr sz="800" b="0" i="0" u="none" strike="noStrike" baseline="0">
                    <a:solidFill>
                      <a:srgbClr val="000000"/>
                    </a:solidFill>
                    <a:latin typeface="Arial"/>
                    <a:ea typeface="Arial"/>
                    <a:cs typeface="Arial"/>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Georgia!$B$1:$N$1</c:f>
              <c:numCache>
                <c:formatCode>General</c:formatCode>
                <c:ptCount val="13"/>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numCache>
            </c:numRef>
          </c:cat>
          <c:val>
            <c:numRef>
              <c:f>Georgia!$B$4:$N$4</c:f>
              <c:numCache>
                <c:formatCode>0</c:formatCode>
                <c:ptCount val="13"/>
                <c:pt idx="0">
                  <c:v>2028</c:v>
                </c:pt>
                <c:pt idx="1">
                  <c:v>1848</c:v>
                </c:pt>
                <c:pt idx="2">
                  <c:v>1688</c:v>
                </c:pt>
                <c:pt idx="3">
                  <c:v>1524</c:v>
                </c:pt>
                <c:pt idx="4" formatCode="General">
                  <c:v>1413</c:v>
                </c:pt>
                <c:pt idx="5" formatCode="General">
                  <c:v>1310</c:v>
                </c:pt>
                <c:pt idx="6" formatCode="General">
                  <c:v>1196</c:v>
                </c:pt>
                <c:pt idx="7" formatCode="General">
                  <c:v>1187</c:v>
                </c:pt>
                <c:pt idx="8" formatCode="General">
                  <c:v>1043</c:v>
                </c:pt>
                <c:pt idx="9" formatCode="General">
                  <c:v>989</c:v>
                </c:pt>
                <c:pt idx="10" formatCode="General">
                  <c:v>868</c:v>
                </c:pt>
                <c:pt idx="11" formatCode="General">
                  <c:v>763</c:v>
                </c:pt>
                <c:pt idx="12" formatCode="General">
                  <c:v>677</c:v>
                </c:pt>
              </c:numCache>
            </c:numRef>
          </c:val>
          <c:smooth val="0"/>
        </c:ser>
        <c:dLbls>
          <c:showLegendKey val="0"/>
          <c:showVal val="0"/>
          <c:showCatName val="0"/>
          <c:showSerName val="0"/>
          <c:showPercent val="0"/>
          <c:showBubbleSize val="0"/>
        </c:dLbls>
        <c:marker val="1"/>
        <c:smooth val="0"/>
        <c:axId val="208385920"/>
        <c:axId val="208387456"/>
      </c:lineChart>
      <c:catAx>
        <c:axId val="208385920"/>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900" b="1" i="0" u="none" strike="noStrike" baseline="0">
                <a:solidFill>
                  <a:srgbClr val="000000"/>
                </a:solidFill>
                <a:latin typeface="Arial"/>
                <a:ea typeface="Arial"/>
                <a:cs typeface="Arial"/>
              </a:defRPr>
            </a:pPr>
            <a:endParaRPr lang="en-US"/>
          </a:p>
        </c:txPr>
        <c:crossAx val="208387456"/>
        <c:crosses val="autoZero"/>
        <c:auto val="1"/>
        <c:lblAlgn val="ctr"/>
        <c:lblOffset val="100"/>
        <c:tickLblSkip val="1"/>
        <c:tickMarkSkip val="1"/>
        <c:noMultiLvlLbl val="0"/>
      </c:catAx>
      <c:valAx>
        <c:axId val="208387456"/>
        <c:scaling>
          <c:orientation val="minMax"/>
        </c:scaling>
        <c:delete val="0"/>
        <c:axPos val="l"/>
        <c:numFmt formatCode="0" sourceLinked="1"/>
        <c:majorTickMark val="out"/>
        <c:minorTickMark val="none"/>
        <c:tickLblPos val="nextTo"/>
        <c:spPr>
          <a:ln w="3175">
            <a:solidFill>
              <a:srgbClr val="000000"/>
            </a:solidFill>
            <a:prstDash val="solid"/>
          </a:ln>
        </c:spPr>
        <c:txPr>
          <a:bodyPr rot="0" vert="horz"/>
          <a:lstStyle/>
          <a:p>
            <a:pPr>
              <a:defRPr sz="900" b="1" i="0" u="none" strike="noStrike" baseline="0">
                <a:solidFill>
                  <a:srgbClr val="000000"/>
                </a:solidFill>
                <a:latin typeface="Arial"/>
                <a:ea typeface="Arial"/>
                <a:cs typeface="Arial"/>
              </a:defRPr>
            </a:pPr>
            <a:endParaRPr lang="en-US"/>
          </a:p>
        </c:txPr>
        <c:crossAx val="208385920"/>
        <c:crosses val="autoZero"/>
        <c:crossBetween val="between"/>
      </c:valAx>
      <c:spPr>
        <a:noFill/>
        <a:ln w="25401">
          <a:noFill/>
        </a:ln>
      </c:spPr>
    </c:plotArea>
    <c:legend>
      <c:legendPos val="b"/>
      <c:legendEntry>
        <c:idx val="0"/>
        <c:txPr>
          <a:bodyPr/>
          <a:lstStyle/>
          <a:p>
            <a:pPr>
              <a:defRPr sz="1010" b="1" i="0" u="none" strike="noStrike" baseline="0">
                <a:solidFill>
                  <a:srgbClr val="000000"/>
                </a:solidFill>
                <a:latin typeface="Arial"/>
                <a:ea typeface="Arial"/>
                <a:cs typeface="Arial"/>
              </a:defRPr>
            </a:pPr>
            <a:endParaRPr lang="en-US"/>
          </a:p>
        </c:txPr>
      </c:legendEntry>
      <c:legendEntry>
        <c:idx val="1"/>
        <c:txPr>
          <a:bodyPr/>
          <a:lstStyle/>
          <a:p>
            <a:pPr>
              <a:defRPr sz="1010" b="1" i="0" u="none" strike="noStrike" baseline="0">
                <a:solidFill>
                  <a:srgbClr val="000000"/>
                </a:solidFill>
                <a:latin typeface="Arial"/>
                <a:ea typeface="Arial"/>
                <a:cs typeface="Arial"/>
              </a:defRPr>
            </a:pPr>
            <a:endParaRPr lang="en-US"/>
          </a:p>
        </c:txPr>
      </c:legendEntry>
      <c:legendEntry>
        <c:idx val="2"/>
        <c:txPr>
          <a:bodyPr/>
          <a:lstStyle/>
          <a:p>
            <a:pPr>
              <a:defRPr sz="1010" b="1" i="0" u="none" strike="noStrike" baseline="0">
                <a:solidFill>
                  <a:srgbClr val="000000"/>
                </a:solidFill>
                <a:latin typeface="Arial"/>
                <a:ea typeface="Arial"/>
                <a:cs typeface="Arial"/>
              </a:defRPr>
            </a:pPr>
            <a:endParaRPr lang="en-US"/>
          </a:p>
        </c:txPr>
      </c:legendEntry>
      <c:layout>
        <c:manualLayout>
          <c:xMode val="edge"/>
          <c:yMode val="edge"/>
          <c:x val="0.11998044040496449"/>
          <c:y val="0.93187992204464076"/>
          <c:w val="0.78616357454773456"/>
          <c:h val="5.7220884025641405E-2"/>
        </c:manualLayout>
      </c:layout>
      <c:overlay val="0"/>
      <c:spPr>
        <a:noFill/>
        <a:ln w="25401">
          <a:noFill/>
        </a:ln>
      </c:spPr>
      <c:txPr>
        <a:bodyPr/>
        <a:lstStyle/>
        <a:p>
          <a:pPr>
            <a:defRPr sz="1010" b="1" i="0" u="none" strike="noStrike" baseline="0">
              <a:solidFill>
                <a:srgbClr val="FFFFFF"/>
              </a:solidFill>
              <a:latin typeface="Arial"/>
              <a:ea typeface="Arial"/>
              <a:cs typeface="Arial"/>
            </a:defRPr>
          </a:pPr>
          <a:endParaRPr lang="en-US"/>
        </a:p>
      </c:txPr>
    </c:legend>
    <c:plotVisOnly val="1"/>
    <c:dispBlanksAs val="gap"/>
    <c:showDLblsOverMax val="0"/>
  </c:chart>
  <c:spPr>
    <a:noFill/>
    <a:ln>
      <a:noFill/>
    </a:ln>
  </c:spPr>
  <c:txPr>
    <a:bodyPr/>
    <a:lstStyle/>
    <a:p>
      <a:pPr>
        <a:defRPr sz="900" b="0" i="0" u="none" strike="noStrike" baseline="0">
          <a:solidFill>
            <a:srgbClr val="000000"/>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0.1594882898347503"/>
          <c:y val="0.2"/>
          <c:w val="0.74516086834738726"/>
          <c:h val="0.71562499999999996"/>
        </c:manualLayout>
      </c:layout>
      <c:pie3DChart>
        <c:varyColors val="1"/>
        <c:ser>
          <c:idx val="0"/>
          <c:order val="0"/>
          <c:tx>
            <c:strRef>
              <c:f>Sheet1!$B$1</c:f>
              <c:strCache>
                <c:ptCount val="1"/>
                <c:pt idx="0">
                  <c:v>Sales</c:v>
                </c:pt>
              </c:strCache>
            </c:strRef>
          </c:tx>
          <c:dPt>
            <c:idx val="0"/>
            <c:bubble3D val="0"/>
            <c:spPr>
              <a:solidFill>
                <a:srgbClr val="C00000"/>
              </a:solidFill>
            </c:spPr>
          </c:dPt>
          <c:dPt>
            <c:idx val="1"/>
            <c:bubble3D val="0"/>
            <c:spPr>
              <a:solidFill>
                <a:srgbClr val="FFC000"/>
              </a:solidFill>
            </c:spPr>
          </c:dPt>
          <c:dPt>
            <c:idx val="2"/>
            <c:bubble3D val="0"/>
            <c:spPr>
              <a:solidFill>
                <a:schemeClr val="accent5">
                  <a:lumMod val="50000"/>
                </a:schemeClr>
              </a:solidFill>
            </c:spPr>
          </c:dPt>
          <c:dPt>
            <c:idx val="3"/>
            <c:bubble3D val="0"/>
            <c:spPr>
              <a:solidFill>
                <a:schemeClr val="accent5">
                  <a:lumMod val="90000"/>
                </a:schemeClr>
              </a:solidFill>
            </c:spPr>
          </c:dPt>
          <c:dPt>
            <c:idx val="4"/>
            <c:bubble3D val="0"/>
            <c:spPr>
              <a:solidFill>
                <a:schemeClr val="accent2">
                  <a:lumMod val="20000"/>
                  <a:lumOff val="80000"/>
                </a:schemeClr>
              </a:solidFill>
            </c:spPr>
          </c:dPt>
          <c:dPt>
            <c:idx val="5"/>
            <c:bubble3D val="0"/>
            <c:spPr>
              <a:solidFill>
                <a:schemeClr val="accent2">
                  <a:lumMod val="60000"/>
                  <a:lumOff val="40000"/>
                </a:schemeClr>
              </a:solidFill>
            </c:spPr>
          </c:dPt>
          <c:dPt>
            <c:idx val="6"/>
            <c:bubble3D val="0"/>
            <c:spPr>
              <a:solidFill>
                <a:srgbClr val="00B050"/>
              </a:solidFill>
            </c:spPr>
          </c:dPt>
          <c:dLbls>
            <c:dLbl>
              <c:idx val="0"/>
              <c:layout>
                <c:manualLayout>
                  <c:x val="-4.6034354613695976E-2"/>
                  <c:y val="0.22888779527559056"/>
                </c:manualLayout>
              </c:layout>
              <c:showLegendKey val="1"/>
              <c:showVal val="1"/>
              <c:showCatName val="1"/>
              <c:showSerName val="0"/>
              <c:showPercent val="0"/>
              <c:showBubbleSize val="0"/>
            </c:dLbl>
            <c:dLbl>
              <c:idx val="1"/>
              <c:layout>
                <c:manualLayout>
                  <c:x val="7.9483939930634726E-2"/>
                  <c:y val="5.827091535433071E-2"/>
                </c:manualLayout>
              </c:layout>
              <c:showLegendKey val="1"/>
              <c:showVal val="1"/>
              <c:showCatName val="1"/>
              <c:showSerName val="0"/>
              <c:showPercent val="0"/>
              <c:showBubbleSize val="0"/>
            </c:dLbl>
            <c:dLbl>
              <c:idx val="2"/>
              <c:layout>
                <c:manualLayout>
                  <c:x val="-2.2534083258216847E-2"/>
                  <c:y val="0.10770546259842514"/>
                </c:manualLayout>
              </c:layout>
              <c:showLegendKey val="1"/>
              <c:showVal val="1"/>
              <c:showCatName val="1"/>
              <c:showSerName val="0"/>
              <c:showPercent val="0"/>
              <c:showBubbleSize val="0"/>
            </c:dLbl>
            <c:dLbl>
              <c:idx val="3"/>
              <c:layout>
                <c:manualLayout>
                  <c:x val="5.0732881509421316E-3"/>
                  <c:y val="-3.4495570866141731E-3"/>
                </c:manualLayout>
              </c:layout>
              <c:showLegendKey val="1"/>
              <c:showVal val="1"/>
              <c:showCatName val="1"/>
              <c:showSerName val="0"/>
              <c:showPercent val="0"/>
              <c:showBubbleSize val="0"/>
            </c:dLbl>
            <c:dLbl>
              <c:idx val="4"/>
              <c:layout>
                <c:manualLayout>
                  <c:x val="-2.5970185140066479E-2"/>
                  <c:y val="-5.1281988188976377E-2"/>
                </c:manualLayout>
              </c:layout>
              <c:showLegendKey val="1"/>
              <c:showVal val="1"/>
              <c:showCatName val="1"/>
              <c:showSerName val="0"/>
              <c:showPercent val="0"/>
              <c:showBubbleSize val="0"/>
            </c:dLbl>
            <c:dLbl>
              <c:idx val="5"/>
              <c:layout>
                <c:manualLayout>
                  <c:x val="3.4967904177396272E-2"/>
                  <c:y val="-2.2422244094488189E-2"/>
                </c:manualLayout>
              </c:layout>
              <c:showLegendKey val="1"/>
              <c:showVal val="1"/>
              <c:showCatName val="1"/>
              <c:showSerName val="0"/>
              <c:showPercent val="0"/>
              <c:showBubbleSize val="0"/>
            </c:dLbl>
            <c:dLbl>
              <c:idx val="6"/>
              <c:layout>
                <c:manualLayout>
                  <c:x val="0.15961725451320946"/>
                  <c:y val="2.8906250000000001E-2"/>
                </c:manualLayout>
              </c:layout>
              <c:showLegendKey val="1"/>
              <c:showVal val="1"/>
              <c:showCatName val="1"/>
              <c:showSerName val="0"/>
              <c:showPercent val="0"/>
              <c:showBubbleSize val="0"/>
            </c:dLbl>
            <c:showLegendKey val="1"/>
            <c:showVal val="1"/>
            <c:showCatName val="1"/>
            <c:showSerName val="0"/>
            <c:showPercent val="0"/>
            <c:showBubbleSize val="0"/>
            <c:showLeaderLines val="0"/>
          </c:dLbls>
          <c:cat>
            <c:strRef>
              <c:f>Sheet1!$A$2:$A$8</c:f>
              <c:strCache>
                <c:ptCount val="7"/>
                <c:pt idx="0">
                  <c:v>Cardiovascular diseases</c:v>
                </c:pt>
                <c:pt idx="1">
                  <c:v>Cancers</c:v>
                </c:pt>
                <c:pt idx="2">
                  <c:v>Chronic respiratory diseases</c:v>
                </c:pt>
                <c:pt idx="3">
                  <c:v>Diabetes</c:v>
                </c:pt>
                <c:pt idx="4">
                  <c:v>Other NCDs</c:v>
                </c:pt>
                <c:pt idx="5">
                  <c:v>Injuries</c:v>
                </c:pt>
                <c:pt idx="6">
                  <c:v>Communicable, maternal, perinatal, nutritional conditions</c:v>
                </c:pt>
              </c:strCache>
            </c:strRef>
          </c:cat>
          <c:val>
            <c:numRef>
              <c:f>Sheet1!$B$2:$B$8</c:f>
              <c:numCache>
                <c:formatCode>0%</c:formatCode>
                <c:ptCount val="7"/>
                <c:pt idx="0">
                  <c:v>0.54</c:v>
                </c:pt>
                <c:pt idx="1">
                  <c:v>0.19</c:v>
                </c:pt>
                <c:pt idx="2">
                  <c:v>0.05</c:v>
                </c:pt>
                <c:pt idx="3">
                  <c:v>0.02</c:v>
                </c:pt>
                <c:pt idx="4">
                  <c:v>0.13</c:v>
                </c:pt>
                <c:pt idx="5">
                  <c:v>0.04</c:v>
                </c:pt>
                <c:pt idx="6">
                  <c:v>0.02</c:v>
                </c:pt>
              </c:numCache>
            </c:numRef>
          </c:val>
        </c:ser>
        <c:dLbls>
          <c:showLegendKey val="0"/>
          <c:showVal val="0"/>
          <c:showCatName val="0"/>
          <c:showSerName val="0"/>
          <c:showPercent val="0"/>
          <c:showBubbleSize val="0"/>
          <c:showLeaderLines val="0"/>
        </c:dLbls>
      </c:pie3DChart>
    </c:plotArea>
    <c:plotVisOnly val="1"/>
    <c:dispBlanksAs val="gap"/>
    <c:showDLblsOverMax val="0"/>
  </c:chart>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8066274490142664"/>
          <c:y val="3.2732575094779823E-2"/>
          <c:w val="0.62452495947323561"/>
          <c:h val="0.82311661279398241"/>
        </c:manualLayout>
      </c:layout>
      <c:pieChart>
        <c:varyColors val="1"/>
        <c:ser>
          <c:idx val="0"/>
          <c:order val="0"/>
          <c:dPt>
            <c:idx val="0"/>
            <c:bubble3D val="0"/>
            <c:spPr>
              <a:solidFill>
                <a:srgbClr val="C00000"/>
              </a:solidFill>
              <a:ln w="19050">
                <a:solidFill>
                  <a:schemeClr val="lt1"/>
                </a:solidFill>
              </a:ln>
              <a:effectLst/>
            </c:spPr>
            <c:extLst xmlns:c16r2="http://schemas.microsoft.com/office/drawing/2015/06/chart">
              <c:ext xmlns:c16="http://schemas.microsoft.com/office/drawing/2014/chart" uri="{C3380CC4-5D6E-409C-BE32-E72D297353CC}">
                <c16:uniqueId val="{00000001-58D6-4D59-895B-E50AAC15EA30}"/>
              </c:ext>
            </c:extLst>
          </c:dPt>
          <c:dPt>
            <c:idx val="1"/>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3-58D6-4D59-895B-E50AAC15EA30}"/>
              </c:ext>
            </c:extLst>
          </c:dPt>
          <c:dPt>
            <c:idx val="2"/>
            <c:bubble3D val="0"/>
            <c:spPr>
              <a:solidFill>
                <a:srgbClr val="002060"/>
              </a:solidFill>
              <a:ln w="19050">
                <a:solidFill>
                  <a:schemeClr val="lt1"/>
                </a:solidFill>
              </a:ln>
              <a:effectLst/>
            </c:spPr>
            <c:extLst xmlns:c16r2="http://schemas.microsoft.com/office/drawing/2015/06/chart">
              <c:ext xmlns:c16="http://schemas.microsoft.com/office/drawing/2014/chart" uri="{C3380CC4-5D6E-409C-BE32-E72D297353CC}">
                <c16:uniqueId val="{00000005-58D6-4D59-895B-E50AAC15EA30}"/>
              </c:ext>
            </c:extLst>
          </c:dPt>
          <c:dLbls>
            <c:dLbl>
              <c:idx val="0"/>
              <c:layout>
                <c:manualLayout>
                  <c:x val="-0.20976750728367621"/>
                  <c:y val="-7.4744448910890729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20093796480438525"/>
                  <c:y val="-5.0224760142657074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Calibri" panose="020F0502020204030204" pitchFamily="34" charset="0"/>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11174914072118143"/>
                  <c:y val="0.15618489619183448"/>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Calibri" panose="020F0502020204030204" pitchFamily="34" charset="0"/>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'[lead_N_N 2019.04.11 (002).xlsx]Sheet10'!$A$1:$A$3</c:f>
              <c:strCache>
                <c:ptCount val="3"/>
                <c:pt idx="0">
                  <c:v>&lt;5 μg/dL </c:v>
                </c:pt>
                <c:pt idx="1">
                  <c:v>5-9.9 μg/dL </c:v>
                </c:pt>
                <c:pt idx="2">
                  <c:v>≥10 μg/dL </c:v>
                </c:pt>
              </c:strCache>
            </c:strRef>
          </c:cat>
          <c:val>
            <c:numRef>
              <c:f>'[lead_N_N 2019.04.11 (002).xlsx]Sheet10'!$B$1:$B$3</c:f>
              <c:numCache>
                <c:formatCode>0%</c:formatCode>
                <c:ptCount val="3"/>
                <c:pt idx="0">
                  <c:v>0.59</c:v>
                </c:pt>
                <c:pt idx="1">
                  <c:v>0.25</c:v>
                </c:pt>
                <c:pt idx="2">
                  <c:v>0.16</c:v>
                </c:pt>
              </c:numCache>
            </c:numRef>
          </c:val>
          <c:extLst xmlns:c16r2="http://schemas.microsoft.com/office/drawing/2015/06/chart">
            <c:ext xmlns:c16="http://schemas.microsoft.com/office/drawing/2014/chart" uri="{C3380CC4-5D6E-409C-BE32-E72D297353CC}">
              <c16:uniqueId val="{00000006-58D6-4D59-895B-E50AAC15EA30}"/>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050" b="1" i="0" u="none" strike="noStrike" kern="1200" baseline="0">
              <a:solidFill>
                <a:srgbClr val="003399"/>
              </a:solidFill>
              <a:latin typeface="Calibri" panose="020F0502020204030204" pitchFamily="34" charset="0"/>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'[lead_N_N 2019.04.11 (002).xlsx]Sheet6'!$T$2</c:f>
              <c:strCache>
                <c:ptCount val="1"/>
                <c:pt idx="0">
                  <c:v>≥5</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003399"/>
                    </a:solidFill>
                    <a:latin typeface="Calibri" panose="020F0502020204030204" pitchFamily="34" charset="0"/>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'[lead_N_N 2019.04.11 (002).xlsx]Sheet6'!$S$3:$S$13</c:f>
              <c:strCache>
                <c:ptCount val="11"/>
                <c:pt idx="0">
                  <c:v>Adjara</c:v>
                </c:pt>
                <c:pt idx="1">
                  <c:v>Guria</c:v>
                </c:pt>
                <c:pt idx="2">
                  <c:v>Tbilisi</c:v>
                </c:pt>
                <c:pt idx="3">
                  <c:v>Imereti</c:v>
                </c:pt>
                <c:pt idx="4">
                  <c:v>Kakheti</c:v>
                </c:pt>
                <c:pt idx="5">
                  <c:v>Mtskheta-Mtianeti</c:v>
                </c:pt>
                <c:pt idx="6">
                  <c:v>Samegrelo, Zemo Svaneti </c:v>
                </c:pt>
                <c:pt idx="7">
                  <c:v>Samtskhe-Javakheti</c:v>
                </c:pt>
                <c:pt idx="8">
                  <c:v>Kvemo Kartli </c:v>
                </c:pt>
                <c:pt idx="9">
                  <c:v>Shida Kartli</c:v>
                </c:pt>
                <c:pt idx="10">
                  <c:v>Georgia</c:v>
                </c:pt>
              </c:strCache>
            </c:strRef>
          </c:cat>
          <c:val>
            <c:numRef>
              <c:f>'[lead_N_N 2019.04.11 (002).xlsx]Sheet6'!$T$3:$T$13</c:f>
              <c:numCache>
                <c:formatCode>General</c:formatCode>
                <c:ptCount val="11"/>
                <c:pt idx="0">
                  <c:v>85</c:v>
                </c:pt>
                <c:pt idx="1">
                  <c:v>73</c:v>
                </c:pt>
                <c:pt idx="2">
                  <c:v>30</c:v>
                </c:pt>
                <c:pt idx="3">
                  <c:v>61</c:v>
                </c:pt>
                <c:pt idx="4">
                  <c:v>25</c:v>
                </c:pt>
                <c:pt idx="5">
                  <c:v>20</c:v>
                </c:pt>
                <c:pt idx="6">
                  <c:v>71</c:v>
                </c:pt>
                <c:pt idx="7">
                  <c:v>32</c:v>
                </c:pt>
                <c:pt idx="8">
                  <c:v>18</c:v>
                </c:pt>
                <c:pt idx="9">
                  <c:v>21</c:v>
                </c:pt>
                <c:pt idx="10">
                  <c:v>41</c:v>
                </c:pt>
              </c:numCache>
            </c:numRef>
          </c:val>
          <c:extLst xmlns:c16r2="http://schemas.microsoft.com/office/drawing/2015/06/chart">
            <c:ext xmlns:c16="http://schemas.microsoft.com/office/drawing/2014/chart" uri="{C3380CC4-5D6E-409C-BE32-E72D297353CC}">
              <c16:uniqueId val="{00000000-571D-4591-88FE-16BDE2A67DE3}"/>
            </c:ext>
          </c:extLst>
        </c:ser>
        <c:ser>
          <c:idx val="1"/>
          <c:order val="1"/>
          <c:tx>
            <c:strRef>
              <c:f>'[lead_N_N 2019.04.11 (002).xlsx]Sheet6'!$U$2</c:f>
              <c:strCache>
                <c:ptCount val="1"/>
                <c:pt idx="0">
                  <c:v>≥10</c:v>
                </c:pt>
              </c:strCache>
            </c:strRef>
          </c:tx>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Calibri" panose="020F0502020204030204" pitchFamily="34" charset="0"/>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'[lead_N_N 2019.04.11 (002).xlsx]Sheet6'!$S$3:$S$13</c:f>
              <c:strCache>
                <c:ptCount val="11"/>
                <c:pt idx="0">
                  <c:v>Adjara</c:v>
                </c:pt>
                <c:pt idx="1">
                  <c:v>Guria</c:v>
                </c:pt>
                <c:pt idx="2">
                  <c:v>Tbilisi</c:v>
                </c:pt>
                <c:pt idx="3">
                  <c:v>Imereti</c:v>
                </c:pt>
                <c:pt idx="4">
                  <c:v>Kakheti</c:v>
                </c:pt>
                <c:pt idx="5">
                  <c:v>Mtskheta-Mtianeti</c:v>
                </c:pt>
                <c:pt idx="6">
                  <c:v>Samegrelo, Zemo Svaneti </c:v>
                </c:pt>
                <c:pt idx="7">
                  <c:v>Samtskhe-Javakheti</c:v>
                </c:pt>
                <c:pt idx="8">
                  <c:v>Kvemo Kartli </c:v>
                </c:pt>
                <c:pt idx="9">
                  <c:v>Shida Kartli</c:v>
                </c:pt>
                <c:pt idx="10">
                  <c:v>Georgia</c:v>
                </c:pt>
              </c:strCache>
            </c:strRef>
          </c:cat>
          <c:val>
            <c:numRef>
              <c:f>'[lead_N_N 2019.04.11 (002).xlsx]Sheet6'!$U$3:$U$13</c:f>
              <c:numCache>
                <c:formatCode>General</c:formatCode>
                <c:ptCount val="11"/>
                <c:pt idx="0">
                  <c:v>50</c:v>
                </c:pt>
                <c:pt idx="1">
                  <c:v>44</c:v>
                </c:pt>
                <c:pt idx="2">
                  <c:v>7</c:v>
                </c:pt>
                <c:pt idx="3">
                  <c:v>23</c:v>
                </c:pt>
                <c:pt idx="4">
                  <c:v>4</c:v>
                </c:pt>
                <c:pt idx="5">
                  <c:v>6</c:v>
                </c:pt>
                <c:pt idx="6">
                  <c:v>29</c:v>
                </c:pt>
                <c:pt idx="7">
                  <c:v>12</c:v>
                </c:pt>
                <c:pt idx="8">
                  <c:v>6</c:v>
                </c:pt>
                <c:pt idx="9">
                  <c:v>4</c:v>
                </c:pt>
                <c:pt idx="10">
                  <c:v>16</c:v>
                </c:pt>
              </c:numCache>
            </c:numRef>
          </c:val>
          <c:extLst xmlns:c16r2="http://schemas.microsoft.com/office/drawing/2015/06/chart">
            <c:ext xmlns:c16="http://schemas.microsoft.com/office/drawing/2014/chart" uri="{C3380CC4-5D6E-409C-BE32-E72D297353CC}">
              <c16:uniqueId val="{00000001-571D-4591-88FE-16BDE2A67DE3}"/>
            </c:ext>
          </c:extLst>
        </c:ser>
        <c:dLbls>
          <c:showLegendKey val="0"/>
          <c:showVal val="0"/>
          <c:showCatName val="0"/>
          <c:showSerName val="0"/>
          <c:showPercent val="0"/>
          <c:showBubbleSize val="0"/>
        </c:dLbls>
        <c:gapWidth val="99"/>
        <c:overlap val="-9"/>
        <c:axId val="198929024"/>
        <c:axId val="198934912"/>
      </c:barChart>
      <c:catAx>
        <c:axId val="198929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003399"/>
                </a:solidFill>
                <a:latin typeface="Calibri" panose="020F0502020204030204" pitchFamily="34" charset="0"/>
                <a:ea typeface="+mn-ea"/>
                <a:cs typeface="+mn-cs"/>
              </a:defRPr>
            </a:pPr>
            <a:endParaRPr lang="en-US"/>
          </a:p>
        </c:txPr>
        <c:crossAx val="198934912"/>
        <c:crosses val="autoZero"/>
        <c:auto val="1"/>
        <c:lblAlgn val="ctr"/>
        <c:lblOffset val="100"/>
        <c:noMultiLvlLbl val="0"/>
      </c:catAx>
      <c:valAx>
        <c:axId val="198934912"/>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8929024"/>
        <c:crosses val="autoZero"/>
        <c:crossBetween val="between"/>
        <c:majorUnit val="20"/>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rgbClr val="003399"/>
              </a:solidFill>
              <a:latin typeface="Calibri" panose="020F050202020403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7.0600854494993287E-2"/>
          <c:y val="3.8031774799187734E-2"/>
          <c:w val="0.90143849824464373"/>
          <c:h val="0.59923852600819394"/>
        </c:manualLayout>
      </c:layout>
      <c:barChart>
        <c:barDir val="col"/>
        <c:grouping val="clustered"/>
        <c:varyColors val="0"/>
        <c:ser>
          <c:idx val="0"/>
          <c:order val="0"/>
          <c:tx>
            <c:strRef>
              <c:f>'[lead_N_N 2019.04.11 (002).xlsx]Sheet7'!$I$18</c:f>
              <c:strCache>
                <c:ptCount val="1"/>
                <c:pt idx="0">
                  <c:v>სულ</c:v>
                </c:pt>
              </c:strCache>
            </c:strRef>
          </c:tx>
          <c:spPr>
            <a:solidFill>
              <a:srgbClr val="002060"/>
            </a:solidFill>
            <a:ln>
              <a:noFill/>
            </a:ln>
            <a:effectLst/>
          </c:spPr>
          <c:invertIfNegative val="0"/>
          <c:dLbls>
            <c:dLbl>
              <c:idx val="2"/>
              <c:layout>
                <c:manualLayout>
                  <c:x val="1.1184258904145176E-2"/>
                  <c:y val="-2.662224235943141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2.281906487951257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1.0252118895447418E-16"/>
                  <c:y val="-7.6063549598375472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0"/>
                  <c:y val="-1.140953243975632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1.0252118895447418E-16"/>
                  <c:y val="-4.183495227910651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003399"/>
                    </a:solidFill>
                    <a:latin typeface="Calibri" panose="020F0502020204030204" pitchFamily="34" charset="0"/>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'[lead_N_N 2019.04.11 (002).xlsx]Sheet7'!$H$19:$H$29</c:f>
              <c:strCache>
                <c:ptCount val="11"/>
                <c:pt idx="0">
                  <c:v>Adjara</c:v>
                </c:pt>
                <c:pt idx="1">
                  <c:v>Guria</c:v>
                </c:pt>
                <c:pt idx="2">
                  <c:v>Tbilisi</c:v>
                </c:pt>
                <c:pt idx="3">
                  <c:v>Imereti</c:v>
                </c:pt>
                <c:pt idx="4">
                  <c:v>Kakheti</c:v>
                </c:pt>
                <c:pt idx="5">
                  <c:v>Mtskheta-Mtianeti</c:v>
                </c:pt>
                <c:pt idx="6">
                  <c:v>Samegrelo, Zemo Svaneti </c:v>
                </c:pt>
                <c:pt idx="7">
                  <c:v>Samtskhe-Javakheti</c:v>
                </c:pt>
                <c:pt idx="8">
                  <c:v>Kvemo Kartli </c:v>
                </c:pt>
                <c:pt idx="9">
                  <c:v>Shida Kartli</c:v>
                </c:pt>
                <c:pt idx="10">
                  <c:v>Georgia</c:v>
                </c:pt>
              </c:strCache>
            </c:strRef>
          </c:cat>
          <c:val>
            <c:numRef>
              <c:f>'[lead_N_N 2019.04.11 (002).xlsx]Sheet7'!$I$19:$I$29</c:f>
              <c:numCache>
                <c:formatCode>0.0</c:formatCode>
                <c:ptCount val="11"/>
                <c:pt idx="0">
                  <c:v>12.7972677315943</c:v>
                </c:pt>
                <c:pt idx="1">
                  <c:v>10.513324160019389</c:v>
                </c:pt>
                <c:pt idx="2">
                  <c:v>4.4937804419614604</c:v>
                </c:pt>
                <c:pt idx="3">
                  <c:v>8.4010703804036559</c:v>
                </c:pt>
                <c:pt idx="4">
                  <c:v>3.8860446990688624</c:v>
                </c:pt>
                <c:pt idx="5">
                  <c:v>4.3138766253578567</c:v>
                </c:pt>
                <c:pt idx="6">
                  <c:v>8.4231899597004265</c:v>
                </c:pt>
                <c:pt idx="7">
                  <c:v>5.2191486515929482</c:v>
                </c:pt>
                <c:pt idx="8">
                  <c:v>4.1860814832880475</c:v>
                </c:pt>
                <c:pt idx="9">
                  <c:v>4.0102479818787362</c:v>
                </c:pt>
                <c:pt idx="10">
                  <c:v>6.1898937996830679</c:v>
                </c:pt>
              </c:numCache>
            </c:numRef>
          </c:val>
          <c:extLst xmlns:c16r2="http://schemas.microsoft.com/office/drawing/2015/06/chart">
            <c:ext xmlns:c16="http://schemas.microsoft.com/office/drawing/2014/chart" uri="{C3380CC4-5D6E-409C-BE32-E72D297353CC}">
              <c16:uniqueId val="{00000000-FA6B-41C1-A99F-E552F196A778}"/>
            </c:ext>
          </c:extLst>
        </c:ser>
        <c:dLbls>
          <c:showLegendKey val="0"/>
          <c:showVal val="0"/>
          <c:showCatName val="0"/>
          <c:showSerName val="0"/>
          <c:showPercent val="0"/>
          <c:showBubbleSize val="0"/>
        </c:dLbls>
        <c:gapWidth val="99"/>
        <c:overlap val="-9"/>
        <c:axId val="199000832"/>
        <c:axId val="199002368"/>
      </c:barChart>
      <c:catAx>
        <c:axId val="199000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003399"/>
                </a:solidFill>
                <a:latin typeface="+mn-lt"/>
                <a:ea typeface="+mn-ea"/>
                <a:cs typeface="+mn-cs"/>
              </a:defRPr>
            </a:pPr>
            <a:endParaRPr lang="en-US"/>
          </a:p>
        </c:txPr>
        <c:crossAx val="199002368"/>
        <c:crosses val="autoZero"/>
        <c:auto val="1"/>
        <c:lblAlgn val="ctr"/>
        <c:lblOffset val="100"/>
        <c:noMultiLvlLbl val="0"/>
      </c:catAx>
      <c:valAx>
        <c:axId val="199002368"/>
        <c:scaling>
          <c:orientation val="minMax"/>
          <c:max val="15"/>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9000832"/>
        <c:crosses val="autoZero"/>
        <c:crossBetween val="between"/>
        <c:majorUnit val="5"/>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'[lead_N_N 2019.04.11 (002).xlsx]Sheet3'!$N$3</c:f>
              <c:strCache>
                <c:ptCount val="1"/>
                <c:pt idx="0">
                  <c:v>სულ</c:v>
                </c:pt>
              </c:strCache>
            </c:strRef>
          </c:tx>
          <c:spPr>
            <a:solidFill>
              <a:srgbClr val="002060"/>
            </a:solidFill>
            <a:ln>
              <a:noFill/>
            </a:ln>
            <a:effectLst/>
          </c:spPr>
          <c:invertIfNegative val="0"/>
          <c:dLbls>
            <c:dLbl>
              <c:idx val="7"/>
              <c:layout>
                <c:manualLayout>
                  <c:x val="0"/>
                  <c:y val="2.222471756088099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0"/>
              <c:layout>
                <c:manualLayout>
                  <c:x val="-2.0800517412120972E-16"/>
                  <c:y val="-1.8520597967400829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003399"/>
                    </a:solidFill>
                    <a:latin typeface="Calibri" panose="020F0502020204030204" pitchFamily="34" charset="0"/>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'[lead_N_N 2019.04.11 (002).xlsx]Sheet3'!$M$4:$M$14</c:f>
              <c:strCache>
                <c:ptCount val="11"/>
                <c:pt idx="0">
                  <c:v>Adjara</c:v>
                </c:pt>
                <c:pt idx="1">
                  <c:v>Guria</c:v>
                </c:pt>
                <c:pt idx="2">
                  <c:v>Tbilisi</c:v>
                </c:pt>
                <c:pt idx="3">
                  <c:v>Imereti</c:v>
                </c:pt>
                <c:pt idx="4">
                  <c:v>Kakheti</c:v>
                </c:pt>
                <c:pt idx="5">
                  <c:v>Mtskheta-Mtianeti</c:v>
                </c:pt>
                <c:pt idx="6">
                  <c:v>Samegrelo, Zemo Svaneti </c:v>
                </c:pt>
                <c:pt idx="7">
                  <c:v>Samtskhe-Javakheti</c:v>
                </c:pt>
                <c:pt idx="8">
                  <c:v>Kvemo Kartli </c:v>
                </c:pt>
                <c:pt idx="9">
                  <c:v>Shida Kartli</c:v>
                </c:pt>
                <c:pt idx="10">
                  <c:v>Georgia</c:v>
                </c:pt>
              </c:strCache>
            </c:strRef>
          </c:cat>
          <c:val>
            <c:numRef>
              <c:f>'[lead_N_N 2019.04.11 (002).xlsx]Sheet3'!$N$4:$N$14</c:f>
              <c:numCache>
                <c:formatCode>0.0</c:formatCode>
                <c:ptCount val="11"/>
                <c:pt idx="0">
                  <c:v>9.9028449525240596</c:v>
                </c:pt>
                <c:pt idx="1">
                  <c:v>9.3584593223502885</c:v>
                </c:pt>
                <c:pt idx="2">
                  <c:v>3.2168118967816093</c:v>
                </c:pt>
                <c:pt idx="3">
                  <c:v>5.6996042850046704</c:v>
                </c:pt>
                <c:pt idx="4">
                  <c:v>3.1207964636156187</c:v>
                </c:pt>
                <c:pt idx="5">
                  <c:v>3.3408387556123125</c:v>
                </c:pt>
                <c:pt idx="6">
                  <c:v>6.9911012790271156</c:v>
                </c:pt>
                <c:pt idx="7">
                  <c:v>3.8232142516723355</c:v>
                </c:pt>
                <c:pt idx="8">
                  <c:v>3.2074397785150266</c:v>
                </c:pt>
                <c:pt idx="9">
                  <c:v>3.0290845406795337</c:v>
                </c:pt>
                <c:pt idx="10">
                  <c:v>4.1728644436322675</c:v>
                </c:pt>
              </c:numCache>
            </c:numRef>
          </c:val>
          <c:extLst xmlns:c16r2="http://schemas.microsoft.com/office/drawing/2015/06/chart">
            <c:ext xmlns:c16="http://schemas.microsoft.com/office/drawing/2014/chart" uri="{C3380CC4-5D6E-409C-BE32-E72D297353CC}">
              <c16:uniqueId val="{00000000-23B2-4369-91A3-7382EAA5285C}"/>
            </c:ext>
          </c:extLst>
        </c:ser>
        <c:dLbls>
          <c:showLegendKey val="0"/>
          <c:showVal val="0"/>
          <c:showCatName val="0"/>
          <c:showSerName val="0"/>
          <c:showPercent val="0"/>
          <c:showBubbleSize val="0"/>
        </c:dLbls>
        <c:gapWidth val="99"/>
        <c:overlap val="-9"/>
        <c:axId val="199080192"/>
        <c:axId val="199086080"/>
      </c:barChart>
      <c:catAx>
        <c:axId val="199080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003399"/>
                </a:solidFill>
                <a:latin typeface="+mn-lt"/>
                <a:ea typeface="+mn-ea"/>
                <a:cs typeface="+mn-cs"/>
              </a:defRPr>
            </a:pPr>
            <a:endParaRPr lang="en-US"/>
          </a:p>
        </c:txPr>
        <c:crossAx val="199086080"/>
        <c:crosses val="autoZero"/>
        <c:auto val="1"/>
        <c:lblAlgn val="ctr"/>
        <c:lblOffset val="100"/>
        <c:noMultiLvlLbl val="0"/>
      </c:catAx>
      <c:valAx>
        <c:axId val="1990860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9080192"/>
        <c:crosses val="autoZero"/>
        <c:crossBetween val="between"/>
        <c:majorUnit val="5"/>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30"/>
    </c:view3D>
    <c:floor>
      <c:thickness val="0"/>
    </c:floor>
    <c:sideWall>
      <c:thickness val="0"/>
    </c:sideWall>
    <c:backWall>
      <c:thickness val="0"/>
    </c:backWall>
    <c:plotArea>
      <c:layout/>
      <c:pie3DChart>
        <c:varyColors val="1"/>
        <c:ser>
          <c:idx val="0"/>
          <c:order val="0"/>
          <c:explosion val="25"/>
          <c:cat>
            <c:strRef>
              <c:f>'cxrili 1'!$C$4:$C$8</c:f>
              <c:strCache>
                <c:ptCount val="5"/>
                <c:pt idx="0">
                  <c:v>აპარატი - 35 01 03</c:v>
                </c:pt>
                <c:pt idx="1">
                  <c:v>კომერციული საქმიანობა - 35 01 03</c:v>
                </c:pt>
                <c:pt idx="2">
                  <c:v>საზოგადოებრივი ჯანმრთელობის დაცვა</c:v>
                </c:pt>
                <c:pt idx="3">
                  <c:v>გლობალური ფონდის  საგრანტო პროექტები</c:v>
                </c:pt>
                <c:pt idx="4">
                  <c:v>საგრანტო პროექტები</c:v>
                </c:pt>
              </c:strCache>
            </c:strRef>
          </c:cat>
          <c:val>
            <c:numRef>
              <c:f>'cxrili 1'!$D$4:$D$8</c:f>
            </c:numRef>
          </c:val>
          <c:extLst xmlns:c16r2="http://schemas.microsoft.com/office/drawing/2015/06/chart">
            <c:ext xmlns:c16="http://schemas.microsoft.com/office/drawing/2014/chart" uri="{C3380CC4-5D6E-409C-BE32-E72D297353CC}">
              <c16:uniqueId val="{00000006-B382-465F-BE97-74AE0CBCE64E}"/>
            </c:ext>
          </c:extLst>
        </c:ser>
        <c:dLbls>
          <c:showLegendKey val="0"/>
          <c:showVal val="0"/>
          <c:showCatName val="0"/>
          <c:showSerName val="0"/>
          <c:showPercent val="0"/>
          <c:showBubbleSize val="0"/>
          <c:showLeaderLines val="1"/>
        </c:dLbls>
      </c:pie3DChart>
      <c:spPr>
        <a:noFill/>
        <a:ln w="25400">
          <a:noFill/>
        </a:ln>
      </c:spPr>
    </c:plotArea>
    <c:plotVisOnly val="1"/>
    <c:dispBlanksAs val="zero"/>
    <c:showDLblsOverMax val="0"/>
  </c:chart>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30"/>
    </c:view3D>
    <c:floor>
      <c:thickness val="0"/>
    </c:floor>
    <c:sideWall>
      <c:thickness val="0"/>
    </c:sideWall>
    <c:backWall>
      <c:thickness val="0"/>
    </c:backWall>
    <c:plotArea>
      <c:layout/>
      <c:pie3DChart>
        <c:varyColors val="1"/>
        <c:ser>
          <c:idx val="1"/>
          <c:order val="1"/>
          <c:explosion val="18"/>
          <c:dLbls>
            <c:dLbl>
              <c:idx val="0"/>
              <c:tx>
                <c:rich>
                  <a:bodyPr/>
                  <a:lstStyle/>
                  <a:p>
                    <a:r>
                      <a:rPr lang="en-US" b="1" baseline="0" dirty="0"/>
                      <a:t>Central Budget </a:t>
                    </a:r>
                    <a:r>
                      <a:rPr lang="en-US" baseline="0" dirty="0"/>
                      <a:t>- 35 01 03
14% </a:t>
                    </a:r>
                  </a:p>
                </c:rich>
              </c:tx>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0-5546-4C76-B322-61EB2C5A4C2C}"/>
                </c:ext>
                <c:ext xmlns:c15="http://schemas.microsoft.com/office/drawing/2012/chart" uri="{CE6537A1-D6FC-4f65-9D91-7224C49458BB}">
                  <c15:layout/>
                </c:ext>
              </c:extLst>
            </c:dLbl>
            <c:dLbl>
              <c:idx val="1"/>
              <c:layout>
                <c:manualLayout>
                  <c:x val="0.10544395487265712"/>
                  <c:y val="-2.703717267899652E-2"/>
                </c:manualLayout>
              </c:layout>
              <c:tx>
                <c:rich>
                  <a:bodyPr/>
                  <a:lstStyle/>
                  <a:p>
                    <a:r>
                      <a:rPr lang="fr-FR" b="1" dirty="0"/>
                      <a:t>Commercial </a:t>
                    </a:r>
                    <a:r>
                      <a:rPr lang="fr-FR" b="1" dirty="0" err="1"/>
                      <a:t>Activities</a:t>
                    </a:r>
                    <a:r>
                      <a:rPr lang="fr-FR" b="1" dirty="0"/>
                      <a:t> </a:t>
                    </a:r>
                    <a:r>
                      <a:rPr lang="fr-FR" dirty="0"/>
                      <a:t>- 35 01 03</a:t>
                    </a:r>
                    <a:r>
                      <a:rPr lang="fr-FR" baseline="0" dirty="0"/>
                      <a:t>
</a:t>
                    </a:r>
                    <a:fld id="{164FA464-D451-4B11-9440-8B8686E46484}" type="PERCENTAGE">
                      <a:rPr lang="fr-FR" baseline="0"/>
                      <a:pPr/>
                      <a:t>[PERCENTAGE]</a:t>
                    </a:fld>
                    <a:endParaRPr lang="fr-FR" baseline="0" dirty="0"/>
                  </a:p>
                </c:rich>
              </c:tx>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5546-4C76-B322-61EB2C5A4C2C}"/>
                </c:ext>
                <c:ext xmlns:c15="http://schemas.microsoft.com/office/drawing/2012/chart" uri="{CE6537A1-D6FC-4f65-9D91-7224C49458BB}">
                  <c15:layout/>
                  <c15:dlblFieldTable/>
                  <c15:showDataLabelsRange val="0"/>
                </c:ext>
              </c:extLst>
            </c:dLbl>
            <c:dLbl>
              <c:idx val="2"/>
              <c:layout>
                <c:manualLayout>
                  <c:x val="5.3275683128335964E-2"/>
                  <c:y val="8.4086167172920025E-3"/>
                </c:manualLayout>
              </c:layout>
              <c:tx>
                <c:rich>
                  <a:bodyPr/>
                  <a:lstStyle/>
                  <a:p>
                    <a:r>
                      <a:rPr lang="en-US" b="1" dirty="0"/>
                      <a:t>Public Health Programs</a:t>
                    </a:r>
                    <a:r>
                      <a:rPr lang="en-US" baseline="0"/>
                      <a:t>
48%</a:t>
                    </a:r>
                    <a:endParaRPr lang="en-US" baseline="0" dirty="0"/>
                  </a:p>
                </c:rich>
              </c:tx>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6854-4E48-B552-83A386EB0D40}"/>
                </c:ext>
                <c:ext xmlns:c15="http://schemas.microsoft.com/office/drawing/2012/chart" uri="{CE6537A1-D6FC-4f65-9D91-7224C49458BB}">
                  <c15:layout/>
                </c:ext>
              </c:extLst>
            </c:dLbl>
            <c:dLbl>
              <c:idx val="3"/>
              <c:layout>
                <c:manualLayout>
                  <c:x val="-7.5854536747564927E-2"/>
                  <c:y val="-8.3544767303798548E-2"/>
                </c:manualLayout>
              </c:layout>
              <c:tx>
                <c:rich>
                  <a:bodyPr/>
                  <a:lstStyle/>
                  <a:p>
                    <a:r>
                      <a:rPr lang="en-US" b="1" baseline="0" dirty="0"/>
                      <a:t>Global Fund Programs</a:t>
                    </a:r>
                    <a:r>
                      <a:rPr lang="en-US" baseline="0" dirty="0"/>
                      <a:t>
27%</a:t>
                    </a:r>
                  </a:p>
                </c:rich>
              </c:tx>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2-5546-4C76-B322-61EB2C5A4C2C}"/>
                </c:ext>
                <c:ext xmlns:c15="http://schemas.microsoft.com/office/drawing/2012/chart" uri="{CE6537A1-D6FC-4f65-9D91-7224C49458BB}">
                  <c15:layout/>
                </c:ext>
              </c:extLst>
            </c:dLbl>
            <c:dLbl>
              <c:idx val="4"/>
              <c:layout>
                <c:manualLayout>
                  <c:x val="-9.6282173498570059E-2"/>
                  <c:y val="1.2298747763864044E-2"/>
                </c:manualLayout>
              </c:layout>
              <c:tx>
                <c:rich>
                  <a:bodyPr wrap="square" lIns="38100" tIns="19050" rIns="38100" bIns="19050" anchor="ctr">
                    <a:noAutofit/>
                  </a:bodyPr>
                  <a:lstStyle/>
                  <a:p>
                    <a:pPr>
                      <a:defRPr sz="1400"/>
                    </a:pPr>
                    <a:r>
                      <a:rPr lang="en-US" sz="1400" b="1" dirty="0"/>
                      <a:t>Grant Projects</a:t>
                    </a:r>
                  </a:p>
                  <a:p>
                    <a:pPr>
                      <a:defRPr sz="1400"/>
                    </a:pPr>
                    <a:r>
                      <a:rPr lang="en-US" sz="1400" dirty="0"/>
                      <a:t>10%</a:t>
                    </a:r>
                  </a:p>
                </c:rich>
              </c:tx>
              <c:spPr>
                <a:noFill/>
                <a:ln>
                  <a:noFill/>
                </a:ln>
                <a:effectLst/>
              </c:spPr>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6854-4E48-B552-83A386EB0D40}"/>
                </c:ext>
                <c:ext xmlns:c15="http://schemas.microsoft.com/office/drawing/2012/chart" uri="{CE6537A1-D6FC-4f65-9D91-7224C49458BB}">
                  <c15:layout>
                    <c:manualLayout>
                      <c:w val="0.21353670162059105"/>
                      <c:h val="0.18336314847942756"/>
                    </c:manualLayout>
                  </c15:layout>
                </c:ext>
              </c:extLst>
            </c:dLbl>
            <c:spPr>
              <a:noFill/>
              <a:ln>
                <a:noFill/>
              </a:ln>
              <a:effectLst/>
            </c:spPr>
            <c:txPr>
              <a:bodyPr wrap="square" lIns="38100" tIns="19050" rIns="38100" bIns="19050" anchor="ctr">
                <a:spAutoFit/>
              </a:bodyPr>
              <a:lstStyle/>
              <a:p>
                <a:pPr>
                  <a:defRPr sz="1400"/>
                </a:pPr>
                <a:endParaRPr lang="en-US"/>
              </a:p>
            </c:txPr>
            <c:showLegendKey val="0"/>
            <c:showVal val="0"/>
            <c:showCatName val="1"/>
            <c:showSerName val="0"/>
            <c:showPercent val="1"/>
            <c:showBubbleSize val="0"/>
            <c:showLeaderLines val="1"/>
            <c:extLst xmlns:c16r2="http://schemas.microsoft.com/office/drawing/2015/06/chart">
              <c:ext xmlns:c15="http://schemas.microsoft.com/office/drawing/2012/chart" uri="{CE6537A1-D6FC-4f65-9D91-7224C49458BB}"/>
            </c:extLst>
          </c:dLbls>
          <c:cat>
            <c:strRef>
              <c:f>'cxrili 1'!$C$4:$C$8</c:f>
              <c:strCache>
                <c:ptCount val="5"/>
                <c:pt idx="0">
                  <c:v>აპარატი - 35 01 03</c:v>
                </c:pt>
                <c:pt idx="1">
                  <c:v>კომერციული საქმიანობა - 35 01 03</c:v>
                </c:pt>
                <c:pt idx="2">
                  <c:v>საზოგადოებრივი ჯანმრთელობის დაცვა</c:v>
                </c:pt>
                <c:pt idx="3">
                  <c:v>გლობალური ფონდის  საგრანტო პროექტები</c:v>
                </c:pt>
                <c:pt idx="4">
                  <c:v>საგრანტო პროექტები</c:v>
                </c:pt>
              </c:strCache>
            </c:strRef>
          </c:cat>
          <c:val>
            <c:numRef>
              <c:f>'cxrili 1'!$E$4:$E$8</c:f>
              <c:numCache>
                <c:formatCode>_(* #,##0.0_);_(* \(#,##0.0\);_(* "-"??_);_(@_)</c:formatCode>
                <c:ptCount val="5"/>
                <c:pt idx="0">
                  <c:v>8.75</c:v>
                </c:pt>
                <c:pt idx="1">
                  <c:v>0.56000000000000005</c:v>
                </c:pt>
                <c:pt idx="2">
                  <c:v>27.84</c:v>
                </c:pt>
                <c:pt idx="3">
                  <c:v>23.1</c:v>
                </c:pt>
                <c:pt idx="4">
                  <c:v>6.46</c:v>
                </c:pt>
              </c:numCache>
            </c:numRef>
          </c:val>
          <c:extLst xmlns:c16r2="http://schemas.microsoft.com/office/drawing/2015/06/chart">
            <c:ext xmlns:c16="http://schemas.microsoft.com/office/drawing/2014/chart" uri="{C3380CC4-5D6E-409C-BE32-E72D297353CC}">
              <c16:uniqueId val="{00000004-6854-4E48-B552-83A386EB0D40}"/>
            </c:ext>
          </c:extLst>
        </c:ser>
        <c:ser>
          <c:idx val="0"/>
          <c:order val="0"/>
          <c:explosion val="25"/>
          <c:dLbls>
            <c:spPr>
              <a:noFill/>
              <a:ln>
                <a:noFill/>
              </a:ln>
              <a:effectLst/>
            </c:spPr>
            <c:showLegendKey val="0"/>
            <c:showVal val="0"/>
            <c:showCatName val="1"/>
            <c:showSerName val="0"/>
            <c:showPercent val="1"/>
            <c:showBubbleSize val="0"/>
            <c:showLeaderLines val="1"/>
            <c:extLst xmlns:c16r2="http://schemas.microsoft.com/office/drawing/2015/06/chart">
              <c:ext xmlns:c15="http://schemas.microsoft.com/office/drawing/2012/chart" uri="{CE6537A1-D6FC-4f65-9D91-7224C49458BB}"/>
            </c:extLst>
          </c:dLbls>
          <c:cat>
            <c:strRef>
              <c:f>'cxrili 1'!$C$4:$C$8</c:f>
              <c:strCache>
                <c:ptCount val="5"/>
                <c:pt idx="0">
                  <c:v>აპარატი - 35 01 03</c:v>
                </c:pt>
                <c:pt idx="1">
                  <c:v>კომერციული საქმიანობა - 35 01 03</c:v>
                </c:pt>
                <c:pt idx="2">
                  <c:v>საზოგადოებრივი ჯანმრთელობის დაცვა</c:v>
                </c:pt>
                <c:pt idx="3">
                  <c:v>გლობალური ფონდის  საგრანტო პროექტები</c:v>
                </c:pt>
                <c:pt idx="4">
                  <c:v>საგრანტო პროექტები</c:v>
                </c:pt>
              </c:strCache>
            </c:strRef>
          </c:cat>
          <c:val>
            <c:numRef>
              <c:f>'cxrili 1'!$D$4:$D$8</c:f>
              <c:numCache>
                <c:formatCode>General</c:formatCode>
                <c:ptCount val="5"/>
              </c:numCache>
            </c:numRef>
          </c:val>
          <c:extLst xmlns:c16r2="http://schemas.microsoft.com/office/drawing/2015/06/chart">
            <c:ext xmlns:c16="http://schemas.microsoft.com/office/drawing/2014/chart" uri="{C3380CC4-5D6E-409C-BE32-E72D297353CC}">
              <c16:uniqueId val="{00000005-6854-4E48-B552-83A386EB0D40}"/>
            </c:ext>
          </c:extLst>
        </c:ser>
        <c:dLbls>
          <c:showLegendKey val="0"/>
          <c:showVal val="0"/>
          <c:showCatName val="1"/>
          <c:showSerName val="0"/>
          <c:showPercent val="1"/>
          <c:showBubbleSize val="0"/>
          <c:showLeaderLines val="1"/>
        </c:dLbls>
      </c:pie3DChart>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4825143384854678E-2"/>
          <c:y val="4.2200530820122609E-2"/>
          <c:w val="0.91659448818897638"/>
          <c:h val="0.79689321245496025"/>
        </c:manualLayout>
      </c:layout>
      <c:lineChart>
        <c:grouping val="standard"/>
        <c:varyColors val="0"/>
        <c:ser>
          <c:idx val="0"/>
          <c:order val="0"/>
          <c:tx>
            <c:strRef>
              <c:f>Sheet1!$A$2</c:f>
              <c:strCache>
                <c:ptCount val="1"/>
                <c:pt idx="0">
                  <c:v>Georgia</c:v>
                </c:pt>
              </c:strCache>
            </c:strRef>
          </c:tx>
          <c:spPr>
            <a:ln w="38100">
              <a:solidFill>
                <a:srgbClr val="7030A0"/>
              </a:solidFill>
            </a:ln>
          </c:spPr>
          <c:marker>
            <c:spPr>
              <a:solidFill>
                <a:srgbClr val="7030A0"/>
              </a:solidFill>
              <a:ln w="38100">
                <a:solidFill>
                  <a:srgbClr val="7030A0"/>
                </a:solidFill>
              </a:ln>
            </c:spPr>
          </c:marker>
          <c:cat>
            <c:strRef>
              <c:f>Sheet1!$B$1:$T$1</c:f>
              <c:strCach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strCache>
            </c:strRef>
          </c:cat>
          <c:val>
            <c:numRef>
              <c:f>Sheet1!$B$2:$T$2</c:f>
              <c:numCache>
                <c:formatCode>General</c:formatCode>
                <c:ptCount val="19"/>
                <c:pt idx="2">
                  <c:v>22</c:v>
                </c:pt>
                <c:pt idx="3">
                  <c:v>20</c:v>
                </c:pt>
                <c:pt idx="4">
                  <c:v>20</c:v>
                </c:pt>
                <c:pt idx="5">
                  <c:v>19</c:v>
                </c:pt>
                <c:pt idx="6">
                  <c:v>20</c:v>
                </c:pt>
                <c:pt idx="7">
                  <c:v>19</c:v>
                </c:pt>
                <c:pt idx="8">
                  <c:v>16</c:v>
                </c:pt>
                <c:pt idx="9">
                  <c:v>15.4</c:v>
                </c:pt>
                <c:pt idx="10">
                  <c:v>18.899999999999999</c:v>
                </c:pt>
                <c:pt idx="11">
                  <c:v>15.6</c:v>
                </c:pt>
                <c:pt idx="12">
                  <c:v>16.7</c:v>
                </c:pt>
                <c:pt idx="13">
                  <c:v>15.6</c:v>
                </c:pt>
                <c:pt idx="14">
                  <c:v>10.9</c:v>
                </c:pt>
                <c:pt idx="15">
                  <c:v>10.199999999999999</c:v>
                </c:pt>
                <c:pt idx="16">
                  <c:v>10.7</c:v>
                </c:pt>
                <c:pt idx="17">
                  <c:v>11.1</c:v>
                </c:pt>
                <c:pt idx="18">
                  <c:v>9.8000000000000007</c:v>
                </c:pt>
              </c:numCache>
            </c:numRef>
          </c:val>
          <c:smooth val="0"/>
        </c:ser>
        <c:ser>
          <c:idx val="1"/>
          <c:order val="1"/>
          <c:tx>
            <c:strRef>
              <c:f>Sheet1!$A$3</c:f>
              <c:strCache>
                <c:ptCount val="1"/>
                <c:pt idx="0">
                  <c:v>EU</c:v>
                </c:pt>
              </c:strCache>
            </c:strRef>
          </c:tx>
          <c:spPr>
            <a:ln w="38100">
              <a:solidFill>
                <a:srgbClr val="00B050"/>
              </a:solidFill>
            </a:ln>
          </c:spPr>
          <c:marker>
            <c:spPr>
              <a:solidFill>
                <a:srgbClr val="00B050"/>
              </a:solidFill>
              <a:ln w="38100">
                <a:solidFill>
                  <a:srgbClr val="00B050"/>
                </a:solidFill>
              </a:ln>
            </c:spPr>
          </c:marker>
          <c:cat>
            <c:strRef>
              <c:f>Sheet1!$B$1:$T$1</c:f>
              <c:strCach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strCache>
            </c:strRef>
          </c:cat>
          <c:val>
            <c:numRef>
              <c:f>Sheet1!$B$3:$T$3</c:f>
              <c:numCache>
                <c:formatCode>General</c:formatCode>
                <c:ptCount val="19"/>
                <c:pt idx="0">
                  <c:v>6.0220984110944364</c:v>
                </c:pt>
                <c:pt idx="1">
                  <c:v>5.8045501165276683</c:v>
                </c:pt>
                <c:pt idx="2">
                  <c:v>5.6081215249603131</c:v>
                </c:pt>
                <c:pt idx="3">
                  <c:v>5.4010039235681866</c:v>
                </c:pt>
                <c:pt idx="4">
                  <c:v>5.2046553660565715</c:v>
                </c:pt>
                <c:pt idx="5">
                  <c:v>5.0302018610335546</c:v>
                </c:pt>
                <c:pt idx="6">
                  <c:v>4.8803763790015102</c:v>
                </c:pt>
                <c:pt idx="7">
                  <c:v>4.722330025174899</c:v>
                </c:pt>
                <c:pt idx="8">
                  <c:v>4.5839477796751753</c:v>
                </c:pt>
                <c:pt idx="9">
                  <c:v>4.4918301148577333</c:v>
                </c:pt>
                <c:pt idx="10">
                  <c:v>4.3816687272702275</c:v>
                </c:pt>
                <c:pt idx="11">
                  <c:v>4.2937483158502907</c:v>
                </c:pt>
                <c:pt idx="12">
                  <c:v>4.2102450698739151</c:v>
                </c:pt>
                <c:pt idx="13">
                  <c:v>4.152791382435141</c:v>
                </c:pt>
                <c:pt idx="14">
                  <c:v>4.0687250573027107</c:v>
                </c:pt>
                <c:pt idx="15">
                  <c:v>3.9647821324827932</c:v>
                </c:pt>
              </c:numCache>
            </c:numRef>
          </c:val>
          <c:smooth val="1"/>
        </c:ser>
        <c:ser>
          <c:idx val="2"/>
          <c:order val="2"/>
          <c:tx>
            <c:strRef>
              <c:f>Sheet1!$A$4</c:f>
              <c:strCache>
                <c:ptCount val="1"/>
                <c:pt idx="0">
                  <c:v>Euro region</c:v>
                </c:pt>
              </c:strCache>
            </c:strRef>
          </c:tx>
          <c:spPr>
            <a:ln w="38100">
              <a:solidFill>
                <a:srgbClr val="C00000"/>
              </a:solidFill>
            </a:ln>
          </c:spPr>
          <c:marker>
            <c:spPr>
              <a:solidFill>
                <a:srgbClr val="C00000"/>
              </a:solidFill>
              <a:ln w="38100">
                <a:solidFill>
                  <a:srgbClr val="C00000"/>
                </a:solidFill>
              </a:ln>
            </c:spPr>
          </c:marker>
          <c:cat>
            <c:strRef>
              <c:f>Sheet1!$B$1:$T$1</c:f>
              <c:strCach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strCache>
            </c:strRef>
          </c:cat>
          <c:val>
            <c:numRef>
              <c:f>Sheet1!$B$4:$T$4</c:f>
              <c:numCache>
                <c:formatCode>General</c:formatCode>
                <c:ptCount val="19"/>
                <c:pt idx="0">
                  <c:v>22.600470994042148</c:v>
                </c:pt>
                <c:pt idx="1">
                  <c:v>21.40931039139123</c:v>
                </c:pt>
                <c:pt idx="2">
                  <c:v>20.291688059593518</c:v>
                </c:pt>
                <c:pt idx="3">
                  <c:v>19.217736511078478</c:v>
                </c:pt>
                <c:pt idx="4">
                  <c:v>18.206228504875963</c:v>
                </c:pt>
                <c:pt idx="5">
                  <c:v>17.303156779503158</c:v>
                </c:pt>
                <c:pt idx="6">
                  <c:v>16.470306049056461</c:v>
                </c:pt>
                <c:pt idx="7">
                  <c:v>15.70677059439927</c:v>
                </c:pt>
                <c:pt idx="8">
                  <c:v>15.019188847919015</c:v>
                </c:pt>
                <c:pt idx="9">
                  <c:v>14.378673221729583</c:v>
                </c:pt>
                <c:pt idx="10">
                  <c:v>13.781234154152488</c:v>
                </c:pt>
                <c:pt idx="11">
                  <c:v>13.223623075476503</c:v>
                </c:pt>
                <c:pt idx="12">
                  <c:v>12.6772033303186</c:v>
                </c:pt>
                <c:pt idx="13">
                  <c:v>12.19380358887193</c:v>
                </c:pt>
                <c:pt idx="14">
                  <c:v>11.688446540892974</c:v>
                </c:pt>
                <c:pt idx="15">
                  <c:v>11.249891260698764</c:v>
                </c:pt>
              </c:numCache>
            </c:numRef>
          </c:val>
          <c:smooth val="1"/>
        </c:ser>
        <c:dLbls>
          <c:showLegendKey val="0"/>
          <c:showVal val="0"/>
          <c:showCatName val="0"/>
          <c:showSerName val="0"/>
          <c:showPercent val="0"/>
          <c:showBubbleSize val="0"/>
        </c:dLbls>
        <c:marker val="1"/>
        <c:smooth val="0"/>
        <c:axId val="198702592"/>
        <c:axId val="198704128"/>
      </c:lineChart>
      <c:catAx>
        <c:axId val="198702592"/>
        <c:scaling>
          <c:orientation val="minMax"/>
        </c:scaling>
        <c:delete val="0"/>
        <c:axPos val="b"/>
        <c:numFmt formatCode="General" sourceLinked="0"/>
        <c:majorTickMark val="out"/>
        <c:minorTickMark val="none"/>
        <c:tickLblPos val="nextTo"/>
        <c:txPr>
          <a:bodyPr rot="-5400000" vert="horz"/>
          <a:lstStyle/>
          <a:p>
            <a:pPr>
              <a:defRPr/>
            </a:pPr>
            <a:endParaRPr lang="en-US"/>
          </a:p>
        </c:txPr>
        <c:crossAx val="198704128"/>
        <c:crosses val="autoZero"/>
        <c:auto val="1"/>
        <c:lblAlgn val="ctr"/>
        <c:lblOffset val="100"/>
        <c:noMultiLvlLbl val="0"/>
      </c:catAx>
      <c:valAx>
        <c:axId val="198704128"/>
        <c:scaling>
          <c:orientation val="minMax"/>
        </c:scaling>
        <c:delete val="0"/>
        <c:axPos val="l"/>
        <c:numFmt formatCode="General" sourceLinked="1"/>
        <c:majorTickMark val="out"/>
        <c:minorTickMark val="none"/>
        <c:tickLblPos val="nextTo"/>
        <c:crossAx val="198702592"/>
        <c:crosses val="autoZero"/>
        <c:crossBetween val="between"/>
      </c:valAx>
    </c:plotArea>
    <c:legend>
      <c:legendPos val="r"/>
      <c:layout>
        <c:manualLayout>
          <c:xMode val="edge"/>
          <c:yMode val="edge"/>
          <c:x val="0.48296284145037427"/>
          <c:y val="7.0403743330261712E-3"/>
          <c:w val="0.51703715854962573"/>
          <c:h val="0.15900965077333096"/>
        </c:manualLayout>
      </c:layout>
      <c:overlay val="0"/>
      <c:txPr>
        <a:bodyPr/>
        <a:lstStyle/>
        <a:p>
          <a:pPr>
            <a:defRPr sz="16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4825143384854678E-2"/>
          <c:y val="4.2200530820122609E-2"/>
          <c:w val="0.91659448818897638"/>
          <c:h val="0.79689321245496025"/>
        </c:manualLayout>
      </c:layout>
      <c:lineChart>
        <c:grouping val="standard"/>
        <c:varyColors val="0"/>
        <c:ser>
          <c:idx val="0"/>
          <c:order val="0"/>
          <c:tx>
            <c:strRef>
              <c:f>Sheet1!$A$2</c:f>
              <c:strCache>
                <c:ptCount val="1"/>
                <c:pt idx="0">
                  <c:v>Georgia </c:v>
                </c:pt>
              </c:strCache>
            </c:strRef>
          </c:tx>
          <c:spPr>
            <a:ln w="38100">
              <a:solidFill>
                <a:srgbClr val="7030A0"/>
              </a:solidFill>
            </a:ln>
          </c:spPr>
          <c:marker>
            <c:spPr>
              <a:solidFill>
                <a:srgbClr val="7030A0"/>
              </a:solidFill>
              <a:ln w="38100">
                <a:solidFill>
                  <a:srgbClr val="7030A0"/>
                </a:solidFill>
              </a:ln>
            </c:spPr>
          </c:marker>
          <c:cat>
            <c:strRef>
              <c:f>Sheet1!$B$1:$R$1</c:f>
              <c:strCache>
                <c:ptCount val="17"/>
                <c:pt idx="0">
                  <c:v>2000</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strCache>
            </c:strRef>
          </c:cat>
          <c:val>
            <c:numRef>
              <c:f>Sheet1!$B$2:$R$2</c:f>
              <c:numCache>
                <c:formatCode>General</c:formatCode>
                <c:ptCount val="17"/>
                <c:pt idx="0">
                  <c:v>21.2</c:v>
                </c:pt>
                <c:pt idx="1">
                  <c:v>18.5</c:v>
                </c:pt>
                <c:pt idx="2">
                  <c:v>18</c:v>
                </c:pt>
                <c:pt idx="3">
                  <c:v>18.100000000000001</c:v>
                </c:pt>
                <c:pt idx="4">
                  <c:v>18.399999999999999</c:v>
                </c:pt>
                <c:pt idx="5">
                  <c:v>14.1</c:v>
                </c:pt>
                <c:pt idx="6">
                  <c:v>14.3</c:v>
                </c:pt>
                <c:pt idx="7">
                  <c:v>14.1</c:v>
                </c:pt>
                <c:pt idx="8">
                  <c:v>16.899999999999999</c:v>
                </c:pt>
                <c:pt idx="9">
                  <c:v>13.8</c:v>
                </c:pt>
                <c:pt idx="10">
                  <c:v>14.6</c:v>
                </c:pt>
                <c:pt idx="11">
                  <c:v>13.2</c:v>
                </c:pt>
                <c:pt idx="12">
                  <c:v>9.5</c:v>
                </c:pt>
                <c:pt idx="13">
                  <c:v>8.6</c:v>
                </c:pt>
                <c:pt idx="14">
                  <c:v>9</c:v>
                </c:pt>
                <c:pt idx="15">
                  <c:v>9.6</c:v>
                </c:pt>
                <c:pt idx="16">
                  <c:v>8.1</c:v>
                </c:pt>
              </c:numCache>
            </c:numRef>
          </c:val>
          <c:smooth val="0"/>
        </c:ser>
        <c:ser>
          <c:idx val="1"/>
          <c:order val="1"/>
          <c:tx>
            <c:strRef>
              <c:f>Sheet1!$A$3</c:f>
              <c:strCache>
                <c:ptCount val="1"/>
                <c:pt idx="0">
                  <c:v>EU</c:v>
                </c:pt>
              </c:strCache>
            </c:strRef>
          </c:tx>
          <c:spPr>
            <a:ln w="38100">
              <a:solidFill>
                <a:srgbClr val="00B050"/>
              </a:solidFill>
            </a:ln>
          </c:spPr>
          <c:marker>
            <c:spPr>
              <a:solidFill>
                <a:srgbClr val="00B050"/>
              </a:solidFill>
              <a:ln w="38100">
                <a:solidFill>
                  <a:srgbClr val="00B050"/>
                </a:solidFill>
              </a:ln>
            </c:spPr>
          </c:marker>
          <c:cat>
            <c:strRef>
              <c:f>Sheet1!$B$1:$R$1</c:f>
              <c:strCache>
                <c:ptCount val="17"/>
                <c:pt idx="0">
                  <c:v>2000</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strCache>
            </c:strRef>
          </c:cat>
          <c:val>
            <c:numRef>
              <c:f>Sheet1!$B$3:$R$3</c:f>
              <c:numCache>
                <c:formatCode>General</c:formatCode>
                <c:ptCount val="17"/>
                <c:pt idx="0">
                  <c:v>4.9832062259156755</c:v>
                </c:pt>
                <c:pt idx="1">
                  <c:v>4.4745744840595902</c:v>
                </c:pt>
                <c:pt idx="2">
                  <c:v>4.332948835274542</c:v>
                </c:pt>
                <c:pt idx="3">
                  <c:v>4.1900036250057333</c:v>
                </c:pt>
                <c:pt idx="4">
                  <c:v>4.0699881272737359</c:v>
                </c:pt>
                <c:pt idx="5">
                  <c:v>3.9359390183767022</c:v>
                </c:pt>
                <c:pt idx="6">
                  <c:v>3.8108449431889584</c:v>
                </c:pt>
                <c:pt idx="7">
                  <c:v>3.7499272375637123</c:v>
                </c:pt>
                <c:pt idx="8">
                  <c:v>3.6488345411548404</c:v>
                </c:pt>
                <c:pt idx="9">
                  <c:v>3.5627782968011461</c:v>
                </c:pt>
                <c:pt idx="10">
                  <c:v>3.4832673010217916</c:v>
                </c:pt>
                <c:pt idx="11">
                  <c:v>3.452728179709573</c:v>
                </c:pt>
                <c:pt idx="12">
                  <c:v>3.3775113091998699</c:v>
                </c:pt>
                <c:pt idx="13">
                  <c:v>3.2722403844105123</c:v>
                </c:pt>
              </c:numCache>
            </c:numRef>
          </c:val>
          <c:smooth val="1"/>
        </c:ser>
        <c:ser>
          <c:idx val="2"/>
          <c:order val="2"/>
          <c:tx>
            <c:strRef>
              <c:f>Sheet1!$A$4</c:f>
              <c:strCache>
                <c:ptCount val="1"/>
                <c:pt idx="0">
                  <c:v>Euro region</c:v>
                </c:pt>
              </c:strCache>
            </c:strRef>
          </c:tx>
          <c:spPr>
            <a:ln w="38100">
              <a:solidFill>
                <a:srgbClr val="C00000"/>
              </a:solidFill>
            </a:ln>
          </c:spPr>
          <c:marker>
            <c:spPr>
              <a:solidFill>
                <a:srgbClr val="C00000"/>
              </a:solidFill>
              <a:ln w="38100">
                <a:solidFill>
                  <a:srgbClr val="C00000"/>
                </a:solidFill>
              </a:ln>
            </c:spPr>
          </c:marker>
          <c:cat>
            <c:strRef>
              <c:f>Sheet1!$B$1:$R$1</c:f>
              <c:strCache>
                <c:ptCount val="17"/>
                <c:pt idx="0">
                  <c:v>2000</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strCache>
            </c:strRef>
          </c:cat>
          <c:val>
            <c:numRef>
              <c:f>Sheet1!$B$4:$R$4</c:f>
              <c:numCache>
                <c:formatCode>General</c:formatCode>
                <c:ptCount val="17"/>
                <c:pt idx="0">
                  <c:v>18.776854438230977</c:v>
                </c:pt>
                <c:pt idx="1">
                  <c:v>16.173048757718941</c:v>
                </c:pt>
                <c:pt idx="2">
                  <c:v>15.383685395072717</c:v>
                </c:pt>
                <c:pt idx="3">
                  <c:v>14.68193594984994</c:v>
                </c:pt>
                <c:pt idx="4">
                  <c:v>14.006216274716797</c:v>
                </c:pt>
                <c:pt idx="5">
                  <c:v>13.385380215694942</c:v>
                </c:pt>
                <c:pt idx="6">
                  <c:v>12.824693779498839</c:v>
                </c:pt>
                <c:pt idx="7">
                  <c:v>12.311090357534088</c:v>
                </c:pt>
                <c:pt idx="8">
                  <c:v>11.817212265240306</c:v>
                </c:pt>
                <c:pt idx="9">
                  <c:v>11.342650230029539</c:v>
                </c:pt>
                <c:pt idx="10">
                  <c:v>10.89158309644508</c:v>
                </c:pt>
                <c:pt idx="11">
                  <c:v>10.473263136107102</c:v>
                </c:pt>
                <c:pt idx="12">
                  <c:v>10.055682467789651</c:v>
                </c:pt>
                <c:pt idx="13">
                  <c:v>9.6668045582153557</c:v>
                </c:pt>
              </c:numCache>
            </c:numRef>
          </c:val>
          <c:smooth val="1"/>
        </c:ser>
        <c:dLbls>
          <c:showLegendKey val="0"/>
          <c:showVal val="0"/>
          <c:showCatName val="0"/>
          <c:showSerName val="0"/>
          <c:showPercent val="0"/>
          <c:showBubbleSize val="0"/>
        </c:dLbls>
        <c:marker val="1"/>
        <c:smooth val="0"/>
        <c:axId val="198743936"/>
        <c:axId val="198746112"/>
      </c:lineChart>
      <c:catAx>
        <c:axId val="198743936"/>
        <c:scaling>
          <c:orientation val="minMax"/>
        </c:scaling>
        <c:delete val="0"/>
        <c:axPos val="b"/>
        <c:numFmt formatCode="General" sourceLinked="0"/>
        <c:majorTickMark val="out"/>
        <c:minorTickMark val="none"/>
        <c:tickLblPos val="nextTo"/>
        <c:txPr>
          <a:bodyPr rot="-5400000" vert="horz"/>
          <a:lstStyle/>
          <a:p>
            <a:pPr>
              <a:defRPr/>
            </a:pPr>
            <a:endParaRPr lang="en-US"/>
          </a:p>
        </c:txPr>
        <c:crossAx val="198746112"/>
        <c:crosses val="autoZero"/>
        <c:auto val="1"/>
        <c:lblAlgn val="ctr"/>
        <c:lblOffset val="100"/>
        <c:noMultiLvlLbl val="0"/>
      </c:catAx>
      <c:valAx>
        <c:axId val="198746112"/>
        <c:scaling>
          <c:orientation val="minMax"/>
        </c:scaling>
        <c:delete val="0"/>
        <c:axPos val="l"/>
        <c:numFmt formatCode="General" sourceLinked="1"/>
        <c:majorTickMark val="out"/>
        <c:minorTickMark val="none"/>
        <c:tickLblPos val="nextTo"/>
        <c:crossAx val="198743936"/>
        <c:crosses val="autoZero"/>
        <c:crossBetween val="between"/>
      </c:valAx>
    </c:plotArea>
    <c:legend>
      <c:legendPos val="r"/>
      <c:layout>
        <c:manualLayout>
          <c:xMode val="edge"/>
          <c:yMode val="edge"/>
          <c:x val="0.44592580441333723"/>
          <c:y val="7.0403743330261729E-3"/>
          <c:w val="0.55407419558666282"/>
          <c:h val="0.21787440199967997"/>
        </c:manualLayout>
      </c:layout>
      <c:overlay val="0"/>
      <c:txPr>
        <a:bodyPr/>
        <a:lstStyle/>
        <a:p>
          <a:pPr>
            <a:defRPr sz="16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4825143384854678E-2"/>
          <c:y val="4.2200530820122609E-2"/>
          <c:w val="0.91659448818897638"/>
          <c:h val="0.79689321245496025"/>
        </c:manualLayout>
      </c:layout>
      <c:lineChart>
        <c:grouping val="standard"/>
        <c:varyColors val="0"/>
        <c:ser>
          <c:idx val="0"/>
          <c:order val="0"/>
          <c:tx>
            <c:strRef>
              <c:f>Sheet1!$A$2</c:f>
              <c:strCache>
                <c:ptCount val="1"/>
                <c:pt idx="0">
                  <c:v>Georgia</c:v>
                </c:pt>
              </c:strCache>
            </c:strRef>
          </c:tx>
          <c:spPr>
            <a:ln w="38100">
              <a:solidFill>
                <a:srgbClr val="7030A0"/>
              </a:solidFill>
            </a:ln>
          </c:spPr>
          <c:marker>
            <c:spPr>
              <a:solidFill>
                <a:srgbClr val="7030A0"/>
              </a:solidFill>
              <a:ln w="38100">
                <a:solidFill>
                  <a:srgbClr val="7030A0"/>
                </a:solidFill>
              </a:ln>
            </c:spPr>
          </c:marker>
          <c:cat>
            <c:strRef>
              <c:f>Sheet1!$B$1:$S$1</c:f>
              <c:strCache>
                <c:ptCount val="18"/>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strCache>
            </c:strRef>
          </c:cat>
          <c:val>
            <c:numRef>
              <c:f>Sheet1!$B$2:$S$2</c:f>
              <c:numCache>
                <c:formatCode>General</c:formatCode>
                <c:ptCount val="18"/>
                <c:pt idx="0">
                  <c:v>49.2</c:v>
                </c:pt>
                <c:pt idx="1">
                  <c:v>58.7</c:v>
                </c:pt>
                <c:pt idx="2">
                  <c:v>46.6</c:v>
                </c:pt>
                <c:pt idx="3">
                  <c:v>52.2</c:v>
                </c:pt>
                <c:pt idx="4">
                  <c:v>45.3</c:v>
                </c:pt>
                <c:pt idx="5">
                  <c:v>23.4</c:v>
                </c:pt>
                <c:pt idx="6" formatCode="0.0">
                  <c:v>23</c:v>
                </c:pt>
                <c:pt idx="7">
                  <c:v>20.2</c:v>
                </c:pt>
                <c:pt idx="8">
                  <c:v>14.3</c:v>
                </c:pt>
                <c:pt idx="9">
                  <c:v>52.1</c:v>
                </c:pt>
                <c:pt idx="10">
                  <c:v>19.399999999999999</c:v>
                </c:pt>
                <c:pt idx="11">
                  <c:v>27.6</c:v>
                </c:pt>
                <c:pt idx="12">
                  <c:v>22.9</c:v>
                </c:pt>
                <c:pt idx="13">
                  <c:v>27.7</c:v>
                </c:pt>
                <c:pt idx="14">
                  <c:v>31.5</c:v>
                </c:pt>
                <c:pt idx="15">
                  <c:v>32.1</c:v>
                </c:pt>
                <c:pt idx="16">
                  <c:v>23</c:v>
                </c:pt>
                <c:pt idx="17">
                  <c:v>13.1</c:v>
                </c:pt>
              </c:numCache>
            </c:numRef>
          </c:val>
          <c:smooth val="0"/>
        </c:ser>
        <c:ser>
          <c:idx val="1"/>
          <c:order val="1"/>
          <c:tx>
            <c:strRef>
              <c:f>Sheet1!$A$3</c:f>
              <c:strCache>
                <c:ptCount val="1"/>
                <c:pt idx="0">
                  <c:v>EU</c:v>
                </c:pt>
              </c:strCache>
            </c:strRef>
          </c:tx>
          <c:spPr>
            <a:ln w="38100">
              <a:solidFill>
                <a:srgbClr val="00B050"/>
              </a:solidFill>
            </a:ln>
          </c:spPr>
          <c:marker>
            <c:spPr>
              <a:solidFill>
                <a:srgbClr val="00B050"/>
              </a:solidFill>
              <a:ln w="38100">
                <a:solidFill>
                  <a:srgbClr val="00B050"/>
                </a:solidFill>
              </a:ln>
            </c:spPr>
          </c:marker>
          <c:cat>
            <c:strRef>
              <c:f>Sheet1!$B$1:$S$1</c:f>
              <c:strCache>
                <c:ptCount val="18"/>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strCache>
            </c:strRef>
          </c:cat>
          <c:val>
            <c:numRef>
              <c:f>Sheet1!$B$3:$S$3</c:f>
              <c:numCache>
                <c:formatCode>General</c:formatCode>
                <c:ptCount val="18"/>
                <c:pt idx="0">
                  <c:v>9</c:v>
                </c:pt>
                <c:pt idx="1">
                  <c:v>9</c:v>
                </c:pt>
                <c:pt idx="2">
                  <c:v>8</c:v>
                </c:pt>
                <c:pt idx="3">
                  <c:v>8</c:v>
                </c:pt>
                <c:pt idx="4">
                  <c:v>8</c:v>
                </c:pt>
                <c:pt idx="5">
                  <c:v>8</c:v>
                </c:pt>
                <c:pt idx="6">
                  <c:v>7</c:v>
                </c:pt>
                <c:pt idx="7">
                  <c:v>7</c:v>
                </c:pt>
                <c:pt idx="8">
                  <c:v>7</c:v>
                </c:pt>
                <c:pt idx="9">
                  <c:v>7</c:v>
                </c:pt>
                <c:pt idx="10">
                  <c:v>7</c:v>
                </c:pt>
                <c:pt idx="11">
                  <c:v>7</c:v>
                </c:pt>
                <c:pt idx="12">
                  <c:v>7</c:v>
                </c:pt>
                <c:pt idx="13">
                  <c:v>7</c:v>
                </c:pt>
                <c:pt idx="14">
                  <c:v>6</c:v>
                </c:pt>
                <c:pt idx="15">
                  <c:v>6</c:v>
                </c:pt>
              </c:numCache>
            </c:numRef>
          </c:val>
          <c:smooth val="1"/>
        </c:ser>
        <c:ser>
          <c:idx val="2"/>
          <c:order val="2"/>
          <c:tx>
            <c:strRef>
              <c:f>Sheet1!$A$4</c:f>
              <c:strCache>
                <c:ptCount val="1"/>
                <c:pt idx="0">
                  <c:v>Euro region</c:v>
                </c:pt>
              </c:strCache>
            </c:strRef>
          </c:tx>
          <c:spPr>
            <a:ln w="38100">
              <a:solidFill>
                <a:srgbClr val="C00000"/>
              </a:solidFill>
            </a:ln>
          </c:spPr>
          <c:marker>
            <c:spPr>
              <a:solidFill>
                <a:srgbClr val="C00000"/>
              </a:solidFill>
              <a:ln w="38100">
                <a:solidFill>
                  <a:srgbClr val="C00000"/>
                </a:solidFill>
              </a:ln>
            </c:spPr>
          </c:marker>
          <c:cat>
            <c:strRef>
              <c:f>Sheet1!$B$1:$S$1</c:f>
              <c:strCache>
                <c:ptCount val="18"/>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strCache>
            </c:strRef>
          </c:cat>
          <c:val>
            <c:numRef>
              <c:f>Sheet1!$B$4:$S$4</c:f>
              <c:numCache>
                <c:formatCode>General</c:formatCode>
                <c:ptCount val="18"/>
                <c:pt idx="0">
                  <c:v>33</c:v>
                </c:pt>
                <c:pt idx="1">
                  <c:v>32</c:v>
                </c:pt>
                <c:pt idx="2">
                  <c:v>31</c:v>
                </c:pt>
                <c:pt idx="3">
                  <c:v>30</c:v>
                </c:pt>
                <c:pt idx="4">
                  <c:v>28</c:v>
                </c:pt>
                <c:pt idx="5">
                  <c:v>27</c:v>
                </c:pt>
                <c:pt idx="6">
                  <c:v>24</c:v>
                </c:pt>
                <c:pt idx="7">
                  <c:v>22</c:v>
                </c:pt>
                <c:pt idx="8">
                  <c:v>21</c:v>
                </c:pt>
                <c:pt idx="9">
                  <c:v>20</c:v>
                </c:pt>
                <c:pt idx="10">
                  <c:v>19</c:v>
                </c:pt>
                <c:pt idx="11">
                  <c:v>18</c:v>
                </c:pt>
                <c:pt idx="12">
                  <c:v>17</c:v>
                </c:pt>
                <c:pt idx="13">
                  <c:v>17</c:v>
                </c:pt>
                <c:pt idx="14">
                  <c:v>17</c:v>
                </c:pt>
                <c:pt idx="15">
                  <c:v>16</c:v>
                </c:pt>
              </c:numCache>
            </c:numRef>
          </c:val>
          <c:smooth val="1"/>
        </c:ser>
        <c:dLbls>
          <c:showLegendKey val="0"/>
          <c:showVal val="0"/>
          <c:showCatName val="0"/>
          <c:showSerName val="0"/>
          <c:showPercent val="0"/>
          <c:showBubbleSize val="0"/>
        </c:dLbls>
        <c:marker val="1"/>
        <c:smooth val="0"/>
        <c:axId val="198855296"/>
        <c:axId val="198857472"/>
      </c:lineChart>
      <c:catAx>
        <c:axId val="198855296"/>
        <c:scaling>
          <c:orientation val="minMax"/>
        </c:scaling>
        <c:delete val="0"/>
        <c:axPos val="b"/>
        <c:numFmt formatCode="General" sourceLinked="0"/>
        <c:majorTickMark val="out"/>
        <c:minorTickMark val="none"/>
        <c:tickLblPos val="nextTo"/>
        <c:txPr>
          <a:bodyPr rot="-5400000" vert="horz"/>
          <a:lstStyle/>
          <a:p>
            <a:pPr>
              <a:defRPr/>
            </a:pPr>
            <a:endParaRPr lang="en-US"/>
          </a:p>
        </c:txPr>
        <c:crossAx val="198857472"/>
        <c:crosses val="autoZero"/>
        <c:auto val="1"/>
        <c:lblAlgn val="ctr"/>
        <c:lblOffset val="100"/>
        <c:noMultiLvlLbl val="0"/>
      </c:catAx>
      <c:valAx>
        <c:axId val="198857472"/>
        <c:scaling>
          <c:orientation val="minMax"/>
        </c:scaling>
        <c:delete val="0"/>
        <c:axPos val="l"/>
        <c:numFmt formatCode="General" sourceLinked="1"/>
        <c:majorTickMark val="out"/>
        <c:minorTickMark val="none"/>
        <c:tickLblPos val="nextTo"/>
        <c:crossAx val="198855296"/>
        <c:crosses val="autoZero"/>
        <c:crossBetween val="between"/>
      </c:valAx>
    </c:plotArea>
    <c:legend>
      <c:legendPos val="r"/>
      <c:layout>
        <c:manualLayout>
          <c:xMode val="edge"/>
          <c:yMode val="edge"/>
          <c:x val="0.4999381500923496"/>
          <c:y val="7.0403743330261634E-3"/>
          <c:w val="0.50006184990765035"/>
          <c:h val="0.14219115042294558"/>
        </c:manualLayout>
      </c:layout>
      <c:overlay val="0"/>
      <c:txPr>
        <a:bodyPr/>
        <a:lstStyle/>
        <a:p>
          <a:pPr>
            <a:defRPr sz="16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en-US" sz="1800" b="1" i="0" u="none" strike="noStrike" baseline="0" dirty="0" smtClean="0">
                <a:solidFill>
                  <a:srgbClr val="C00000"/>
                </a:solidFill>
                <a:effectLst/>
              </a:rPr>
              <a:t>Total health expenditure % of GDP, 2015</a:t>
            </a:r>
            <a:endParaRPr lang="en-US" sz="1800" dirty="0">
              <a:solidFill>
                <a:srgbClr val="C00000"/>
              </a:solidFill>
            </a:endParaRPr>
          </a:p>
        </c:rich>
      </c:tx>
      <c:layout>
        <c:manualLayout>
          <c:xMode val="edge"/>
          <c:yMode val="edge"/>
          <c:x val="0.15342700131233597"/>
          <c:y val="5.7036226986219235E-3"/>
        </c:manualLayout>
      </c:layout>
      <c:overlay val="0"/>
    </c:title>
    <c:autoTitleDeleted val="0"/>
    <c:plotArea>
      <c:layout/>
      <c:barChart>
        <c:barDir val="col"/>
        <c:grouping val="clustered"/>
        <c:varyColors val="0"/>
        <c:ser>
          <c:idx val="0"/>
          <c:order val="0"/>
          <c:tx>
            <c:strRef>
              <c:f>Sheet1!$B$1</c:f>
              <c:strCache>
                <c:ptCount val="1"/>
                <c:pt idx="0">
                  <c:v>Series 1</c:v>
                </c:pt>
              </c:strCache>
            </c:strRef>
          </c:tx>
          <c:spPr>
            <a:solidFill>
              <a:srgbClr val="0066CC"/>
            </a:solidFill>
          </c:spPr>
          <c:invertIfNegative val="0"/>
          <c:dPt>
            <c:idx val="1"/>
            <c:invertIfNegative val="0"/>
            <c:bubble3D val="0"/>
            <c:spPr>
              <a:solidFill>
                <a:srgbClr val="00B0F0"/>
              </a:solidFill>
            </c:spPr>
          </c:dPt>
          <c:dPt>
            <c:idx val="2"/>
            <c:invertIfNegative val="0"/>
            <c:bubble3D val="0"/>
            <c:spPr>
              <a:solidFill>
                <a:schemeClr val="accent2">
                  <a:lumMod val="40000"/>
                  <a:lumOff val="60000"/>
                </a:schemeClr>
              </a:solidFill>
            </c:spPr>
          </c:dPt>
          <c:dLbls>
            <c:spPr>
              <a:noFill/>
              <a:ln>
                <a:noFill/>
              </a:ln>
              <a:effectLst/>
            </c:spPr>
            <c:txPr>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Sheet1!$A$2:$A$4</c:f>
              <c:strCache>
                <c:ptCount val="3"/>
                <c:pt idx="0">
                  <c:v>Georgia (2017)</c:v>
                </c:pt>
                <c:pt idx="1">
                  <c:v>EU</c:v>
                </c:pt>
                <c:pt idx="2">
                  <c:v>CIS</c:v>
                </c:pt>
              </c:strCache>
            </c:strRef>
          </c:cat>
          <c:val>
            <c:numRef>
              <c:f>Sheet1!$B$2:$B$4</c:f>
              <c:numCache>
                <c:formatCode>0.00%</c:formatCode>
                <c:ptCount val="3"/>
                <c:pt idx="0">
                  <c:v>7.5999999999999998E-2</c:v>
                </c:pt>
                <c:pt idx="1">
                  <c:v>9.4E-2</c:v>
                </c:pt>
                <c:pt idx="2">
                  <c:v>5.2999999999999999E-2</c:v>
                </c:pt>
              </c:numCache>
            </c:numRef>
          </c:val>
        </c:ser>
        <c:dLbls>
          <c:showLegendKey val="0"/>
          <c:showVal val="0"/>
          <c:showCatName val="0"/>
          <c:showSerName val="0"/>
          <c:showPercent val="0"/>
          <c:showBubbleSize val="0"/>
        </c:dLbls>
        <c:gapWidth val="150"/>
        <c:axId val="203669504"/>
        <c:axId val="203671040"/>
      </c:barChart>
      <c:catAx>
        <c:axId val="203669504"/>
        <c:scaling>
          <c:orientation val="minMax"/>
        </c:scaling>
        <c:delete val="0"/>
        <c:axPos val="b"/>
        <c:numFmt formatCode="General" sourceLinked="0"/>
        <c:majorTickMark val="out"/>
        <c:minorTickMark val="none"/>
        <c:tickLblPos val="nextTo"/>
        <c:txPr>
          <a:bodyPr/>
          <a:lstStyle/>
          <a:p>
            <a:pPr>
              <a:defRPr sz="1600"/>
            </a:pPr>
            <a:endParaRPr lang="en-US"/>
          </a:p>
        </c:txPr>
        <c:crossAx val="203671040"/>
        <c:crosses val="autoZero"/>
        <c:auto val="1"/>
        <c:lblAlgn val="ctr"/>
        <c:lblOffset val="100"/>
        <c:noMultiLvlLbl val="0"/>
      </c:catAx>
      <c:valAx>
        <c:axId val="203671040"/>
        <c:scaling>
          <c:orientation val="minMax"/>
        </c:scaling>
        <c:delete val="0"/>
        <c:axPos val="l"/>
        <c:numFmt formatCode="0%" sourceLinked="0"/>
        <c:majorTickMark val="out"/>
        <c:minorTickMark val="none"/>
        <c:tickLblPos val="nextTo"/>
        <c:txPr>
          <a:bodyPr/>
          <a:lstStyle/>
          <a:p>
            <a:pPr>
              <a:defRPr sz="1400"/>
            </a:pPr>
            <a:endParaRPr lang="en-US"/>
          </a:p>
        </c:txPr>
        <c:crossAx val="20366950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800415573053369E-2"/>
          <c:y val="3.4560553877851966E-2"/>
          <c:w val="0.83859300573539419"/>
          <c:h val="0.60102589611255319"/>
        </c:manualLayout>
      </c:layout>
      <c:barChart>
        <c:barDir val="col"/>
        <c:grouping val="clustered"/>
        <c:varyColors val="0"/>
        <c:ser>
          <c:idx val="0"/>
          <c:order val="0"/>
          <c:tx>
            <c:strRef>
              <c:f>Sheet1!$A$2</c:f>
              <c:strCache>
                <c:ptCount val="1"/>
                <c:pt idx="0">
                  <c:v>Health expenditure, public, mln GEL</c:v>
                </c:pt>
              </c:strCache>
            </c:strRef>
          </c:tx>
          <c:invertIfNegative val="0"/>
          <c:dLbls>
            <c:spPr>
              <a:noFill/>
              <a:ln w="25328">
                <a:noFill/>
              </a:ln>
            </c:spPr>
            <c:txPr>
              <a:bodyPr/>
              <a:lstStyle/>
              <a:p>
                <a:pPr>
                  <a:defRPr sz="1200" b="1">
                    <a:solidFill>
                      <a:schemeClr val="bg1"/>
                    </a:solidFill>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Sheet1!$B$1:$G$1</c:f>
              <c:strCache>
                <c:ptCount val="6"/>
                <c:pt idx="0">
                  <c:v>2012</c:v>
                </c:pt>
                <c:pt idx="1">
                  <c:v>2013</c:v>
                </c:pt>
                <c:pt idx="2">
                  <c:v>2014</c:v>
                </c:pt>
                <c:pt idx="3">
                  <c:v>2015</c:v>
                </c:pt>
                <c:pt idx="4">
                  <c:v>2016</c:v>
                </c:pt>
                <c:pt idx="5">
                  <c:v>2017</c:v>
                </c:pt>
              </c:strCache>
            </c:strRef>
          </c:cat>
          <c:val>
            <c:numRef>
              <c:f>Sheet1!$B$2:$G$2</c:f>
              <c:numCache>
                <c:formatCode>#,##0</c:formatCode>
                <c:ptCount val="6"/>
                <c:pt idx="0">
                  <c:v>450</c:v>
                </c:pt>
                <c:pt idx="1">
                  <c:v>548</c:v>
                </c:pt>
                <c:pt idx="2">
                  <c:v>693</c:v>
                </c:pt>
                <c:pt idx="3">
                  <c:v>914</c:v>
                </c:pt>
                <c:pt idx="4" formatCode="General">
                  <c:v>1067</c:v>
                </c:pt>
                <c:pt idx="5" formatCode="General">
                  <c:v>1093</c:v>
                </c:pt>
              </c:numCache>
            </c:numRef>
          </c:val>
        </c:ser>
        <c:dLbls>
          <c:showLegendKey val="0"/>
          <c:showVal val="0"/>
          <c:showCatName val="0"/>
          <c:showSerName val="0"/>
          <c:showPercent val="0"/>
          <c:showBubbleSize val="0"/>
        </c:dLbls>
        <c:gapWidth val="115"/>
        <c:overlap val="36"/>
        <c:axId val="203614464"/>
        <c:axId val="203313152"/>
      </c:barChart>
      <c:lineChart>
        <c:grouping val="standard"/>
        <c:varyColors val="0"/>
        <c:ser>
          <c:idx val="1"/>
          <c:order val="1"/>
          <c:tx>
            <c:strRef>
              <c:f>Sheet1!$A$3</c:f>
              <c:strCache>
                <c:ptCount val="1"/>
                <c:pt idx="0">
                  <c:v>Health expenditure, public (% of GDP)</c:v>
                </c:pt>
              </c:strCache>
            </c:strRef>
          </c:tx>
          <c:dLbls>
            <c:dLbl>
              <c:idx val="4"/>
              <c:layout/>
              <c:tx>
                <c:rich>
                  <a:bodyPr/>
                  <a:lstStyle/>
                  <a:p>
                    <a:r>
                      <a:rPr lang="en-US" sz="1097"/>
                      <a:t>3.0%</a:t>
                    </a:r>
                    <a:endParaRPr lang="en-US"/>
                  </a:p>
                </c:rich>
              </c:tx>
              <c:dLblPos val="t"/>
              <c:showLegendKey val="0"/>
              <c:showVal val="0"/>
              <c:showCatName val="0"/>
              <c:showSerName val="0"/>
              <c:showPercent val="0"/>
              <c:showBubbleSize val="0"/>
              <c:extLst>
                <c:ext xmlns:c15="http://schemas.microsoft.com/office/drawing/2012/chart" uri="{CE6537A1-D6FC-4f65-9D91-7224C49458BB}">
                  <c15:layout/>
                </c:ext>
              </c:extLst>
            </c:dLbl>
            <c:dLbl>
              <c:idx val="6"/>
              <c:layout>
                <c:manualLayout>
                  <c:x val="-4.1908557726580475E-2"/>
                  <c:y val="-0.12204738194072713"/>
                </c:manualLayout>
              </c:layout>
              <c:dLblPos val="r"/>
              <c:showLegendKey val="0"/>
              <c:showVal val="1"/>
              <c:showCatName val="0"/>
              <c:showSerName val="0"/>
              <c:showPercent val="0"/>
              <c:showBubbleSize val="0"/>
              <c:extLst>
                <c:ext xmlns:c15="http://schemas.microsoft.com/office/drawing/2012/chart" uri="{CE6537A1-D6FC-4f65-9D91-7224C49458BB}"/>
              </c:extLst>
            </c:dLbl>
            <c:dLbl>
              <c:idx val="7"/>
              <c:layout>
                <c:manualLayout>
                  <c:x val="-4.1908557726580475E-2"/>
                  <c:y val="-0.14770109718448793"/>
                </c:manualLayout>
              </c:layout>
              <c:dLblPos val="r"/>
              <c:showLegendKey val="0"/>
              <c:showVal val="1"/>
              <c:showCatName val="0"/>
              <c:showSerName val="0"/>
              <c:showPercent val="0"/>
              <c:showBubbleSize val="0"/>
              <c:extLst>
                <c:ext xmlns:c15="http://schemas.microsoft.com/office/drawing/2012/chart" uri="{CE6537A1-D6FC-4f65-9D91-7224C49458BB}"/>
              </c:extLst>
            </c:dLbl>
            <c:dLbl>
              <c:idx val="8"/>
              <c:layout>
                <c:manualLayout>
                  <c:x val="-5.2196623570201876E-2"/>
                  <c:y val="-0.18190605084283565"/>
                </c:manualLayout>
              </c:layout>
              <c:dLblPos val="r"/>
              <c:showLegendKey val="0"/>
              <c:showVal val="1"/>
              <c:showCatName val="0"/>
              <c:showSerName val="0"/>
              <c:showPercent val="0"/>
              <c:showBubbleSize val="0"/>
              <c:extLst>
                <c:ext xmlns:c15="http://schemas.microsoft.com/office/drawing/2012/chart" uri="{CE6537A1-D6FC-4f65-9D91-7224C49458BB}"/>
              </c:extLst>
            </c:dLbl>
            <c:dLbl>
              <c:idx val="9"/>
              <c:layout>
                <c:manualLayout>
                  <c:x val="-5.2196623570201876E-2"/>
                  <c:y val="-0.19045728925742259"/>
                </c:manualLayout>
              </c:layout>
              <c:dLblPos val="r"/>
              <c:showLegendKey val="0"/>
              <c:showVal val="1"/>
              <c:showCatName val="0"/>
              <c:showSerName val="0"/>
              <c:showPercent val="0"/>
              <c:showBubbleSize val="0"/>
              <c:extLst>
                <c:ext xmlns:c15="http://schemas.microsoft.com/office/drawing/2012/chart" uri="{CE6537A1-D6FC-4f65-9D91-7224C49458BB}"/>
              </c:extLst>
            </c:dLbl>
            <c:dLbl>
              <c:idx val="10"/>
              <c:layout>
                <c:manualLayout>
                  <c:x val="-5.2196623570201876E-2"/>
                  <c:y val="-0.2246622429157703"/>
                </c:manualLayout>
              </c:layout>
              <c:dLblPos val="r"/>
              <c:showLegendKey val="0"/>
              <c:showVal val="1"/>
              <c:showCatName val="0"/>
              <c:showSerName val="0"/>
              <c:showPercent val="0"/>
              <c:showBubbleSize val="0"/>
              <c:extLst>
                <c:ext xmlns:c15="http://schemas.microsoft.com/office/drawing/2012/chart" uri="{CE6537A1-D6FC-4f65-9D91-7224C49458BB}"/>
              </c:extLst>
            </c:dLbl>
            <c:dLbl>
              <c:idx val="11"/>
              <c:layout>
                <c:manualLayout>
                  <c:x val="-6.0023390310126719E-2"/>
                  <c:y val="-0.14915107680784565"/>
                </c:manualLayout>
              </c:layout>
              <c:dLblPos val="r"/>
              <c:showLegendKey val="0"/>
              <c:showVal val="1"/>
              <c:showCatName val="0"/>
              <c:showSerName val="0"/>
              <c:showPercent val="0"/>
              <c:showBubbleSize val="0"/>
              <c:extLst>
                <c:ext xmlns:c15="http://schemas.microsoft.com/office/drawing/2012/chart" uri="{CE6537A1-D6FC-4f65-9D91-7224C49458BB}"/>
              </c:extLst>
            </c:dLbl>
            <c:numFmt formatCode="0.0%" sourceLinked="0"/>
            <c:spPr>
              <a:noFill/>
              <a:ln w="25328">
                <a:noFill/>
              </a:ln>
            </c:spPr>
            <c:txPr>
              <a:bodyPr/>
              <a:lstStyle/>
              <a:p>
                <a:pPr>
                  <a:defRPr sz="1200" b="1">
                    <a:solidFill>
                      <a:schemeClr val="bg1"/>
                    </a:solidFil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Sheet1!$B$1:$G$1</c:f>
              <c:strCache>
                <c:ptCount val="6"/>
                <c:pt idx="0">
                  <c:v>2012</c:v>
                </c:pt>
                <c:pt idx="1">
                  <c:v>2013</c:v>
                </c:pt>
                <c:pt idx="2">
                  <c:v>2014</c:v>
                </c:pt>
                <c:pt idx="3">
                  <c:v>2015</c:v>
                </c:pt>
                <c:pt idx="4">
                  <c:v>2016</c:v>
                </c:pt>
                <c:pt idx="5">
                  <c:v>2017</c:v>
                </c:pt>
              </c:strCache>
            </c:strRef>
          </c:cat>
          <c:val>
            <c:numRef>
              <c:f>Sheet1!$B$3:$G$3</c:f>
              <c:numCache>
                <c:formatCode>0.0%</c:formatCode>
                <c:ptCount val="6"/>
                <c:pt idx="0">
                  <c:v>1.7209900867980875E-2</c:v>
                </c:pt>
                <c:pt idx="1">
                  <c:v>2.0409014953656761E-2</c:v>
                </c:pt>
                <c:pt idx="2">
                  <c:v>2.3780707749627678E-2</c:v>
                </c:pt>
                <c:pt idx="3">
                  <c:v>2.9000000000000001E-2</c:v>
                </c:pt>
                <c:pt idx="4" formatCode="0.00%">
                  <c:v>0.03</c:v>
                </c:pt>
                <c:pt idx="5" formatCode="0.00%">
                  <c:v>2.9000000000000001E-2</c:v>
                </c:pt>
              </c:numCache>
            </c:numRef>
          </c:val>
          <c:smooth val="1"/>
        </c:ser>
        <c:ser>
          <c:idx val="2"/>
          <c:order val="2"/>
          <c:tx>
            <c:strRef>
              <c:f>Sheet1!$A$4</c:f>
              <c:strCache>
                <c:ptCount val="1"/>
                <c:pt idx="0">
                  <c:v>General government expenditure on health as a percentage of total State budget</c:v>
                </c:pt>
              </c:strCache>
            </c:strRef>
          </c:tx>
          <c:dLbls>
            <c:dLbl>
              <c:idx val="4"/>
              <c:layout>
                <c:manualLayout>
                  <c:x val="-4.8245999706889517E-2"/>
                  <c:y val="-8.801056801453265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5.5104431742986439E-2"/>
                  <c:y val="-7.9756337721507475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w="25328">
                <a:noFill/>
              </a:ln>
            </c:spPr>
            <c:txPr>
              <a:bodyPr/>
              <a:lstStyle/>
              <a:p>
                <a:pPr>
                  <a:defRPr sz="1200" b="1"/>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Sheet1!$B$1:$G$1</c:f>
              <c:strCache>
                <c:ptCount val="6"/>
                <c:pt idx="0">
                  <c:v>2012</c:v>
                </c:pt>
                <c:pt idx="1">
                  <c:v>2013</c:v>
                </c:pt>
                <c:pt idx="2">
                  <c:v>2014</c:v>
                </c:pt>
                <c:pt idx="3">
                  <c:v>2015</c:v>
                </c:pt>
                <c:pt idx="4">
                  <c:v>2016</c:v>
                </c:pt>
                <c:pt idx="5">
                  <c:v>2017</c:v>
                </c:pt>
              </c:strCache>
            </c:strRef>
          </c:cat>
          <c:val>
            <c:numRef>
              <c:f>Sheet1!$B$4:$G$4</c:f>
              <c:numCache>
                <c:formatCode>0.0%</c:formatCode>
                <c:ptCount val="6"/>
                <c:pt idx="0">
                  <c:v>5.2999999999999999E-2</c:v>
                </c:pt>
                <c:pt idx="1">
                  <c:v>6.3E-2</c:v>
                </c:pt>
                <c:pt idx="2">
                  <c:v>7.1999999999999995E-2</c:v>
                </c:pt>
                <c:pt idx="3">
                  <c:v>8.5999999999999993E-2</c:v>
                </c:pt>
                <c:pt idx="4" formatCode="0%">
                  <c:v>9.7000000000000003E-2</c:v>
                </c:pt>
                <c:pt idx="5" formatCode="0.00%">
                  <c:v>0.1</c:v>
                </c:pt>
              </c:numCache>
            </c:numRef>
          </c:val>
          <c:smooth val="1"/>
        </c:ser>
        <c:dLbls>
          <c:showLegendKey val="0"/>
          <c:showVal val="0"/>
          <c:showCatName val="0"/>
          <c:showSerName val="0"/>
          <c:showPercent val="0"/>
          <c:showBubbleSize val="0"/>
        </c:dLbls>
        <c:marker val="1"/>
        <c:smooth val="0"/>
        <c:axId val="203314688"/>
        <c:axId val="203316224"/>
      </c:lineChart>
      <c:catAx>
        <c:axId val="203614464"/>
        <c:scaling>
          <c:orientation val="minMax"/>
        </c:scaling>
        <c:delete val="0"/>
        <c:axPos val="b"/>
        <c:numFmt formatCode="General" sourceLinked="0"/>
        <c:majorTickMark val="out"/>
        <c:minorTickMark val="none"/>
        <c:tickLblPos val="nextTo"/>
        <c:txPr>
          <a:bodyPr/>
          <a:lstStyle/>
          <a:p>
            <a:pPr>
              <a:defRPr sz="1200"/>
            </a:pPr>
            <a:endParaRPr lang="en-US"/>
          </a:p>
        </c:txPr>
        <c:crossAx val="203313152"/>
        <c:crosses val="autoZero"/>
        <c:auto val="1"/>
        <c:lblAlgn val="ctr"/>
        <c:lblOffset val="100"/>
        <c:noMultiLvlLbl val="0"/>
      </c:catAx>
      <c:valAx>
        <c:axId val="203313152"/>
        <c:scaling>
          <c:orientation val="minMax"/>
        </c:scaling>
        <c:delete val="0"/>
        <c:axPos val="l"/>
        <c:numFmt formatCode="#,##0" sourceLinked="1"/>
        <c:majorTickMark val="out"/>
        <c:minorTickMark val="none"/>
        <c:tickLblPos val="nextTo"/>
        <c:crossAx val="203614464"/>
        <c:crosses val="autoZero"/>
        <c:crossBetween val="between"/>
      </c:valAx>
      <c:catAx>
        <c:axId val="203314688"/>
        <c:scaling>
          <c:orientation val="minMax"/>
        </c:scaling>
        <c:delete val="1"/>
        <c:axPos val="b"/>
        <c:numFmt formatCode="General" sourceLinked="1"/>
        <c:majorTickMark val="out"/>
        <c:minorTickMark val="none"/>
        <c:tickLblPos val="nextTo"/>
        <c:crossAx val="203316224"/>
        <c:crosses val="autoZero"/>
        <c:auto val="1"/>
        <c:lblAlgn val="ctr"/>
        <c:lblOffset val="100"/>
        <c:noMultiLvlLbl val="0"/>
      </c:catAx>
      <c:valAx>
        <c:axId val="203316224"/>
        <c:scaling>
          <c:orientation val="minMax"/>
        </c:scaling>
        <c:delete val="0"/>
        <c:axPos val="r"/>
        <c:numFmt formatCode="0%" sourceLinked="0"/>
        <c:majorTickMark val="out"/>
        <c:minorTickMark val="none"/>
        <c:tickLblPos val="nextTo"/>
        <c:crossAx val="203314688"/>
        <c:crosses val="max"/>
        <c:crossBetween val="between"/>
      </c:valAx>
    </c:plotArea>
    <c:legend>
      <c:legendPos val="r"/>
      <c:layout>
        <c:manualLayout>
          <c:xMode val="edge"/>
          <c:yMode val="edge"/>
          <c:x val="2.0583190394511151E-2"/>
          <c:y val="0.73785960486655189"/>
          <c:w val="0.97941680960548883"/>
          <c:h val="0.23658116584873912"/>
        </c:manualLayout>
      </c:layout>
      <c:overlay val="0"/>
      <c:txPr>
        <a:bodyPr/>
        <a:lstStyle/>
        <a:p>
          <a:pPr>
            <a:defRPr sz="1200"/>
          </a:pPr>
          <a:endParaRPr lang="en-US"/>
        </a:p>
      </c:txPr>
    </c:legend>
    <c:plotVisOnly val="1"/>
    <c:dispBlanksAs val="gap"/>
    <c:showDLblsOverMax val="0"/>
  </c:chart>
  <c:txPr>
    <a:bodyPr/>
    <a:lstStyle/>
    <a:p>
      <a:pPr>
        <a:defRPr sz="1100"/>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0418331389131914"/>
          <c:y val="4.4814240546490927E-2"/>
          <c:w val="0.86835909400213862"/>
          <c:h val="0.69540768861495661"/>
        </c:manualLayout>
      </c:layout>
      <c:barChart>
        <c:barDir val="col"/>
        <c:grouping val="percentStacked"/>
        <c:varyColors val="0"/>
        <c:ser>
          <c:idx val="0"/>
          <c:order val="0"/>
          <c:tx>
            <c:strRef>
              <c:f>Sheet1!$A$2</c:f>
              <c:strCache>
                <c:ptCount val="1"/>
                <c:pt idx="0">
                  <c:v>Public</c:v>
                </c:pt>
              </c:strCache>
            </c:strRef>
          </c:tx>
          <c:invertIfNegative val="0"/>
          <c:dLbls>
            <c:dLbl>
              <c:idx val="15"/>
              <c:layout>
                <c:manualLayout>
                  <c:x val="5.1764362787983702E-3"/>
                  <c:y val="2.5195613185835571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6"/>
              <c:layout>
                <c:manualLayout>
                  <c:x val="6.1728395061728392E-3"/>
                  <c:y val="-3.2754297141587445E-2"/>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 sourceLinked="0"/>
            <c:spPr>
              <a:noFill/>
              <a:ln>
                <a:noFill/>
              </a:ln>
              <a:effectLst/>
            </c:spPr>
            <c:txPr>
              <a:bodyPr wrap="square" lIns="38100" tIns="19050" rIns="38100" bIns="19050" anchor="ctr">
                <a:spAutoFit/>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Sheet1!$B$1:$R$1</c:f>
              <c:strCache>
                <c:ptCount val="17"/>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strCache>
            </c:strRef>
          </c:cat>
          <c:val>
            <c:numRef>
              <c:f>Sheet1!$B$2:$R$2</c:f>
              <c:numCache>
                <c:formatCode>0.0%</c:formatCode>
                <c:ptCount val="17"/>
                <c:pt idx="0">
                  <c:v>0.11611719897306028</c:v>
                </c:pt>
                <c:pt idx="1">
                  <c:v>0.11259381313655407</c:v>
                </c:pt>
                <c:pt idx="2">
                  <c:v>0.14282802968544489</c:v>
                </c:pt>
                <c:pt idx="3">
                  <c:v>0.14862777028551627</c:v>
                </c:pt>
                <c:pt idx="4">
                  <c:v>0.16336499026976065</c:v>
                </c:pt>
                <c:pt idx="5">
                  <c:v>0.16143108265720446</c:v>
                </c:pt>
                <c:pt idx="6">
                  <c:v>0.15638809063788717</c:v>
                </c:pt>
                <c:pt idx="7">
                  <c:v>0.1875627729921201</c:v>
                </c:pt>
                <c:pt idx="8">
                  <c:v>0.22551126059583557</c:v>
                </c:pt>
                <c:pt idx="9">
                  <c:v>0.22261162605956195</c:v>
                </c:pt>
                <c:pt idx="10">
                  <c:v>0.18389450440508417</c:v>
                </c:pt>
                <c:pt idx="11">
                  <c:v>0.20558478137628822</c:v>
                </c:pt>
                <c:pt idx="12">
                  <c:v>0.24305935029790032</c:v>
                </c:pt>
                <c:pt idx="13">
                  <c:v>0.28178101399054317</c:v>
                </c:pt>
                <c:pt idx="14">
                  <c:v>0.36299999999999999</c:v>
                </c:pt>
                <c:pt idx="15" formatCode="0.00%">
                  <c:v>0.36899999999999999</c:v>
                </c:pt>
                <c:pt idx="16" formatCode="0%">
                  <c:v>0.38</c:v>
                </c:pt>
              </c:numCache>
            </c:numRef>
          </c:val>
        </c:ser>
        <c:ser>
          <c:idx val="1"/>
          <c:order val="1"/>
          <c:tx>
            <c:strRef>
              <c:f>Sheet1!$A$3</c:f>
              <c:strCache>
                <c:ptCount val="1"/>
                <c:pt idx="0">
                  <c:v>Private</c:v>
                </c:pt>
              </c:strCache>
            </c:strRef>
          </c:tx>
          <c:spPr>
            <a:solidFill>
              <a:srgbClr val="00B0F0"/>
            </a:solidFill>
          </c:spPr>
          <c:invertIfNegative val="0"/>
          <c:dLbls>
            <c:dLbl>
              <c:idx val="14"/>
              <c:layout>
                <c:manualLayout>
                  <c:x val="3.0864197530863064E-3"/>
                  <c:y val="-1.511736791150189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5"/>
              <c:layout>
                <c:manualLayout>
                  <c:x val="1.2345679012345566E-2"/>
                  <c:y val="-1.763692923008554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6"/>
              <c:layout>
                <c:manualLayout>
                  <c:x val="1.2345679012345566E-2"/>
                  <c:y val="1.5117367911501896E-2"/>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 sourceLinked="0"/>
            <c:spPr>
              <a:noFill/>
              <a:ln>
                <a:noFill/>
              </a:ln>
              <a:effectLst/>
            </c:spPr>
            <c:txPr>
              <a:bodyPr wrap="square" lIns="38100" tIns="19050" rIns="38100" bIns="19050" anchor="ctr">
                <a:spAutoFit/>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Sheet1!$B$1:$R$1</c:f>
              <c:strCache>
                <c:ptCount val="17"/>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strCache>
            </c:strRef>
          </c:cat>
          <c:val>
            <c:numRef>
              <c:f>Sheet1!$B$3:$R$3</c:f>
              <c:numCache>
                <c:formatCode>0.0%</c:formatCode>
                <c:ptCount val="17"/>
                <c:pt idx="0">
                  <c:v>0.81490275414112501</c:v>
                </c:pt>
                <c:pt idx="1">
                  <c:v>0.80935633349597846</c:v>
                </c:pt>
                <c:pt idx="2">
                  <c:v>0.79981256345050455</c:v>
                </c:pt>
                <c:pt idx="3">
                  <c:v>0.804888247937663</c:v>
                </c:pt>
                <c:pt idx="4">
                  <c:v>0.80825316857476259</c:v>
                </c:pt>
                <c:pt idx="5">
                  <c:v>0.78785257347005</c:v>
                </c:pt>
                <c:pt idx="6">
                  <c:v>0.78588910452734273</c:v>
                </c:pt>
                <c:pt idx="7">
                  <c:v>0.71769460750877689</c:v>
                </c:pt>
                <c:pt idx="8">
                  <c:v>0.73152284009282442</c:v>
                </c:pt>
                <c:pt idx="9">
                  <c:v>0.75060887839799795</c:v>
                </c:pt>
                <c:pt idx="10">
                  <c:v>0.79117243857065067</c:v>
                </c:pt>
                <c:pt idx="11">
                  <c:v>0.77138019413324044</c:v>
                </c:pt>
                <c:pt idx="12">
                  <c:v>0.73436844981121385</c:v>
                </c:pt>
                <c:pt idx="13">
                  <c:v>0.69930892367581288</c:v>
                </c:pt>
                <c:pt idx="14">
                  <c:v>0.61899999999999999</c:v>
                </c:pt>
                <c:pt idx="15" formatCode="0.00%">
                  <c:v>0.61499999999999999</c:v>
                </c:pt>
                <c:pt idx="16" formatCode="0%">
                  <c:v>0.6</c:v>
                </c:pt>
              </c:numCache>
            </c:numRef>
          </c:val>
        </c:ser>
        <c:ser>
          <c:idx val="2"/>
          <c:order val="2"/>
          <c:tx>
            <c:strRef>
              <c:f>Sheet1!$A$4</c:f>
              <c:strCache>
                <c:ptCount val="1"/>
                <c:pt idx="0">
                  <c:v>International assistance</c:v>
                </c:pt>
              </c:strCache>
            </c:strRef>
          </c:tx>
          <c:spPr>
            <a:solidFill>
              <a:srgbClr val="CC99FF"/>
            </a:solidFill>
          </c:spPr>
          <c:invertIfNegative val="0"/>
          <c:dLbls>
            <c:dLbl>
              <c:idx val="7"/>
              <c:layout>
                <c:manualLayout>
                  <c:x val="1.5432098765432098E-3"/>
                  <c:y val="2.8030833917309038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 sourceLinked="0"/>
            <c:spPr>
              <a:noFill/>
              <a:ln>
                <a:noFill/>
              </a:ln>
              <a:effectLst/>
            </c:spPr>
            <c:txPr>
              <a:bodyPr wrap="square" lIns="38100" tIns="19050" rIns="38100" bIns="19050" anchor="ctr">
                <a:spAutoFit/>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Sheet1!$B$1:$R$1</c:f>
              <c:strCache>
                <c:ptCount val="17"/>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strCache>
            </c:strRef>
          </c:cat>
          <c:val>
            <c:numRef>
              <c:f>Sheet1!$B$4:$R$4</c:f>
              <c:numCache>
                <c:formatCode>0.0%</c:formatCode>
                <c:ptCount val="17"/>
                <c:pt idx="0">
                  <c:v>6.8980046885814689E-2</c:v>
                </c:pt>
                <c:pt idx="1">
                  <c:v>7.8049853367467503E-2</c:v>
                </c:pt>
                <c:pt idx="2">
                  <c:v>5.7359406864050499E-2</c:v>
                </c:pt>
                <c:pt idx="3">
                  <c:v>4.6483981776820775E-2</c:v>
                </c:pt>
                <c:pt idx="4">
                  <c:v>2.8381841155476779E-2</c:v>
                </c:pt>
                <c:pt idx="5">
                  <c:v>5.0716343872745498E-2</c:v>
                </c:pt>
                <c:pt idx="6">
                  <c:v>5.7722804834769992E-2</c:v>
                </c:pt>
                <c:pt idx="7">
                  <c:v>9.4742619499103023E-2</c:v>
                </c:pt>
                <c:pt idx="8">
                  <c:v>4.2965899311339976E-2</c:v>
                </c:pt>
                <c:pt idx="9">
                  <c:v>2.6779495542440149E-2</c:v>
                </c:pt>
                <c:pt idx="10">
                  <c:v>2.4933057024265196E-2</c:v>
                </c:pt>
                <c:pt idx="11">
                  <c:v>2.3035024490471314E-2</c:v>
                </c:pt>
                <c:pt idx="12">
                  <c:v>2.2572199890885752E-2</c:v>
                </c:pt>
                <c:pt idx="13">
                  <c:v>1.8910062333644111E-2</c:v>
                </c:pt>
                <c:pt idx="14">
                  <c:v>1.7999999999999999E-2</c:v>
                </c:pt>
                <c:pt idx="15" formatCode="0.00%">
                  <c:v>1.6E-2</c:v>
                </c:pt>
                <c:pt idx="16" formatCode="0%">
                  <c:v>0.02</c:v>
                </c:pt>
              </c:numCache>
            </c:numRef>
          </c:val>
        </c:ser>
        <c:dLbls>
          <c:showLegendKey val="0"/>
          <c:showVal val="0"/>
          <c:showCatName val="0"/>
          <c:showSerName val="0"/>
          <c:showPercent val="0"/>
          <c:showBubbleSize val="0"/>
        </c:dLbls>
        <c:gapWidth val="46"/>
        <c:overlap val="100"/>
        <c:axId val="203784960"/>
        <c:axId val="203786496"/>
      </c:barChart>
      <c:catAx>
        <c:axId val="203784960"/>
        <c:scaling>
          <c:orientation val="minMax"/>
        </c:scaling>
        <c:delete val="0"/>
        <c:axPos val="b"/>
        <c:numFmt formatCode="General" sourceLinked="0"/>
        <c:majorTickMark val="out"/>
        <c:minorTickMark val="none"/>
        <c:tickLblPos val="nextTo"/>
        <c:txPr>
          <a:bodyPr/>
          <a:lstStyle/>
          <a:p>
            <a:pPr>
              <a:defRPr sz="1600"/>
            </a:pPr>
            <a:endParaRPr lang="en-US"/>
          </a:p>
        </c:txPr>
        <c:crossAx val="203786496"/>
        <c:crosses val="autoZero"/>
        <c:auto val="1"/>
        <c:lblAlgn val="ctr"/>
        <c:lblOffset val="100"/>
        <c:noMultiLvlLbl val="0"/>
      </c:catAx>
      <c:valAx>
        <c:axId val="203786496"/>
        <c:scaling>
          <c:orientation val="minMax"/>
        </c:scaling>
        <c:delete val="0"/>
        <c:axPos val="l"/>
        <c:majorGridlines/>
        <c:numFmt formatCode="0%" sourceLinked="1"/>
        <c:majorTickMark val="out"/>
        <c:minorTickMark val="none"/>
        <c:tickLblPos val="nextTo"/>
        <c:crossAx val="203784960"/>
        <c:crosses val="autoZero"/>
        <c:crossBetween val="between"/>
      </c:valAx>
    </c:plotArea>
    <c:legend>
      <c:legendPos val="r"/>
      <c:layout>
        <c:manualLayout>
          <c:xMode val="edge"/>
          <c:yMode val="edge"/>
          <c:x val="3.2018567123550409E-4"/>
          <c:y val="0.90881238653857865"/>
          <c:w val="0.95184030815592502"/>
          <c:h val="9.1187613461421679E-2"/>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7240327597939144E-2"/>
          <c:y val="0.20703042929186399"/>
          <c:w val="0.81475551667152712"/>
          <c:h val="0.69827172692308803"/>
        </c:manualLayout>
      </c:layout>
      <c:barChart>
        <c:barDir val="col"/>
        <c:grouping val="clustered"/>
        <c:varyColors val="0"/>
        <c:ser>
          <c:idx val="0"/>
          <c:order val="0"/>
          <c:tx>
            <c:strRef>
              <c:f>Sheet1!$B$1</c:f>
              <c:strCache>
                <c:ptCount val="1"/>
                <c:pt idx="0">
                  <c:v>Out-of-pocket Payment, mill GEL</c:v>
                </c:pt>
              </c:strCache>
            </c:strRef>
          </c:tx>
          <c:spPr>
            <a:solidFill>
              <a:srgbClr val="C00000"/>
            </a:solidFill>
          </c:spPr>
          <c:invertIfNegative val="0"/>
          <c:dPt>
            <c:idx val="0"/>
            <c:invertIfNegative val="0"/>
            <c:bubble3D val="0"/>
            <c:extLst xmlns:c16r2="http://schemas.microsoft.com/office/drawing/2015/06/chart">
              <c:ext xmlns:c16="http://schemas.microsoft.com/office/drawing/2014/chart" uri="{C3380CC4-5D6E-409C-BE32-E72D297353CC}">
                <c16:uniqueId val="{00000002-7F28-472A-8350-874F9330AC8E}"/>
              </c:ext>
            </c:extLst>
          </c:dPt>
          <c:dPt>
            <c:idx val="1"/>
            <c:invertIfNegative val="0"/>
            <c:bubble3D val="0"/>
            <c:extLst xmlns:c16r2="http://schemas.microsoft.com/office/drawing/2015/06/chart">
              <c:ext xmlns:c16="http://schemas.microsoft.com/office/drawing/2014/chart" uri="{C3380CC4-5D6E-409C-BE32-E72D297353CC}">
                <c16:uniqueId val="{00000003-7F28-472A-8350-874F9330AC8E}"/>
              </c:ext>
            </c:extLst>
          </c:dPt>
          <c:dPt>
            <c:idx val="2"/>
            <c:invertIfNegative val="0"/>
            <c:bubble3D val="0"/>
            <c:extLst xmlns:c16r2="http://schemas.microsoft.com/office/drawing/2015/06/chart">
              <c:ext xmlns:c16="http://schemas.microsoft.com/office/drawing/2014/chart" uri="{C3380CC4-5D6E-409C-BE32-E72D297353CC}">
                <c16:uniqueId val="{00000004-7F28-472A-8350-874F9330AC8E}"/>
              </c:ext>
            </c:extLst>
          </c:dPt>
          <c:dPt>
            <c:idx val="3"/>
            <c:invertIfNegative val="0"/>
            <c:bubble3D val="0"/>
            <c:extLst xmlns:c16r2="http://schemas.microsoft.com/office/drawing/2015/06/chart">
              <c:ext xmlns:c16="http://schemas.microsoft.com/office/drawing/2014/chart" uri="{C3380CC4-5D6E-409C-BE32-E72D297353CC}">
                <c16:uniqueId val="{00000005-7F28-472A-8350-874F9330AC8E}"/>
              </c:ext>
            </c:extLst>
          </c:dPt>
          <c:dPt>
            <c:idx val="4"/>
            <c:invertIfNegative val="0"/>
            <c:bubble3D val="0"/>
            <c:extLst xmlns:c16r2="http://schemas.microsoft.com/office/drawing/2015/06/chart">
              <c:ext xmlns:c16="http://schemas.microsoft.com/office/drawing/2014/chart" uri="{C3380CC4-5D6E-409C-BE32-E72D297353CC}">
                <c16:uniqueId val="{00000001-7F28-472A-8350-874F9330AC8E}"/>
              </c:ext>
            </c:extLst>
          </c:dPt>
          <c:dPt>
            <c:idx val="5"/>
            <c:invertIfNegative val="0"/>
            <c:bubble3D val="0"/>
            <c:extLst xmlns:c16r2="http://schemas.microsoft.com/office/drawing/2015/06/chart">
              <c:ext xmlns:c16="http://schemas.microsoft.com/office/drawing/2014/chart" uri="{C3380CC4-5D6E-409C-BE32-E72D297353CC}">
                <c16:uniqueId val="{00000006-7F28-472A-8350-874F9330AC8E}"/>
              </c:ext>
            </c:extLst>
          </c:dPt>
          <c:dLbls>
            <c:spPr>
              <a:noFill/>
              <a:ln>
                <a:noFill/>
              </a:ln>
              <a:effectLst/>
            </c:spPr>
            <c:txPr>
              <a:bodyPr wrap="square" lIns="38100" tIns="19050" rIns="38100" bIns="19050" anchor="ctr">
                <a:spAutoFit/>
              </a:bodyPr>
              <a:lstStyle/>
              <a:p>
                <a:pPr>
                  <a:defRPr sz="1500">
                    <a:solidFill>
                      <a:schemeClr val="bg1"/>
                    </a:solidFill>
                  </a:defRPr>
                </a:pPr>
                <a:endParaRPr lang="en-US"/>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multiLvlStrRef>
              <c:f>Sheet1!$A$2:$B$7</c:f>
              <c:multiLvlStrCache>
                <c:ptCount val="6"/>
                <c:lvl>
                  <c:pt idx="0">
                    <c:v>1543</c:v>
                  </c:pt>
                  <c:pt idx="1">
                    <c:v>1609</c:v>
                  </c:pt>
                  <c:pt idx="2">
                    <c:v>1557</c:v>
                  </c:pt>
                  <c:pt idx="3">
                    <c:v>1623</c:v>
                  </c:pt>
                  <c:pt idx="4">
                    <c:v>1481</c:v>
                  </c:pt>
                  <c:pt idx="5">
                    <c:v>1591</c:v>
                  </c:pt>
                </c:lvl>
                <c:lvl>
                  <c:pt idx="0">
                    <c:v>2011</c:v>
                  </c:pt>
                  <c:pt idx="1">
                    <c:v>2012</c:v>
                  </c:pt>
                  <c:pt idx="2">
                    <c:v>2013</c:v>
                  </c:pt>
                  <c:pt idx="3">
                    <c:v>2014</c:v>
                  </c:pt>
                  <c:pt idx="4">
                    <c:v>2015</c:v>
                  </c:pt>
                  <c:pt idx="5">
                    <c:v>2016</c:v>
                  </c:pt>
                </c:lvl>
              </c:multiLvlStrCache>
            </c:multiLvlStrRef>
          </c:cat>
          <c:val>
            <c:numRef>
              <c:f>Sheet1!$B$2:$B$8</c:f>
              <c:numCache>
                <c:formatCode>General</c:formatCode>
                <c:ptCount val="7"/>
                <c:pt idx="0">
                  <c:v>1543</c:v>
                </c:pt>
                <c:pt idx="1">
                  <c:v>1609</c:v>
                </c:pt>
                <c:pt idx="2">
                  <c:v>1557</c:v>
                </c:pt>
                <c:pt idx="3">
                  <c:v>1623</c:v>
                </c:pt>
                <c:pt idx="4">
                  <c:v>1481</c:v>
                </c:pt>
                <c:pt idx="5">
                  <c:v>1591</c:v>
                </c:pt>
                <c:pt idx="6">
                  <c:v>1576</c:v>
                </c:pt>
              </c:numCache>
            </c:numRef>
          </c:val>
          <c:extLst xmlns:c16r2="http://schemas.microsoft.com/office/drawing/2015/06/chart">
            <c:ext xmlns:c16="http://schemas.microsoft.com/office/drawing/2014/chart" uri="{C3380CC4-5D6E-409C-BE32-E72D297353CC}">
              <c16:uniqueId val="{00000000-5203-4761-B4DF-5DBCE9259186}"/>
            </c:ext>
          </c:extLst>
        </c:ser>
        <c:dLbls>
          <c:showLegendKey val="0"/>
          <c:showVal val="0"/>
          <c:showCatName val="0"/>
          <c:showSerName val="0"/>
          <c:showPercent val="0"/>
          <c:showBubbleSize val="0"/>
        </c:dLbls>
        <c:gapWidth val="150"/>
        <c:axId val="204697600"/>
        <c:axId val="204679424"/>
      </c:barChart>
      <c:lineChart>
        <c:grouping val="standard"/>
        <c:varyColors val="0"/>
        <c:ser>
          <c:idx val="1"/>
          <c:order val="1"/>
          <c:tx>
            <c:strRef>
              <c:f>Sheet1!$C$1</c:f>
              <c:strCache>
                <c:ptCount val="1"/>
                <c:pt idx="0">
                  <c:v>OOP as % of THE</c:v>
                </c:pt>
              </c:strCache>
            </c:strRef>
          </c:tx>
          <c:marker>
            <c:symbol val="none"/>
          </c:marker>
          <c:dLbls>
            <c:dLbl>
              <c:idx val="3"/>
              <c:layout>
                <c:manualLayout>
                  <c:x val="-4.9409813356663862E-2"/>
                  <c:y val="-9.4997264156165565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7F28-472A-8350-874F9330AC8E}"/>
                </c:ext>
                <c:ext xmlns:c15="http://schemas.microsoft.com/office/drawing/2012/chart" uri="{CE6537A1-D6FC-4f65-9D91-7224C49458BB}">
                  <c15:layout/>
                </c:ext>
              </c:extLst>
            </c:dLbl>
            <c:dLbl>
              <c:idx val="5"/>
              <c:layout>
                <c:manualLayout>
                  <c:x val="-4.2624774499839632E-2"/>
                  <c:y val="-6.4354990090668737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wrap="square" lIns="38100" tIns="19050" rIns="38100" bIns="19050" anchor="ctr">
                <a:spAutoFit/>
              </a:bodyPr>
              <a:lstStyle/>
              <a:p>
                <a:pPr>
                  <a:defRPr sz="1500"/>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numRef>
              <c:f>Sheet1!$A$2:$A$8</c:f>
              <c:numCache>
                <c:formatCode>General</c:formatCode>
                <c:ptCount val="7"/>
                <c:pt idx="0">
                  <c:v>2011</c:v>
                </c:pt>
                <c:pt idx="1">
                  <c:v>2012</c:v>
                </c:pt>
                <c:pt idx="2">
                  <c:v>2013</c:v>
                </c:pt>
                <c:pt idx="3">
                  <c:v>2014</c:v>
                </c:pt>
                <c:pt idx="4">
                  <c:v>2015</c:v>
                </c:pt>
                <c:pt idx="5">
                  <c:v>2016</c:v>
                </c:pt>
                <c:pt idx="6">
                  <c:v>2017</c:v>
                </c:pt>
              </c:numCache>
            </c:numRef>
          </c:cat>
          <c:val>
            <c:numRef>
              <c:f>Sheet1!$C$2:$C$8</c:f>
              <c:numCache>
                <c:formatCode>0.0%</c:formatCode>
                <c:ptCount val="7"/>
                <c:pt idx="0">
                  <c:v>0.7560654495225847</c:v>
                </c:pt>
                <c:pt idx="1">
                  <c:v>0.73445032685797784</c:v>
                </c:pt>
                <c:pt idx="2">
                  <c:v>0.69068155329956815</c:v>
                </c:pt>
                <c:pt idx="3">
                  <c:v>0.65986745096870114</c:v>
                </c:pt>
                <c:pt idx="4">
                  <c:v>0.57323960843132638</c:v>
                </c:pt>
                <c:pt idx="5">
                  <c:v>0.55532240581207393</c:v>
                </c:pt>
                <c:pt idx="6">
                  <c:v>0.54749482239465641</c:v>
                </c:pt>
              </c:numCache>
            </c:numRef>
          </c:val>
          <c:smooth val="0"/>
          <c:extLst xmlns:c16r2="http://schemas.microsoft.com/office/drawing/2015/06/chart">
            <c:ext xmlns:c16="http://schemas.microsoft.com/office/drawing/2014/chart" uri="{C3380CC4-5D6E-409C-BE32-E72D297353CC}">
              <c16:uniqueId val="{00000002-5203-4761-B4DF-5DBCE9259186}"/>
            </c:ext>
          </c:extLst>
        </c:ser>
        <c:dLbls>
          <c:showLegendKey val="0"/>
          <c:showVal val="0"/>
          <c:showCatName val="0"/>
          <c:showSerName val="0"/>
          <c:showPercent val="0"/>
          <c:showBubbleSize val="0"/>
        </c:dLbls>
        <c:marker val="1"/>
        <c:smooth val="0"/>
        <c:axId val="204508160"/>
        <c:axId val="204677888"/>
      </c:lineChart>
      <c:catAx>
        <c:axId val="204508160"/>
        <c:scaling>
          <c:orientation val="minMax"/>
        </c:scaling>
        <c:delete val="0"/>
        <c:axPos val="b"/>
        <c:numFmt formatCode="General" sourceLinked="1"/>
        <c:majorTickMark val="out"/>
        <c:minorTickMark val="none"/>
        <c:tickLblPos val="nextTo"/>
        <c:crossAx val="204677888"/>
        <c:crosses val="autoZero"/>
        <c:auto val="1"/>
        <c:lblAlgn val="ctr"/>
        <c:lblOffset val="100"/>
        <c:noMultiLvlLbl val="0"/>
      </c:catAx>
      <c:valAx>
        <c:axId val="204677888"/>
        <c:scaling>
          <c:orientation val="minMax"/>
        </c:scaling>
        <c:delete val="0"/>
        <c:axPos val="l"/>
        <c:majorGridlines/>
        <c:numFmt formatCode="0%" sourceLinked="0"/>
        <c:majorTickMark val="out"/>
        <c:minorTickMark val="none"/>
        <c:tickLblPos val="nextTo"/>
        <c:crossAx val="204508160"/>
        <c:crosses val="autoZero"/>
        <c:crossBetween val="between"/>
      </c:valAx>
      <c:valAx>
        <c:axId val="204679424"/>
        <c:scaling>
          <c:orientation val="minMax"/>
        </c:scaling>
        <c:delete val="0"/>
        <c:axPos val="r"/>
        <c:numFmt formatCode="General" sourceLinked="1"/>
        <c:majorTickMark val="out"/>
        <c:minorTickMark val="none"/>
        <c:tickLblPos val="nextTo"/>
        <c:crossAx val="204697600"/>
        <c:crosses val="max"/>
        <c:crossBetween val="between"/>
      </c:valAx>
      <c:catAx>
        <c:axId val="204697600"/>
        <c:scaling>
          <c:orientation val="minMax"/>
        </c:scaling>
        <c:delete val="1"/>
        <c:axPos val="b"/>
        <c:numFmt formatCode="General" sourceLinked="1"/>
        <c:majorTickMark val="out"/>
        <c:minorTickMark val="none"/>
        <c:tickLblPos val="nextTo"/>
        <c:crossAx val="204679424"/>
        <c:crosses val="autoZero"/>
        <c:auto val="1"/>
        <c:lblAlgn val="ctr"/>
        <c:lblOffset val="100"/>
        <c:noMultiLvlLbl val="0"/>
      </c:catAx>
    </c:plotArea>
    <c:legend>
      <c:legendPos val="r"/>
      <c:layout>
        <c:manualLayout>
          <c:xMode val="edge"/>
          <c:yMode val="edge"/>
          <c:x val="9.2282735491396907E-3"/>
          <c:y val="7.8171209088540624E-4"/>
          <c:w val="0.9799692573150578"/>
          <c:h val="0.16504465458511261"/>
        </c:manualLayout>
      </c:layout>
      <c:overlay val="0"/>
      <c:txPr>
        <a:bodyPr/>
        <a:lstStyle/>
        <a:p>
          <a:pPr>
            <a:defRPr sz="1600">
              <a:solidFill>
                <a:srgbClr val="002060"/>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withinLinear" id="14">
  <a:schemeClr val="accent1"/>
</cs:colorStyle>
</file>

<file path=ppt/charts/colors6.xml><?xml version="1.0" encoding="utf-8"?>
<cs:colorStyle xmlns:cs="http://schemas.microsoft.com/office/drawing/2012/chartStyle" xmlns:a="http://schemas.openxmlformats.org/drawingml/2006/main" meth="withinLinear" id="14">
  <a:schemeClr val="accent1"/>
</cs:colorStyle>
</file>

<file path=ppt/charts/colors7.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D79A49-3F68-4181-9294-83B944D5B2CB}" type="doc">
      <dgm:prSet loTypeId="urn:microsoft.com/office/officeart/2005/8/layout/arrow2" loCatId="process" qsTypeId="urn:microsoft.com/office/officeart/2005/8/quickstyle/3d2" qsCatId="3D" csTypeId="urn:microsoft.com/office/officeart/2005/8/colors/accent1_2#1" csCatId="accent1" phldr="1"/>
      <dgm:spPr/>
    </dgm:pt>
    <dgm:pt modelId="{52E94DE5-948A-4FC2-96BC-AEEB1D8EECB3}">
      <dgm:prSet phldrT="[Text]" custT="1"/>
      <dgm:spPr/>
      <dgm:t>
        <a:bodyPr/>
        <a:lstStyle/>
        <a:p>
          <a:pPr algn="ctr"/>
          <a:endParaRPr lang="en-US" sz="2400" b="1" dirty="0"/>
        </a:p>
      </dgm:t>
    </dgm:pt>
    <dgm:pt modelId="{0C393841-7023-429F-9096-9594AC9413B4}" type="parTrans" cxnId="{9DCBA3C6-416D-43F6-8A8E-B947EAA2D59B}">
      <dgm:prSet/>
      <dgm:spPr/>
      <dgm:t>
        <a:bodyPr/>
        <a:lstStyle/>
        <a:p>
          <a:endParaRPr lang="en-US"/>
        </a:p>
      </dgm:t>
    </dgm:pt>
    <dgm:pt modelId="{2D88A4E7-5CFF-4EBC-B5E5-C8F4CB1CE635}" type="sibTrans" cxnId="{9DCBA3C6-416D-43F6-8A8E-B947EAA2D59B}">
      <dgm:prSet/>
      <dgm:spPr/>
      <dgm:t>
        <a:bodyPr/>
        <a:lstStyle/>
        <a:p>
          <a:endParaRPr lang="en-US"/>
        </a:p>
      </dgm:t>
    </dgm:pt>
    <dgm:pt modelId="{4786BAAE-6D01-4841-AC8E-DC3E92BC8199}">
      <dgm:prSet phldrT="[Text]" custT="1"/>
      <dgm:spPr/>
      <dgm:t>
        <a:bodyPr/>
        <a:lstStyle/>
        <a:p>
          <a:endParaRPr lang="en-US" sz="2400" b="1" dirty="0">
            <a:effectLst>
              <a:outerShdw blurRad="38100" dist="38100" dir="2700000" algn="tl">
                <a:srgbClr val="000000">
                  <a:alpha val="43137"/>
                </a:srgbClr>
              </a:outerShdw>
            </a:effectLst>
          </a:endParaRPr>
        </a:p>
      </dgm:t>
    </dgm:pt>
    <dgm:pt modelId="{390115A4-C105-4462-879F-4BE1FA41D501}" type="sibTrans" cxnId="{037179AE-35E9-44A0-8BE4-F33435E7103A}">
      <dgm:prSet/>
      <dgm:spPr/>
      <dgm:t>
        <a:bodyPr/>
        <a:lstStyle/>
        <a:p>
          <a:endParaRPr lang="en-US"/>
        </a:p>
      </dgm:t>
    </dgm:pt>
    <dgm:pt modelId="{29DD38CF-64AD-4883-9350-D1576D1922FC}" type="parTrans" cxnId="{037179AE-35E9-44A0-8BE4-F33435E7103A}">
      <dgm:prSet/>
      <dgm:spPr/>
      <dgm:t>
        <a:bodyPr/>
        <a:lstStyle/>
        <a:p>
          <a:endParaRPr lang="en-US"/>
        </a:p>
      </dgm:t>
    </dgm:pt>
    <dgm:pt modelId="{FF6DA57D-8094-4DF0-BE69-E62B0FC22EA7}">
      <dgm:prSet phldrT="[Text]"/>
      <dgm:spPr/>
      <dgm:t>
        <a:bodyPr/>
        <a:lstStyle/>
        <a:p>
          <a:endParaRPr lang="en-US" dirty="0"/>
        </a:p>
      </dgm:t>
    </dgm:pt>
    <dgm:pt modelId="{DEE496B4-FC0D-411D-A8CA-A5A8FEB0AFF8}" type="parTrans" cxnId="{FEDEDA6F-45CB-46CA-9F43-B6C61E5E640A}">
      <dgm:prSet/>
      <dgm:spPr/>
      <dgm:t>
        <a:bodyPr/>
        <a:lstStyle/>
        <a:p>
          <a:endParaRPr lang="en-US"/>
        </a:p>
      </dgm:t>
    </dgm:pt>
    <dgm:pt modelId="{0F5D31D6-B168-47F3-9CD2-E50FE9D515FE}" type="sibTrans" cxnId="{FEDEDA6F-45CB-46CA-9F43-B6C61E5E640A}">
      <dgm:prSet/>
      <dgm:spPr/>
      <dgm:t>
        <a:bodyPr/>
        <a:lstStyle/>
        <a:p>
          <a:endParaRPr lang="en-US"/>
        </a:p>
      </dgm:t>
    </dgm:pt>
    <dgm:pt modelId="{787A80BD-AC04-43FC-9F62-C818571F81AC}">
      <dgm:prSet phldrT="[Text]"/>
      <dgm:spPr/>
      <dgm:t>
        <a:bodyPr/>
        <a:lstStyle/>
        <a:p>
          <a:endParaRPr lang="en-US" dirty="0"/>
        </a:p>
      </dgm:t>
    </dgm:pt>
    <dgm:pt modelId="{33F73851-676E-4636-B4EE-1442492AFBE2}" type="parTrans" cxnId="{04AADBA6-3655-4B45-85DC-7217CCF9C6BE}">
      <dgm:prSet/>
      <dgm:spPr/>
      <dgm:t>
        <a:bodyPr/>
        <a:lstStyle/>
        <a:p>
          <a:endParaRPr lang="en-US"/>
        </a:p>
      </dgm:t>
    </dgm:pt>
    <dgm:pt modelId="{4ADDF59C-6F70-4186-91B0-9307E4BB8B9B}" type="sibTrans" cxnId="{04AADBA6-3655-4B45-85DC-7217CCF9C6BE}">
      <dgm:prSet/>
      <dgm:spPr/>
      <dgm:t>
        <a:bodyPr/>
        <a:lstStyle/>
        <a:p>
          <a:endParaRPr lang="en-US"/>
        </a:p>
      </dgm:t>
    </dgm:pt>
    <dgm:pt modelId="{9C5BFFBF-113E-44F3-910D-3B00A396CC66}" type="pres">
      <dgm:prSet presAssocID="{DBD79A49-3F68-4181-9294-83B944D5B2CB}" presName="arrowDiagram" presStyleCnt="0">
        <dgm:presLayoutVars>
          <dgm:chMax val="5"/>
          <dgm:dir/>
          <dgm:resizeHandles val="exact"/>
        </dgm:presLayoutVars>
      </dgm:prSet>
      <dgm:spPr/>
    </dgm:pt>
    <dgm:pt modelId="{D768121A-BFE4-4D23-A7A4-43077C0EB081}" type="pres">
      <dgm:prSet presAssocID="{DBD79A49-3F68-4181-9294-83B944D5B2CB}" presName="arrow" presStyleLbl="bgShp" presStyleIdx="0" presStyleCnt="1" custScaleX="111370"/>
      <dgm:spPr>
        <a:solidFill>
          <a:schemeClr val="accent1">
            <a:lumMod val="50000"/>
          </a:schemeClr>
        </a:solidFill>
      </dgm:spPr>
    </dgm:pt>
    <dgm:pt modelId="{43530C0B-8CC2-43EE-B4FF-399C69A353E3}" type="pres">
      <dgm:prSet presAssocID="{DBD79A49-3F68-4181-9294-83B944D5B2CB}" presName="arrowDiagram4" presStyleCnt="0"/>
      <dgm:spPr/>
    </dgm:pt>
    <dgm:pt modelId="{FE24EC58-0FE8-4C0B-80EB-25E53BF4D2C6}" type="pres">
      <dgm:prSet presAssocID="{52E94DE5-948A-4FC2-96BC-AEEB1D8EECB3}" presName="bullet4a" presStyleLbl="node1" presStyleIdx="0" presStyleCnt="4"/>
      <dgm:spPr/>
    </dgm:pt>
    <dgm:pt modelId="{539ED055-D2CA-41C9-B813-2ED3D264079E}" type="pres">
      <dgm:prSet presAssocID="{52E94DE5-948A-4FC2-96BC-AEEB1D8EECB3}" presName="textBox4a" presStyleLbl="revTx" presStyleIdx="0" presStyleCnt="4">
        <dgm:presLayoutVars>
          <dgm:bulletEnabled val="1"/>
        </dgm:presLayoutVars>
      </dgm:prSet>
      <dgm:spPr/>
      <dgm:t>
        <a:bodyPr/>
        <a:lstStyle/>
        <a:p>
          <a:endParaRPr lang="en-US"/>
        </a:p>
      </dgm:t>
    </dgm:pt>
    <dgm:pt modelId="{A5CFDBB5-4D6F-4E46-99D0-4FFD4DB6EDC8}" type="pres">
      <dgm:prSet presAssocID="{4786BAAE-6D01-4841-AC8E-DC3E92BC8199}" presName="bullet4b" presStyleLbl="node1" presStyleIdx="1" presStyleCnt="4"/>
      <dgm:spPr/>
    </dgm:pt>
    <dgm:pt modelId="{B509B0F0-F65C-44C9-9DD3-4FED9D27BC0F}" type="pres">
      <dgm:prSet presAssocID="{4786BAAE-6D01-4841-AC8E-DC3E92BC8199}" presName="textBox4b" presStyleLbl="revTx" presStyleIdx="1" presStyleCnt="4">
        <dgm:presLayoutVars>
          <dgm:bulletEnabled val="1"/>
        </dgm:presLayoutVars>
      </dgm:prSet>
      <dgm:spPr/>
      <dgm:t>
        <a:bodyPr/>
        <a:lstStyle/>
        <a:p>
          <a:endParaRPr lang="en-US"/>
        </a:p>
      </dgm:t>
    </dgm:pt>
    <dgm:pt modelId="{5D99EF79-94FD-423B-944D-AA56BF9C1F30}" type="pres">
      <dgm:prSet presAssocID="{787A80BD-AC04-43FC-9F62-C818571F81AC}" presName="bullet4c" presStyleLbl="node1" presStyleIdx="2" presStyleCnt="4"/>
      <dgm:spPr/>
    </dgm:pt>
    <dgm:pt modelId="{E5991016-8E0D-4497-A756-D4EF7BB96165}" type="pres">
      <dgm:prSet presAssocID="{787A80BD-AC04-43FC-9F62-C818571F81AC}" presName="textBox4c" presStyleLbl="revTx" presStyleIdx="2" presStyleCnt="4">
        <dgm:presLayoutVars>
          <dgm:bulletEnabled val="1"/>
        </dgm:presLayoutVars>
      </dgm:prSet>
      <dgm:spPr/>
      <dgm:t>
        <a:bodyPr/>
        <a:lstStyle/>
        <a:p>
          <a:endParaRPr lang="en-US"/>
        </a:p>
      </dgm:t>
    </dgm:pt>
    <dgm:pt modelId="{0CDA6E12-89EE-4D61-A6E1-EC2533AF7428}" type="pres">
      <dgm:prSet presAssocID="{FF6DA57D-8094-4DF0-BE69-E62B0FC22EA7}" presName="bullet4d" presStyleLbl="node1" presStyleIdx="3" presStyleCnt="4"/>
      <dgm:spPr/>
    </dgm:pt>
    <dgm:pt modelId="{05311A0D-8CA6-4DCA-8725-97EB2CE32D6A}" type="pres">
      <dgm:prSet presAssocID="{FF6DA57D-8094-4DF0-BE69-E62B0FC22EA7}" presName="textBox4d" presStyleLbl="revTx" presStyleIdx="3" presStyleCnt="4">
        <dgm:presLayoutVars>
          <dgm:bulletEnabled val="1"/>
        </dgm:presLayoutVars>
      </dgm:prSet>
      <dgm:spPr/>
      <dgm:t>
        <a:bodyPr/>
        <a:lstStyle/>
        <a:p>
          <a:endParaRPr lang="en-US"/>
        </a:p>
      </dgm:t>
    </dgm:pt>
  </dgm:ptLst>
  <dgm:cxnLst>
    <dgm:cxn modelId="{9DCBA3C6-416D-43F6-8A8E-B947EAA2D59B}" srcId="{DBD79A49-3F68-4181-9294-83B944D5B2CB}" destId="{52E94DE5-948A-4FC2-96BC-AEEB1D8EECB3}" srcOrd="0" destOrd="0" parTransId="{0C393841-7023-429F-9096-9594AC9413B4}" sibTransId="{2D88A4E7-5CFF-4EBC-B5E5-C8F4CB1CE635}"/>
    <dgm:cxn modelId="{AC0EF11C-9594-45A7-99C4-7442BD5B3241}" type="presOf" srcId="{FF6DA57D-8094-4DF0-BE69-E62B0FC22EA7}" destId="{05311A0D-8CA6-4DCA-8725-97EB2CE32D6A}" srcOrd="0" destOrd="0" presId="urn:microsoft.com/office/officeart/2005/8/layout/arrow2"/>
    <dgm:cxn modelId="{0D8A9415-D5AB-436E-8FE5-D76C862CDBB0}" type="presOf" srcId="{DBD79A49-3F68-4181-9294-83B944D5B2CB}" destId="{9C5BFFBF-113E-44F3-910D-3B00A396CC66}" srcOrd="0" destOrd="0" presId="urn:microsoft.com/office/officeart/2005/8/layout/arrow2"/>
    <dgm:cxn modelId="{24251EA4-529A-4CFD-A6AC-1A34E8118C94}" type="presOf" srcId="{787A80BD-AC04-43FC-9F62-C818571F81AC}" destId="{E5991016-8E0D-4497-A756-D4EF7BB96165}" srcOrd="0" destOrd="0" presId="urn:microsoft.com/office/officeart/2005/8/layout/arrow2"/>
    <dgm:cxn modelId="{04AADBA6-3655-4B45-85DC-7217CCF9C6BE}" srcId="{DBD79A49-3F68-4181-9294-83B944D5B2CB}" destId="{787A80BD-AC04-43FC-9F62-C818571F81AC}" srcOrd="2" destOrd="0" parTransId="{33F73851-676E-4636-B4EE-1442492AFBE2}" sibTransId="{4ADDF59C-6F70-4186-91B0-9307E4BB8B9B}"/>
    <dgm:cxn modelId="{CD9E0D78-93F6-48A9-A8AE-92A4EB9BF927}" type="presOf" srcId="{4786BAAE-6D01-4841-AC8E-DC3E92BC8199}" destId="{B509B0F0-F65C-44C9-9DD3-4FED9D27BC0F}" srcOrd="0" destOrd="0" presId="urn:microsoft.com/office/officeart/2005/8/layout/arrow2"/>
    <dgm:cxn modelId="{037179AE-35E9-44A0-8BE4-F33435E7103A}" srcId="{DBD79A49-3F68-4181-9294-83B944D5B2CB}" destId="{4786BAAE-6D01-4841-AC8E-DC3E92BC8199}" srcOrd="1" destOrd="0" parTransId="{29DD38CF-64AD-4883-9350-D1576D1922FC}" sibTransId="{390115A4-C105-4462-879F-4BE1FA41D501}"/>
    <dgm:cxn modelId="{FEDEDA6F-45CB-46CA-9F43-B6C61E5E640A}" srcId="{DBD79A49-3F68-4181-9294-83B944D5B2CB}" destId="{FF6DA57D-8094-4DF0-BE69-E62B0FC22EA7}" srcOrd="3" destOrd="0" parTransId="{DEE496B4-FC0D-411D-A8CA-A5A8FEB0AFF8}" sibTransId="{0F5D31D6-B168-47F3-9CD2-E50FE9D515FE}"/>
    <dgm:cxn modelId="{36A1B211-03C0-47E4-9AB1-7457D5C6245E}" type="presOf" srcId="{52E94DE5-948A-4FC2-96BC-AEEB1D8EECB3}" destId="{539ED055-D2CA-41C9-B813-2ED3D264079E}" srcOrd="0" destOrd="0" presId="urn:microsoft.com/office/officeart/2005/8/layout/arrow2"/>
    <dgm:cxn modelId="{D6895DF7-0D6B-4318-879B-B43593EEAF0F}" type="presParOf" srcId="{9C5BFFBF-113E-44F3-910D-3B00A396CC66}" destId="{D768121A-BFE4-4D23-A7A4-43077C0EB081}" srcOrd="0" destOrd="0" presId="urn:microsoft.com/office/officeart/2005/8/layout/arrow2"/>
    <dgm:cxn modelId="{E0C7710A-27EF-4071-867E-1F319D1F1F3B}" type="presParOf" srcId="{9C5BFFBF-113E-44F3-910D-3B00A396CC66}" destId="{43530C0B-8CC2-43EE-B4FF-399C69A353E3}" srcOrd="1" destOrd="0" presId="urn:microsoft.com/office/officeart/2005/8/layout/arrow2"/>
    <dgm:cxn modelId="{6EF43E95-9D22-4C19-9CEB-F4875ABB4A94}" type="presParOf" srcId="{43530C0B-8CC2-43EE-B4FF-399C69A353E3}" destId="{FE24EC58-0FE8-4C0B-80EB-25E53BF4D2C6}" srcOrd="0" destOrd="0" presId="urn:microsoft.com/office/officeart/2005/8/layout/arrow2"/>
    <dgm:cxn modelId="{9DB9E7BF-F7FB-4395-9066-E3863B02F5C8}" type="presParOf" srcId="{43530C0B-8CC2-43EE-B4FF-399C69A353E3}" destId="{539ED055-D2CA-41C9-B813-2ED3D264079E}" srcOrd="1" destOrd="0" presId="urn:microsoft.com/office/officeart/2005/8/layout/arrow2"/>
    <dgm:cxn modelId="{0947850B-CC17-4181-ADF4-D5FE046C4F11}" type="presParOf" srcId="{43530C0B-8CC2-43EE-B4FF-399C69A353E3}" destId="{A5CFDBB5-4D6F-4E46-99D0-4FFD4DB6EDC8}" srcOrd="2" destOrd="0" presId="urn:microsoft.com/office/officeart/2005/8/layout/arrow2"/>
    <dgm:cxn modelId="{743A6148-6C1A-48F1-B66A-15021F1724CE}" type="presParOf" srcId="{43530C0B-8CC2-43EE-B4FF-399C69A353E3}" destId="{B509B0F0-F65C-44C9-9DD3-4FED9D27BC0F}" srcOrd="3" destOrd="0" presId="urn:microsoft.com/office/officeart/2005/8/layout/arrow2"/>
    <dgm:cxn modelId="{A07A1567-D9C6-4B5C-8F94-C0E2CAC74BFD}" type="presParOf" srcId="{43530C0B-8CC2-43EE-B4FF-399C69A353E3}" destId="{5D99EF79-94FD-423B-944D-AA56BF9C1F30}" srcOrd="4" destOrd="0" presId="urn:microsoft.com/office/officeart/2005/8/layout/arrow2"/>
    <dgm:cxn modelId="{E64F99B7-77DD-466A-A471-D47441F18695}" type="presParOf" srcId="{43530C0B-8CC2-43EE-B4FF-399C69A353E3}" destId="{E5991016-8E0D-4497-A756-D4EF7BB96165}" srcOrd="5" destOrd="0" presId="urn:microsoft.com/office/officeart/2005/8/layout/arrow2"/>
    <dgm:cxn modelId="{8CA27D9B-C401-44D0-B35E-FF40324FC98A}" type="presParOf" srcId="{43530C0B-8CC2-43EE-B4FF-399C69A353E3}" destId="{0CDA6E12-89EE-4D61-A6E1-EC2533AF7428}" srcOrd="6" destOrd="0" presId="urn:microsoft.com/office/officeart/2005/8/layout/arrow2"/>
    <dgm:cxn modelId="{1F47E5A9-8115-4552-A555-23E49A9488AA}" type="presParOf" srcId="{43530C0B-8CC2-43EE-B4FF-399C69A353E3}" destId="{05311A0D-8CA6-4DCA-8725-97EB2CE32D6A}" srcOrd="7"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C44C8A-CE34-4194-8303-7C46FB6AA4F3}" type="doc">
      <dgm:prSet loTypeId="urn:microsoft.com/office/officeart/2005/8/layout/arrow2" loCatId="process" qsTypeId="urn:microsoft.com/office/officeart/2005/8/quickstyle/3d3" qsCatId="3D" csTypeId="urn:microsoft.com/office/officeart/2005/8/colors/accent2_1" csCatId="accent2" phldr="1"/>
      <dgm:spPr/>
      <dgm:t>
        <a:bodyPr/>
        <a:lstStyle/>
        <a:p>
          <a:endParaRPr lang="en-US"/>
        </a:p>
      </dgm:t>
    </dgm:pt>
    <dgm:pt modelId="{BA4022BB-BD35-4D98-93B7-C680DFB18779}">
      <dgm:prSet phldrT="[Text]" custT="1"/>
      <dgm:spPr/>
      <dgm:t>
        <a:bodyPr/>
        <a:lstStyle/>
        <a:p>
          <a:r>
            <a:rPr lang="en-US" sz="1400" b="1" dirty="0" smtClean="0">
              <a:solidFill>
                <a:srgbClr val="003366"/>
              </a:solidFill>
            </a:rPr>
            <a:t>Medical Insurance Program (Pilot in Tbilisi and Imereti region) for people under poverty line</a:t>
          </a:r>
          <a:endParaRPr lang="en-US" sz="1400" b="1" dirty="0">
            <a:solidFill>
              <a:srgbClr val="003366"/>
            </a:solidFill>
          </a:endParaRPr>
        </a:p>
      </dgm:t>
    </dgm:pt>
    <dgm:pt modelId="{BD88B40B-C23E-4822-9F4E-945A35953AE2}" type="parTrans" cxnId="{9417F013-C1DE-472C-921B-3D1C13CA2990}">
      <dgm:prSet/>
      <dgm:spPr/>
      <dgm:t>
        <a:bodyPr/>
        <a:lstStyle/>
        <a:p>
          <a:endParaRPr lang="en-US">
            <a:solidFill>
              <a:schemeClr val="tx1"/>
            </a:solidFill>
          </a:endParaRPr>
        </a:p>
      </dgm:t>
    </dgm:pt>
    <dgm:pt modelId="{58E6C927-990B-4A6E-A8D1-4D73664A1855}" type="sibTrans" cxnId="{9417F013-C1DE-472C-921B-3D1C13CA2990}">
      <dgm:prSet/>
      <dgm:spPr/>
      <dgm:t>
        <a:bodyPr/>
        <a:lstStyle/>
        <a:p>
          <a:endParaRPr lang="en-US">
            <a:solidFill>
              <a:schemeClr val="tx1"/>
            </a:solidFill>
          </a:endParaRPr>
        </a:p>
      </dgm:t>
    </dgm:pt>
    <dgm:pt modelId="{D8BF40B0-0EDE-4E45-982B-05CE0F9E0CD4}">
      <dgm:prSet phldrT="[Text]" custT="1"/>
      <dgm:spPr/>
      <dgm:t>
        <a:bodyPr/>
        <a:lstStyle/>
        <a:p>
          <a:endParaRPr lang="en-US" sz="1400" b="1" dirty="0" smtClean="0">
            <a:solidFill>
              <a:schemeClr val="tx1"/>
            </a:solidFill>
          </a:endParaRPr>
        </a:p>
        <a:p>
          <a:r>
            <a:rPr lang="en-US" sz="1400" b="1" dirty="0" smtClean="0">
              <a:solidFill>
                <a:srgbClr val="003366"/>
              </a:solidFill>
            </a:rPr>
            <a:t>Medical insurance program for population under the poverty line (whole country)</a:t>
          </a:r>
        </a:p>
        <a:p>
          <a:endParaRPr lang="en-US" sz="1400" b="1" dirty="0">
            <a:solidFill>
              <a:schemeClr val="tx1"/>
            </a:solidFill>
          </a:endParaRPr>
        </a:p>
      </dgm:t>
    </dgm:pt>
    <dgm:pt modelId="{444788BC-7BC3-4162-8FDE-EBC189B56DE4}" type="parTrans" cxnId="{F91FAC50-C090-4CB1-9DFC-CFDE615868D4}">
      <dgm:prSet/>
      <dgm:spPr/>
      <dgm:t>
        <a:bodyPr/>
        <a:lstStyle/>
        <a:p>
          <a:endParaRPr lang="en-US">
            <a:solidFill>
              <a:schemeClr val="tx1"/>
            </a:solidFill>
          </a:endParaRPr>
        </a:p>
      </dgm:t>
    </dgm:pt>
    <dgm:pt modelId="{BEE53FBD-5DCC-4C3B-969A-56092D36DCAB}" type="sibTrans" cxnId="{F91FAC50-C090-4CB1-9DFC-CFDE615868D4}">
      <dgm:prSet/>
      <dgm:spPr/>
      <dgm:t>
        <a:bodyPr/>
        <a:lstStyle/>
        <a:p>
          <a:endParaRPr lang="en-US">
            <a:solidFill>
              <a:schemeClr val="tx1"/>
            </a:solidFill>
          </a:endParaRPr>
        </a:p>
      </dgm:t>
    </dgm:pt>
    <dgm:pt modelId="{0B79C269-3C1A-4484-937C-6A9218B4219A}">
      <dgm:prSet phldrT="[Text]" custT="1"/>
      <dgm:spPr/>
      <dgm:t>
        <a:bodyPr/>
        <a:lstStyle/>
        <a:p>
          <a:r>
            <a:rPr lang="en-US" sz="1400" b="1" dirty="0" smtClean="0">
              <a:solidFill>
                <a:srgbClr val="003366"/>
              </a:solidFill>
            </a:rPr>
            <a:t>Voluntary insurance </a:t>
          </a:r>
        </a:p>
        <a:p>
          <a:r>
            <a:rPr lang="en-US" sz="1400" b="1" dirty="0" smtClean="0">
              <a:solidFill>
                <a:srgbClr val="003366"/>
              </a:solidFill>
            </a:rPr>
            <a:t>for population from </a:t>
          </a:r>
        </a:p>
        <a:p>
          <a:r>
            <a:rPr lang="en-US" sz="1400" b="1" dirty="0" smtClean="0">
              <a:solidFill>
                <a:srgbClr val="003366"/>
              </a:solidFill>
            </a:rPr>
            <a:t>3-to 60 age</a:t>
          </a:r>
          <a:r>
            <a:rPr lang="ka-GE" sz="1400" b="1" dirty="0" smtClean="0">
              <a:solidFill>
                <a:srgbClr val="003366"/>
              </a:solidFill>
            </a:rPr>
            <a:t>; </a:t>
          </a:r>
          <a:r>
            <a:rPr lang="en-US" sz="1400" b="1" dirty="0" smtClean="0">
              <a:solidFill>
                <a:srgbClr val="003366"/>
              </a:solidFill>
            </a:rPr>
            <a:t>children without care; compactly settled IDPs</a:t>
          </a:r>
          <a:endParaRPr lang="en-US" sz="1400" b="1" dirty="0">
            <a:solidFill>
              <a:srgbClr val="003366"/>
            </a:solidFill>
          </a:endParaRPr>
        </a:p>
      </dgm:t>
    </dgm:pt>
    <dgm:pt modelId="{5887E2F0-CCF8-4109-9CCA-636E52CE24E4}" type="parTrans" cxnId="{848FE5CF-5209-43DD-A74C-57058C3DFB78}">
      <dgm:prSet/>
      <dgm:spPr/>
      <dgm:t>
        <a:bodyPr/>
        <a:lstStyle/>
        <a:p>
          <a:endParaRPr lang="en-US">
            <a:solidFill>
              <a:schemeClr val="tx1"/>
            </a:solidFill>
          </a:endParaRPr>
        </a:p>
      </dgm:t>
    </dgm:pt>
    <dgm:pt modelId="{59DBB8B7-A5F4-4367-BB4E-A14182C44894}" type="sibTrans" cxnId="{848FE5CF-5209-43DD-A74C-57058C3DFB78}">
      <dgm:prSet/>
      <dgm:spPr/>
      <dgm:t>
        <a:bodyPr/>
        <a:lstStyle/>
        <a:p>
          <a:endParaRPr lang="en-US">
            <a:solidFill>
              <a:schemeClr val="tx1"/>
            </a:solidFill>
          </a:endParaRPr>
        </a:p>
      </dgm:t>
    </dgm:pt>
    <dgm:pt modelId="{6E24E367-EF56-4042-97BA-9674552CD994}">
      <dgm:prSet custT="1"/>
      <dgm:spPr/>
      <dgm:t>
        <a:bodyPr/>
        <a:lstStyle/>
        <a:p>
          <a:r>
            <a:rPr lang="ka-GE" sz="1400" b="1" dirty="0">
              <a:solidFill>
                <a:srgbClr val="003366"/>
              </a:solidFill>
            </a:rPr>
            <a:t>0-5 </a:t>
          </a:r>
          <a:r>
            <a:rPr lang="en-US" sz="1400" b="1" dirty="0" smtClean="0">
              <a:solidFill>
                <a:srgbClr val="003366"/>
              </a:solidFill>
            </a:rPr>
            <a:t>Children, pensioners, disabled children</a:t>
          </a:r>
          <a:endParaRPr lang="en-US" sz="1400" b="1" dirty="0">
            <a:solidFill>
              <a:srgbClr val="003366"/>
            </a:solidFill>
          </a:endParaRPr>
        </a:p>
      </dgm:t>
    </dgm:pt>
    <dgm:pt modelId="{B21E03AD-F8F9-4C96-9495-0F17C8F56BD1}" type="parTrans" cxnId="{0AEF66FB-8E55-45F1-A727-36053BE92294}">
      <dgm:prSet/>
      <dgm:spPr/>
      <dgm:t>
        <a:bodyPr/>
        <a:lstStyle/>
        <a:p>
          <a:endParaRPr lang="en-US"/>
        </a:p>
      </dgm:t>
    </dgm:pt>
    <dgm:pt modelId="{0CC77E58-D2FA-45F8-8713-B20A5D8BCC32}" type="sibTrans" cxnId="{0AEF66FB-8E55-45F1-A727-36053BE92294}">
      <dgm:prSet/>
      <dgm:spPr/>
      <dgm:t>
        <a:bodyPr/>
        <a:lstStyle/>
        <a:p>
          <a:endParaRPr lang="en-US"/>
        </a:p>
      </dgm:t>
    </dgm:pt>
    <dgm:pt modelId="{5F9BB3C3-C899-4DDB-927C-15A6C5D63279}">
      <dgm:prSet custScaleX="87470" custLinFactNeighborX="-34958"/>
      <dgm:spPr/>
      <dgm:t>
        <a:bodyPr/>
        <a:lstStyle/>
        <a:p>
          <a:endParaRPr lang="en-US"/>
        </a:p>
      </dgm:t>
    </dgm:pt>
    <dgm:pt modelId="{F302E0D2-9AD0-4992-969A-24C6F3A9F088}" type="parTrans" cxnId="{91037194-08EA-4F1A-AE40-FA169F2D7E1A}">
      <dgm:prSet/>
      <dgm:spPr/>
      <dgm:t>
        <a:bodyPr/>
        <a:lstStyle/>
        <a:p>
          <a:endParaRPr lang="en-US"/>
        </a:p>
      </dgm:t>
    </dgm:pt>
    <dgm:pt modelId="{51D198B6-C975-4313-8016-446B652D25D7}" type="sibTrans" cxnId="{91037194-08EA-4F1A-AE40-FA169F2D7E1A}">
      <dgm:prSet/>
      <dgm:spPr/>
      <dgm:t>
        <a:bodyPr/>
        <a:lstStyle/>
        <a:p>
          <a:endParaRPr lang="en-US"/>
        </a:p>
      </dgm:t>
    </dgm:pt>
    <dgm:pt modelId="{F8125004-4AB5-4E61-962A-A2C70ACFE00F}">
      <dgm:prSet/>
      <dgm:spPr/>
      <dgm:t>
        <a:bodyPr/>
        <a:lstStyle/>
        <a:p>
          <a:endParaRPr lang="en-US"/>
        </a:p>
      </dgm:t>
    </dgm:pt>
    <dgm:pt modelId="{69163B71-5976-418C-B4A5-7811DBFAC581}" type="parTrans" cxnId="{DF5E8737-139C-4EEC-B2DE-6541EF48A192}">
      <dgm:prSet/>
      <dgm:spPr/>
      <dgm:t>
        <a:bodyPr/>
        <a:lstStyle/>
        <a:p>
          <a:endParaRPr lang="en-US"/>
        </a:p>
      </dgm:t>
    </dgm:pt>
    <dgm:pt modelId="{C1F5D700-E623-4DD7-83BC-54291FC83EA7}" type="sibTrans" cxnId="{DF5E8737-139C-4EEC-B2DE-6541EF48A192}">
      <dgm:prSet/>
      <dgm:spPr/>
      <dgm:t>
        <a:bodyPr/>
        <a:lstStyle/>
        <a:p>
          <a:endParaRPr lang="en-US"/>
        </a:p>
      </dgm:t>
    </dgm:pt>
    <dgm:pt modelId="{19504E5C-3A7E-496C-8C87-44245D63E698}">
      <dgm:prSet/>
      <dgm:spPr/>
      <dgm:t>
        <a:bodyPr/>
        <a:lstStyle/>
        <a:p>
          <a:endParaRPr lang="en-US"/>
        </a:p>
      </dgm:t>
    </dgm:pt>
    <dgm:pt modelId="{FABD68E9-25F3-4893-97A7-0499269238D2}" type="parTrans" cxnId="{D6BE6EAA-4408-4674-8BA0-E6E105CAF863}">
      <dgm:prSet/>
      <dgm:spPr/>
      <dgm:t>
        <a:bodyPr/>
        <a:lstStyle/>
        <a:p>
          <a:endParaRPr lang="en-US"/>
        </a:p>
      </dgm:t>
    </dgm:pt>
    <dgm:pt modelId="{CFA2E712-4FE2-4135-B6E2-55E61C0BD2D8}" type="sibTrans" cxnId="{D6BE6EAA-4408-4674-8BA0-E6E105CAF863}">
      <dgm:prSet/>
      <dgm:spPr/>
      <dgm:t>
        <a:bodyPr/>
        <a:lstStyle/>
        <a:p>
          <a:endParaRPr lang="en-US"/>
        </a:p>
      </dgm:t>
    </dgm:pt>
    <dgm:pt modelId="{AC296ABA-841E-4D80-9182-0FF62D7B68FC}">
      <dgm:prSet phldrT="[Text]" custT="1"/>
      <dgm:spPr/>
      <dgm:t>
        <a:bodyPr/>
        <a:lstStyle/>
        <a:p>
          <a:r>
            <a:rPr lang="en-US" sz="1400" b="1" dirty="0" smtClean="0">
              <a:solidFill>
                <a:srgbClr val="003366"/>
              </a:solidFill>
            </a:rPr>
            <a:t>Public artists</a:t>
          </a:r>
          <a:r>
            <a:rPr lang="ka-GE" sz="1400" b="1" dirty="0" smtClean="0">
              <a:solidFill>
                <a:srgbClr val="003366"/>
              </a:solidFill>
            </a:rPr>
            <a:t>, </a:t>
          </a:r>
          <a:endParaRPr lang="ka-GE" sz="1400" b="1" dirty="0">
            <a:solidFill>
              <a:srgbClr val="003366"/>
            </a:solidFill>
          </a:endParaRPr>
        </a:p>
        <a:p>
          <a:r>
            <a:rPr lang="en-US" sz="1400" b="1" dirty="0" smtClean="0">
              <a:solidFill>
                <a:srgbClr val="003366"/>
              </a:solidFill>
            </a:rPr>
            <a:t>Rustaveli Prize Winners, teachers</a:t>
          </a:r>
          <a:endParaRPr lang="en-US" sz="1400" b="1" dirty="0">
            <a:solidFill>
              <a:srgbClr val="003366"/>
            </a:solidFill>
          </a:endParaRPr>
        </a:p>
      </dgm:t>
    </dgm:pt>
    <dgm:pt modelId="{A0AD589C-F488-438A-860C-A79C0A3BFBAC}" type="sibTrans" cxnId="{9BB07D79-FC15-438C-B67A-EB0E0A78D090}">
      <dgm:prSet/>
      <dgm:spPr/>
      <dgm:t>
        <a:bodyPr/>
        <a:lstStyle/>
        <a:p>
          <a:endParaRPr lang="en-US">
            <a:solidFill>
              <a:schemeClr val="tx1"/>
            </a:solidFill>
          </a:endParaRPr>
        </a:p>
      </dgm:t>
    </dgm:pt>
    <dgm:pt modelId="{BFF11F0D-E55B-41DC-B25B-442E5576A18D}" type="parTrans" cxnId="{9BB07D79-FC15-438C-B67A-EB0E0A78D090}">
      <dgm:prSet/>
      <dgm:spPr/>
      <dgm:t>
        <a:bodyPr/>
        <a:lstStyle/>
        <a:p>
          <a:endParaRPr lang="en-US">
            <a:solidFill>
              <a:schemeClr val="tx1"/>
            </a:solidFill>
          </a:endParaRPr>
        </a:p>
      </dgm:t>
    </dgm:pt>
    <dgm:pt modelId="{AECABC94-A799-4905-AADB-F297E0C6C02F}" type="pres">
      <dgm:prSet presAssocID="{59C44C8A-CE34-4194-8303-7C46FB6AA4F3}" presName="arrowDiagram" presStyleCnt="0">
        <dgm:presLayoutVars>
          <dgm:chMax val="5"/>
          <dgm:dir/>
          <dgm:resizeHandles val="exact"/>
        </dgm:presLayoutVars>
      </dgm:prSet>
      <dgm:spPr/>
      <dgm:t>
        <a:bodyPr/>
        <a:lstStyle/>
        <a:p>
          <a:endParaRPr lang="en-US"/>
        </a:p>
      </dgm:t>
    </dgm:pt>
    <dgm:pt modelId="{7C84C76C-102D-4F2A-88AF-9AAB141B5020}" type="pres">
      <dgm:prSet presAssocID="{59C44C8A-CE34-4194-8303-7C46FB6AA4F3}" presName="arrow" presStyleLbl="bgShp" presStyleIdx="0" presStyleCnt="1" custLinFactNeighborX="95" custLinFactNeighborY="-740"/>
      <dgm:spPr/>
    </dgm:pt>
    <dgm:pt modelId="{24D9F62D-50BF-42B5-93AE-BE183A2604C4}" type="pres">
      <dgm:prSet presAssocID="{59C44C8A-CE34-4194-8303-7C46FB6AA4F3}" presName="arrowDiagram5" presStyleCnt="0"/>
      <dgm:spPr/>
    </dgm:pt>
    <dgm:pt modelId="{6EA7D4C4-50D7-4E50-B7CC-CF1466C442BA}" type="pres">
      <dgm:prSet presAssocID="{BA4022BB-BD35-4D98-93B7-C680DFB18779}" presName="bullet5a" presStyleLbl="node1" presStyleIdx="0" presStyleCnt="5"/>
      <dgm:spPr/>
    </dgm:pt>
    <dgm:pt modelId="{1B7CBA3F-F231-4537-B369-8C3375EB5805}" type="pres">
      <dgm:prSet presAssocID="{BA4022BB-BD35-4D98-93B7-C680DFB18779}" presName="textBox5a" presStyleLbl="revTx" presStyleIdx="0" presStyleCnt="5" custScaleX="219990" custLinFactY="-69297" custLinFactNeighborX="13551" custLinFactNeighborY="-100000">
        <dgm:presLayoutVars>
          <dgm:bulletEnabled val="1"/>
        </dgm:presLayoutVars>
      </dgm:prSet>
      <dgm:spPr/>
      <dgm:t>
        <a:bodyPr/>
        <a:lstStyle/>
        <a:p>
          <a:endParaRPr lang="en-US"/>
        </a:p>
      </dgm:t>
    </dgm:pt>
    <dgm:pt modelId="{03F6D157-0F65-4659-BC89-BE08AD67497D}" type="pres">
      <dgm:prSet presAssocID="{D8BF40B0-0EDE-4E45-982B-05CE0F9E0CD4}" presName="bullet5b" presStyleLbl="node1" presStyleIdx="1" presStyleCnt="5"/>
      <dgm:spPr/>
    </dgm:pt>
    <dgm:pt modelId="{8D74F6A5-C484-4E4D-9A2D-AF03F7E619D7}" type="pres">
      <dgm:prSet presAssocID="{D8BF40B0-0EDE-4E45-982B-05CE0F9E0CD4}" presName="textBox5b" presStyleLbl="revTx" presStyleIdx="1" presStyleCnt="5" custScaleX="129692" custLinFactNeighborX="98708" custLinFactNeighborY="-17346">
        <dgm:presLayoutVars>
          <dgm:bulletEnabled val="1"/>
        </dgm:presLayoutVars>
      </dgm:prSet>
      <dgm:spPr/>
      <dgm:t>
        <a:bodyPr/>
        <a:lstStyle/>
        <a:p>
          <a:endParaRPr lang="en-US"/>
        </a:p>
      </dgm:t>
    </dgm:pt>
    <dgm:pt modelId="{F594AEE6-E7BC-42DC-88B7-D6F50B39C1CE}" type="pres">
      <dgm:prSet presAssocID="{AC296ABA-841E-4D80-9182-0FF62D7B68FC}" presName="bullet5c" presStyleLbl="node1" presStyleIdx="2" presStyleCnt="5"/>
      <dgm:spPr/>
    </dgm:pt>
    <dgm:pt modelId="{F7F6A463-CCE1-483B-BCDF-0902354C19DF}" type="pres">
      <dgm:prSet presAssocID="{AC296ABA-841E-4D80-9182-0FF62D7B68FC}" presName="textBox5c" presStyleLbl="revTx" presStyleIdx="2" presStyleCnt="5" custScaleX="110121" custLinFactNeighborX="-18494" custLinFactNeighborY="-51407">
        <dgm:presLayoutVars>
          <dgm:bulletEnabled val="1"/>
        </dgm:presLayoutVars>
      </dgm:prSet>
      <dgm:spPr/>
      <dgm:t>
        <a:bodyPr/>
        <a:lstStyle/>
        <a:p>
          <a:endParaRPr lang="en-US"/>
        </a:p>
      </dgm:t>
    </dgm:pt>
    <dgm:pt modelId="{00878DE2-5B2E-4918-9A3B-5B5686AD18EA}" type="pres">
      <dgm:prSet presAssocID="{0B79C269-3C1A-4484-937C-6A9218B4219A}" presName="bullet5d" presStyleLbl="node1" presStyleIdx="3" presStyleCnt="5"/>
      <dgm:spPr/>
    </dgm:pt>
    <dgm:pt modelId="{E2DEEA79-BD2B-4DC4-838E-BE4809C69BAE}" type="pres">
      <dgm:prSet presAssocID="{0B79C269-3C1A-4484-937C-6A9218B4219A}" presName="textBox5d" presStyleLbl="revTx" presStyleIdx="3" presStyleCnt="5" custScaleX="79544" custScaleY="39641" custLinFactNeighborX="3257" custLinFactNeighborY="-19487">
        <dgm:presLayoutVars>
          <dgm:bulletEnabled val="1"/>
        </dgm:presLayoutVars>
      </dgm:prSet>
      <dgm:spPr/>
      <dgm:t>
        <a:bodyPr/>
        <a:lstStyle/>
        <a:p>
          <a:endParaRPr lang="en-US"/>
        </a:p>
      </dgm:t>
    </dgm:pt>
    <dgm:pt modelId="{75A2AEA0-0355-447E-9DC2-8A5ECA8037E1}" type="pres">
      <dgm:prSet presAssocID="{6E24E367-EF56-4042-97BA-9674552CD994}" presName="bullet5e" presStyleLbl="node1" presStyleIdx="4" presStyleCnt="5"/>
      <dgm:spPr/>
    </dgm:pt>
    <dgm:pt modelId="{97671D3F-DEB7-4B4F-BD32-1A173EE00F2C}" type="pres">
      <dgm:prSet presAssocID="{6E24E367-EF56-4042-97BA-9674552CD994}" presName="textBox5e" presStyleLbl="revTx" presStyleIdx="4" presStyleCnt="5" custScaleX="87470" custScaleY="83974" custLinFactNeighborX="-5677" custLinFactNeighborY="1819">
        <dgm:presLayoutVars>
          <dgm:bulletEnabled val="1"/>
        </dgm:presLayoutVars>
      </dgm:prSet>
      <dgm:spPr/>
      <dgm:t>
        <a:bodyPr/>
        <a:lstStyle/>
        <a:p>
          <a:endParaRPr lang="en-US"/>
        </a:p>
      </dgm:t>
    </dgm:pt>
  </dgm:ptLst>
  <dgm:cxnLst>
    <dgm:cxn modelId="{DF5E8737-139C-4EEC-B2DE-6541EF48A192}" srcId="{59C44C8A-CE34-4194-8303-7C46FB6AA4F3}" destId="{F8125004-4AB5-4E61-962A-A2C70ACFE00F}" srcOrd="6" destOrd="0" parTransId="{69163B71-5976-418C-B4A5-7811DBFAC581}" sibTransId="{C1F5D700-E623-4DD7-83BC-54291FC83EA7}"/>
    <dgm:cxn modelId="{88F54E3F-BFE1-487F-9AD8-F1F76DDBE5BB}" type="presOf" srcId="{0B79C269-3C1A-4484-937C-6A9218B4219A}" destId="{E2DEEA79-BD2B-4DC4-838E-BE4809C69BAE}" srcOrd="0" destOrd="0" presId="urn:microsoft.com/office/officeart/2005/8/layout/arrow2"/>
    <dgm:cxn modelId="{7F4C2B7C-0982-4948-BDF8-B9F55A1E1396}" type="presOf" srcId="{59C44C8A-CE34-4194-8303-7C46FB6AA4F3}" destId="{AECABC94-A799-4905-AADB-F297E0C6C02F}" srcOrd="0" destOrd="0" presId="urn:microsoft.com/office/officeart/2005/8/layout/arrow2"/>
    <dgm:cxn modelId="{64680A1F-5239-4023-A835-81116B0B68F6}" type="presOf" srcId="{D8BF40B0-0EDE-4E45-982B-05CE0F9E0CD4}" destId="{8D74F6A5-C484-4E4D-9A2D-AF03F7E619D7}" srcOrd="0" destOrd="0" presId="urn:microsoft.com/office/officeart/2005/8/layout/arrow2"/>
    <dgm:cxn modelId="{E8392074-C2D2-4BBA-A0C1-3619207B392C}" type="presOf" srcId="{6E24E367-EF56-4042-97BA-9674552CD994}" destId="{97671D3F-DEB7-4B4F-BD32-1A173EE00F2C}" srcOrd="0" destOrd="0" presId="urn:microsoft.com/office/officeart/2005/8/layout/arrow2"/>
    <dgm:cxn modelId="{F91FAC50-C090-4CB1-9DFC-CFDE615868D4}" srcId="{59C44C8A-CE34-4194-8303-7C46FB6AA4F3}" destId="{D8BF40B0-0EDE-4E45-982B-05CE0F9E0CD4}" srcOrd="1" destOrd="0" parTransId="{444788BC-7BC3-4162-8FDE-EBC189B56DE4}" sibTransId="{BEE53FBD-5DCC-4C3B-969A-56092D36DCAB}"/>
    <dgm:cxn modelId="{0AEF66FB-8E55-45F1-A727-36053BE92294}" srcId="{59C44C8A-CE34-4194-8303-7C46FB6AA4F3}" destId="{6E24E367-EF56-4042-97BA-9674552CD994}" srcOrd="4" destOrd="0" parTransId="{B21E03AD-F8F9-4C96-9495-0F17C8F56BD1}" sibTransId="{0CC77E58-D2FA-45F8-8713-B20A5D8BCC32}"/>
    <dgm:cxn modelId="{91037194-08EA-4F1A-AE40-FA169F2D7E1A}" srcId="{59C44C8A-CE34-4194-8303-7C46FB6AA4F3}" destId="{5F9BB3C3-C899-4DDB-927C-15A6C5D63279}" srcOrd="5" destOrd="0" parTransId="{F302E0D2-9AD0-4992-969A-24C6F3A9F088}" sibTransId="{51D198B6-C975-4313-8016-446B652D25D7}"/>
    <dgm:cxn modelId="{9BB07D79-FC15-438C-B67A-EB0E0A78D090}" srcId="{59C44C8A-CE34-4194-8303-7C46FB6AA4F3}" destId="{AC296ABA-841E-4D80-9182-0FF62D7B68FC}" srcOrd="2" destOrd="0" parTransId="{BFF11F0D-E55B-41DC-B25B-442E5576A18D}" sibTransId="{A0AD589C-F488-438A-860C-A79C0A3BFBAC}"/>
    <dgm:cxn modelId="{6ADE7FF0-9240-4663-9CCD-87B8F3FF582D}" type="presOf" srcId="{BA4022BB-BD35-4D98-93B7-C680DFB18779}" destId="{1B7CBA3F-F231-4537-B369-8C3375EB5805}" srcOrd="0" destOrd="0" presId="urn:microsoft.com/office/officeart/2005/8/layout/arrow2"/>
    <dgm:cxn modelId="{D6BE6EAA-4408-4674-8BA0-E6E105CAF863}" srcId="{59C44C8A-CE34-4194-8303-7C46FB6AA4F3}" destId="{19504E5C-3A7E-496C-8C87-44245D63E698}" srcOrd="7" destOrd="0" parTransId="{FABD68E9-25F3-4893-97A7-0499269238D2}" sibTransId="{CFA2E712-4FE2-4135-B6E2-55E61C0BD2D8}"/>
    <dgm:cxn modelId="{9417F013-C1DE-472C-921B-3D1C13CA2990}" srcId="{59C44C8A-CE34-4194-8303-7C46FB6AA4F3}" destId="{BA4022BB-BD35-4D98-93B7-C680DFB18779}" srcOrd="0" destOrd="0" parTransId="{BD88B40B-C23E-4822-9F4E-945A35953AE2}" sibTransId="{58E6C927-990B-4A6E-A8D1-4D73664A1855}"/>
    <dgm:cxn modelId="{848FE5CF-5209-43DD-A74C-57058C3DFB78}" srcId="{59C44C8A-CE34-4194-8303-7C46FB6AA4F3}" destId="{0B79C269-3C1A-4484-937C-6A9218B4219A}" srcOrd="3" destOrd="0" parTransId="{5887E2F0-CCF8-4109-9CCA-636E52CE24E4}" sibTransId="{59DBB8B7-A5F4-4367-BB4E-A14182C44894}"/>
    <dgm:cxn modelId="{9E7BB83F-BBC4-4F0A-B2A3-EE298FFC4F73}" type="presOf" srcId="{AC296ABA-841E-4D80-9182-0FF62D7B68FC}" destId="{F7F6A463-CCE1-483B-BCDF-0902354C19DF}" srcOrd="0" destOrd="0" presId="urn:microsoft.com/office/officeart/2005/8/layout/arrow2"/>
    <dgm:cxn modelId="{20CD80F2-DDB7-4680-8F89-9940888F6301}" type="presParOf" srcId="{AECABC94-A799-4905-AADB-F297E0C6C02F}" destId="{7C84C76C-102D-4F2A-88AF-9AAB141B5020}" srcOrd="0" destOrd="0" presId="urn:microsoft.com/office/officeart/2005/8/layout/arrow2"/>
    <dgm:cxn modelId="{630472B2-5C7A-450A-9D71-6A88E4609B7F}" type="presParOf" srcId="{AECABC94-A799-4905-AADB-F297E0C6C02F}" destId="{24D9F62D-50BF-42B5-93AE-BE183A2604C4}" srcOrd="1" destOrd="0" presId="urn:microsoft.com/office/officeart/2005/8/layout/arrow2"/>
    <dgm:cxn modelId="{5B5FE68E-C11B-4640-B6BE-CA23C10A80F2}" type="presParOf" srcId="{24D9F62D-50BF-42B5-93AE-BE183A2604C4}" destId="{6EA7D4C4-50D7-4E50-B7CC-CF1466C442BA}" srcOrd="0" destOrd="0" presId="urn:microsoft.com/office/officeart/2005/8/layout/arrow2"/>
    <dgm:cxn modelId="{13A17DED-B8C9-403D-B3FF-62BD864020AF}" type="presParOf" srcId="{24D9F62D-50BF-42B5-93AE-BE183A2604C4}" destId="{1B7CBA3F-F231-4537-B369-8C3375EB5805}" srcOrd="1" destOrd="0" presId="urn:microsoft.com/office/officeart/2005/8/layout/arrow2"/>
    <dgm:cxn modelId="{80CF93DE-0028-4104-9276-EED184A46069}" type="presParOf" srcId="{24D9F62D-50BF-42B5-93AE-BE183A2604C4}" destId="{03F6D157-0F65-4659-BC89-BE08AD67497D}" srcOrd="2" destOrd="0" presId="urn:microsoft.com/office/officeart/2005/8/layout/arrow2"/>
    <dgm:cxn modelId="{9CC34827-1F6B-4A0D-9D54-903CF36AADDB}" type="presParOf" srcId="{24D9F62D-50BF-42B5-93AE-BE183A2604C4}" destId="{8D74F6A5-C484-4E4D-9A2D-AF03F7E619D7}" srcOrd="3" destOrd="0" presId="urn:microsoft.com/office/officeart/2005/8/layout/arrow2"/>
    <dgm:cxn modelId="{CC64166D-9C9D-4CF5-B1E8-BA08C7C377A6}" type="presParOf" srcId="{24D9F62D-50BF-42B5-93AE-BE183A2604C4}" destId="{F594AEE6-E7BC-42DC-88B7-D6F50B39C1CE}" srcOrd="4" destOrd="0" presId="urn:microsoft.com/office/officeart/2005/8/layout/arrow2"/>
    <dgm:cxn modelId="{4EB389B9-C83A-4CDA-A1ED-E357D4E324D7}" type="presParOf" srcId="{24D9F62D-50BF-42B5-93AE-BE183A2604C4}" destId="{F7F6A463-CCE1-483B-BCDF-0902354C19DF}" srcOrd="5" destOrd="0" presId="urn:microsoft.com/office/officeart/2005/8/layout/arrow2"/>
    <dgm:cxn modelId="{008E6E07-09A9-4887-8AFB-77855771FA0F}" type="presParOf" srcId="{24D9F62D-50BF-42B5-93AE-BE183A2604C4}" destId="{00878DE2-5B2E-4918-9A3B-5B5686AD18EA}" srcOrd="6" destOrd="0" presId="urn:microsoft.com/office/officeart/2005/8/layout/arrow2"/>
    <dgm:cxn modelId="{85433555-0834-42E6-B85B-FB8E3C24640F}" type="presParOf" srcId="{24D9F62D-50BF-42B5-93AE-BE183A2604C4}" destId="{E2DEEA79-BD2B-4DC4-838E-BE4809C69BAE}" srcOrd="7" destOrd="0" presId="urn:microsoft.com/office/officeart/2005/8/layout/arrow2"/>
    <dgm:cxn modelId="{6F280537-1839-4EB2-807C-7C9BD5AC2EA9}" type="presParOf" srcId="{24D9F62D-50BF-42B5-93AE-BE183A2604C4}" destId="{75A2AEA0-0355-447E-9DC2-8A5ECA8037E1}" srcOrd="8" destOrd="0" presId="urn:microsoft.com/office/officeart/2005/8/layout/arrow2"/>
    <dgm:cxn modelId="{30BF950F-DAC3-4A92-B180-5BC479365040}" type="presParOf" srcId="{24D9F62D-50BF-42B5-93AE-BE183A2604C4}" destId="{97671D3F-DEB7-4B4F-BD32-1A173EE00F2C}"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D482EAB-7E96-4A67-9FA7-6A1DB19F3889}"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GB"/>
        </a:p>
      </dgm:t>
    </dgm:pt>
    <dgm:pt modelId="{80113137-C091-42B3-9E34-B0F94A26F0F2}">
      <dgm:prSet/>
      <dgm:spPr>
        <a:solidFill>
          <a:schemeClr val="accent1">
            <a:lumMod val="50000"/>
          </a:schemeClr>
        </a:solidFill>
      </dgm:spPr>
      <dgm:t>
        <a:bodyPr/>
        <a:lstStyle/>
        <a:p>
          <a:pPr algn="r" rtl="0"/>
          <a:r>
            <a:rPr lang="en-GB" dirty="0" smtClean="0"/>
            <a:t>Near-universal access to publicly financed care</a:t>
          </a:r>
          <a:endParaRPr lang="en-GB" dirty="0"/>
        </a:p>
      </dgm:t>
    </dgm:pt>
    <dgm:pt modelId="{311F532D-1E93-45C4-8E8E-6B7224D4B8F6}" type="parTrans" cxnId="{DC91B9C1-A2BF-4C9C-98EE-493969CB38C3}">
      <dgm:prSet/>
      <dgm:spPr/>
      <dgm:t>
        <a:bodyPr/>
        <a:lstStyle/>
        <a:p>
          <a:endParaRPr lang="en-GB"/>
        </a:p>
      </dgm:t>
    </dgm:pt>
    <dgm:pt modelId="{99A52845-1F0B-43F7-9F8B-2AF8A58B08AB}" type="sibTrans" cxnId="{DC91B9C1-A2BF-4C9C-98EE-493969CB38C3}">
      <dgm:prSet/>
      <dgm:spPr/>
      <dgm:t>
        <a:bodyPr/>
        <a:lstStyle/>
        <a:p>
          <a:endParaRPr lang="en-GB"/>
        </a:p>
      </dgm:t>
    </dgm:pt>
    <dgm:pt modelId="{4E6932CE-7AA8-49DD-B24E-52AC1D7A598D}">
      <dgm:prSet/>
      <dgm:spPr>
        <a:solidFill>
          <a:schemeClr val="accent1">
            <a:lumMod val="50000"/>
          </a:schemeClr>
        </a:solidFill>
      </dgm:spPr>
      <dgm:t>
        <a:bodyPr/>
        <a:lstStyle/>
        <a:p>
          <a:pPr algn="r" rtl="0"/>
          <a:r>
            <a:rPr lang="en-GB" dirty="0" smtClean="0"/>
            <a:t>Access to expensive, life-saving treatment</a:t>
          </a:r>
          <a:endParaRPr lang="en-GB" dirty="0"/>
        </a:p>
      </dgm:t>
    </dgm:pt>
    <dgm:pt modelId="{E7E6DFDA-2CE7-4B8A-8EF5-5E6FD7B6707F}" type="parTrans" cxnId="{4436AC93-207B-4467-8D46-BCFBA30695F5}">
      <dgm:prSet/>
      <dgm:spPr/>
      <dgm:t>
        <a:bodyPr/>
        <a:lstStyle/>
        <a:p>
          <a:endParaRPr lang="en-GB"/>
        </a:p>
      </dgm:t>
    </dgm:pt>
    <dgm:pt modelId="{B2C57D97-D3C8-411C-A9E0-97AE6082FE87}" type="sibTrans" cxnId="{4436AC93-207B-4467-8D46-BCFBA30695F5}">
      <dgm:prSet/>
      <dgm:spPr/>
      <dgm:t>
        <a:bodyPr/>
        <a:lstStyle/>
        <a:p>
          <a:endParaRPr lang="en-GB"/>
        </a:p>
      </dgm:t>
    </dgm:pt>
    <dgm:pt modelId="{5C3DBAAE-CDD6-4811-9EC1-B5CC146C1BB6}">
      <dgm:prSet/>
      <dgm:spPr>
        <a:solidFill>
          <a:schemeClr val="accent1">
            <a:lumMod val="50000"/>
          </a:schemeClr>
        </a:solidFill>
      </dgm:spPr>
      <dgm:t>
        <a:bodyPr/>
        <a:lstStyle/>
        <a:p>
          <a:pPr algn="r" rtl="0"/>
          <a:r>
            <a:rPr lang="en-GB" dirty="0" smtClean="0"/>
            <a:t>Free family doctor visits</a:t>
          </a:r>
          <a:endParaRPr lang="en-GB" dirty="0"/>
        </a:p>
      </dgm:t>
    </dgm:pt>
    <dgm:pt modelId="{305B65BD-10D5-4E29-9B38-276F5A95F341}" type="parTrans" cxnId="{C1351FFC-C5B0-4609-9183-53D7BFCC0F5E}">
      <dgm:prSet/>
      <dgm:spPr/>
      <dgm:t>
        <a:bodyPr/>
        <a:lstStyle/>
        <a:p>
          <a:endParaRPr lang="en-GB"/>
        </a:p>
      </dgm:t>
    </dgm:pt>
    <dgm:pt modelId="{924FD671-2C61-4CF2-8E26-002EF6095335}" type="sibTrans" cxnId="{C1351FFC-C5B0-4609-9183-53D7BFCC0F5E}">
      <dgm:prSet/>
      <dgm:spPr/>
      <dgm:t>
        <a:bodyPr/>
        <a:lstStyle/>
        <a:p>
          <a:endParaRPr lang="en-GB"/>
        </a:p>
      </dgm:t>
    </dgm:pt>
    <dgm:pt modelId="{18378D1B-F2E8-4220-9001-834669F161D4}" type="pres">
      <dgm:prSet presAssocID="{0D482EAB-7E96-4A67-9FA7-6A1DB19F3889}" presName="Name0" presStyleCnt="0">
        <dgm:presLayoutVars>
          <dgm:chPref val="3"/>
          <dgm:dir/>
          <dgm:animLvl val="lvl"/>
          <dgm:resizeHandles/>
        </dgm:presLayoutVars>
      </dgm:prSet>
      <dgm:spPr/>
      <dgm:t>
        <a:bodyPr/>
        <a:lstStyle/>
        <a:p>
          <a:endParaRPr lang="en-US"/>
        </a:p>
      </dgm:t>
    </dgm:pt>
    <dgm:pt modelId="{0B32ED7C-7D6B-485E-969A-9E965B9D45D9}" type="pres">
      <dgm:prSet presAssocID="{80113137-C091-42B3-9E34-B0F94A26F0F2}" presName="horFlow" presStyleCnt="0"/>
      <dgm:spPr/>
    </dgm:pt>
    <dgm:pt modelId="{3B21E8F7-5F9A-403A-BC70-770E35230897}" type="pres">
      <dgm:prSet presAssocID="{80113137-C091-42B3-9E34-B0F94A26F0F2}" presName="bigChev" presStyleLbl="node1" presStyleIdx="0" presStyleCnt="3" custScaleX="111304" custLinFactNeighborX="2100" custLinFactNeighborY="2520"/>
      <dgm:spPr/>
      <dgm:t>
        <a:bodyPr/>
        <a:lstStyle/>
        <a:p>
          <a:endParaRPr lang="en-US"/>
        </a:p>
      </dgm:t>
    </dgm:pt>
    <dgm:pt modelId="{4463CDDB-9E5B-4ABD-933F-54E007414C9C}" type="pres">
      <dgm:prSet presAssocID="{80113137-C091-42B3-9E34-B0F94A26F0F2}" presName="vSp" presStyleCnt="0"/>
      <dgm:spPr/>
    </dgm:pt>
    <dgm:pt modelId="{CFCF959B-2EB2-4F4A-A805-5EB6FD79EEE3}" type="pres">
      <dgm:prSet presAssocID="{4E6932CE-7AA8-49DD-B24E-52AC1D7A598D}" presName="horFlow" presStyleCnt="0"/>
      <dgm:spPr/>
    </dgm:pt>
    <dgm:pt modelId="{4B242F87-3F25-493F-BDDF-2A7B0D48240B}" type="pres">
      <dgm:prSet presAssocID="{4E6932CE-7AA8-49DD-B24E-52AC1D7A598D}" presName="bigChev" presStyleLbl="node1" presStyleIdx="1" presStyleCnt="3" custScaleX="111304"/>
      <dgm:spPr/>
      <dgm:t>
        <a:bodyPr/>
        <a:lstStyle/>
        <a:p>
          <a:endParaRPr lang="en-US"/>
        </a:p>
      </dgm:t>
    </dgm:pt>
    <dgm:pt modelId="{CFB96394-8806-4230-BF0B-3392897B8652}" type="pres">
      <dgm:prSet presAssocID="{4E6932CE-7AA8-49DD-B24E-52AC1D7A598D}" presName="vSp" presStyleCnt="0"/>
      <dgm:spPr/>
    </dgm:pt>
    <dgm:pt modelId="{B4833A7C-750D-49E5-8FD3-D4943264774B}" type="pres">
      <dgm:prSet presAssocID="{5C3DBAAE-CDD6-4811-9EC1-B5CC146C1BB6}" presName="horFlow" presStyleCnt="0"/>
      <dgm:spPr/>
    </dgm:pt>
    <dgm:pt modelId="{E8561EB5-7784-42FD-8119-16C77F2D4301}" type="pres">
      <dgm:prSet presAssocID="{5C3DBAAE-CDD6-4811-9EC1-B5CC146C1BB6}" presName="bigChev" presStyleLbl="node1" presStyleIdx="2" presStyleCnt="3" custScaleX="111304"/>
      <dgm:spPr/>
      <dgm:t>
        <a:bodyPr/>
        <a:lstStyle/>
        <a:p>
          <a:endParaRPr lang="en-GB"/>
        </a:p>
      </dgm:t>
    </dgm:pt>
  </dgm:ptLst>
  <dgm:cxnLst>
    <dgm:cxn modelId="{C1351FFC-C5B0-4609-9183-53D7BFCC0F5E}" srcId="{0D482EAB-7E96-4A67-9FA7-6A1DB19F3889}" destId="{5C3DBAAE-CDD6-4811-9EC1-B5CC146C1BB6}" srcOrd="2" destOrd="0" parTransId="{305B65BD-10D5-4E29-9B38-276F5A95F341}" sibTransId="{924FD671-2C61-4CF2-8E26-002EF6095335}"/>
    <dgm:cxn modelId="{CF0EF204-13C6-4C2D-9BF1-12F51FA601ED}" type="presOf" srcId="{4E6932CE-7AA8-49DD-B24E-52AC1D7A598D}" destId="{4B242F87-3F25-493F-BDDF-2A7B0D48240B}" srcOrd="0" destOrd="0" presId="urn:microsoft.com/office/officeart/2005/8/layout/lProcess3"/>
    <dgm:cxn modelId="{E8152031-6C3F-49CB-8452-63472A378D57}" type="presOf" srcId="{5C3DBAAE-CDD6-4811-9EC1-B5CC146C1BB6}" destId="{E8561EB5-7784-42FD-8119-16C77F2D4301}" srcOrd="0" destOrd="0" presId="urn:microsoft.com/office/officeart/2005/8/layout/lProcess3"/>
    <dgm:cxn modelId="{DC91B9C1-A2BF-4C9C-98EE-493969CB38C3}" srcId="{0D482EAB-7E96-4A67-9FA7-6A1DB19F3889}" destId="{80113137-C091-42B3-9E34-B0F94A26F0F2}" srcOrd="0" destOrd="0" parTransId="{311F532D-1E93-45C4-8E8E-6B7224D4B8F6}" sibTransId="{99A52845-1F0B-43F7-9F8B-2AF8A58B08AB}"/>
    <dgm:cxn modelId="{F21FC8C1-B3B0-44EB-9727-E8449FF4A759}" type="presOf" srcId="{80113137-C091-42B3-9E34-B0F94A26F0F2}" destId="{3B21E8F7-5F9A-403A-BC70-770E35230897}" srcOrd="0" destOrd="0" presId="urn:microsoft.com/office/officeart/2005/8/layout/lProcess3"/>
    <dgm:cxn modelId="{4436AC93-207B-4467-8D46-BCFBA30695F5}" srcId="{0D482EAB-7E96-4A67-9FA7-6A1DB19F3889}" destId="{4E6932CE-7AA8-49DD-B24E-52AC1D7A598D}" srcOrd="1" destOrd="0" parTransId="{E7E6DFDA-2CE7-4B8A-8EF5-5E6FD7B6707F}" sibTransId="{B2C57D97-D3C8-411C-A9E0-97AE6082FE87}"/>
    <dgm:cxn modelId="{E106A622-96A7-4741-9BAD-02AFFAB8EA79}" type="presOf" srcId="{0D482EAB-7E96-4A67-9FA7-6A1DB19F3889}" destId="{18378D1B-F2E8-4220-9001-834669F161D4}" srcOrd="0" destOrd="0" presId="urn:microsoft.com/office/officeart/2005/8/layout/lProcess3"/>
    <dgm:cxn modelId="{3048DE49-5EDF-4B9C-8087-9B1777776A6E}" type="presParOf" srcId="{18378D1B-F2E8-4220-9001-834669F161D4}" destId="{0B32ED7C-7D6B-485E-969A-9E965B9D45D9}" srcOrd="0" destOrd="0" presId="urn:microsoft.com/office/officeart/2005/8/layout/lProcess3"/>
    <dgm:cxn modelId="{817D7989-B8D2-4DE5-89EC-3B4EE803F9A1}" type="presParOf" srcId="{0B32ED7C-7D6B-485E-969A-9E965B9D45D9}" destId="{3B21E8F7-5F9A-403A-BC70-770E35230897}" srcOrd="0" destOrd="0" presId="urn:microsoft.com/office/officeart/2005/8/layout/lProcess3"/>
    <dgm:cxn modelId="{D82F159F-7C08-4456-AB80-27277F6314C4}" type="presParOf" srcId="{18378D1B-F2E8-4220-9001-834669F161D4}" destId="{4463CDDB-9E5B-4ABD-933F-54E007414C9C}" srcOrd="1" destOrd="0" presId="urn:microsoft.com/office/officeart/2005/8/layout/lProcess3"/>
    <dgm:cxn modelId="{327D3E11-F52E-4108-9BFB-A8AB5B67CDC5}" type="presParOf" srcId="{18378D1B-F2E8-4220-9001-834669F161D4}" destId="{CFCF959B-2EB2-4F4A-A805-5EB6FD79EEE3}" srcOrd="2" destOrd="0" presId="urn:microsoft.com/office/officeart/2005/8/layout/lProcess3"/>
    <dgm:cxn modelId="{3B8365E0-3F8D-46F3-8A15-8E3CA862AB81}" type="presParOf" srcId="{CFCF959B-2EB2-4F4A-A805-5EB6FD79EEE3}" destId="{4B242F87-3F25-493F-BDDF-2A7B0D48240B}" srcOrd="0" destOrd="0" presId="urn:microsoft.com/office/officeart/2005/8/layout/lProcess3"/>
    <dgm:cxn modelId="{8E0A7E4D-A3CF-4002-AFBF-26364A79CA11}" type="presParOf" srcId="{18378D1B-F2E8-4220-9001-834669F161D4}" destId="{CFB96394-8806-4230-BF0B-3392897B8652}" srcOrd="3" destOrd="0" presId="urn:microsoft.com/office/officeart/2005/8/layout/lProcess3"/>
    <dgm:cxn modelId="{3B216BC0-2173-4468-B286-AACBB5A76A7C}" type="presParOf" srcId="{18378D1B-F2E8-4220-9001-834669F161D4}" destId="{B4833A7C-750D-49E5-8FD3-D4943264774B}" srcOrd="4" destOrd="0" presId="urn:microsoft.com/office/officeart/2005/8/layout/lProcess3"/>
    <dgm:cxn modelId="{3F1B5222-D37C-4078-9F74-7BFBCB262A99}" type="presParOf" srcId="{B4833A7C-750D-49E5-8FD3-D4943264774B}" destId="{E8561EB5-7784-42FD-8119-16C77F2D4301}"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332566B-ADCC-496D-BE85-A654DA7F782B}"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GB"/>
        </a:p>
      </dgm:t>
    </dgm:pt>
    <dgm:pt modelId="{E9CA392E-5D9E-4106-98D0-1A858DB92798}">
      <dgm:prSet/>
      <dgm:spPr>
        <a:solidFill>
          <a:schemeClr val="accent1">
            <a:lumMod val="50000"/>
          </a:schemeClr>
        </a:solidFill>
      </dgm:spPr>
      <dgm:t>
        <a:bodyPr/>
        <a:lstStyle/>
        <a:p>
          <a:pPr algn="r" rtl="0"/>
          <a:r>
            <a:rPr lang="en-GB" dirty="0" smtClean="0"/>
            <a:t>A single purchasing agency pooling funds</a:t>
          </a:r>
          <a:endParaRPr lang="en-GB" dirty="0"/>
        </a:p>
      </dgm:t>
    </dgm:pt>
    <dgm:pt modelId="{700E4B28-9967-4DAB-8B0F-4F802B7B9152}" type="parTrans" cxnId="{E841CB18-708C-4749-A271-F6F75B14ABD6}">
      <dgm:prSet/>
      <dgm:spPr/>
      <dgm:t>
        <a:bodyPr/>
        <a:lstStyle/>
        <a:p>
          <a:endParaRPr lang="en-GB"/>
        </a:p>
      </dgm:t>
    </dgm:pt>
    <dgm:pt modelId="{E86DC190-3AC0-43BC-BF31-CB20CC8D13BA}" type="sibTrans" cxnId="{E841CB18-708C-4749-A271-F6F75B14ABD6}">
      <dgm:prSet/>
      <dgm:spPr/>
      <dgm:t>
        <a:bodyPr/>
        <a:lstStyle/>
        <a:p>
          <a:endParaRPr lang="en-GB"/>
        </a:p>
      </dgm:t>
    </dgm:pt>
    <dgm:pt modelId="{D7F056C2-E129-408E-A139-48658145A63C}">
      <dgm:prSet/>
      <dgm:spPr>
        <a:solidFill>
          <a:schemeClr val="accent1">
            <a:lumMod val="50000"/>
          </a:schemeClr>
        </a:solidFill>
      </dgm:spPr>
      <dgm:t>
        <a:bodyPr/>
        <a:lstStyle/>
        <a:p>
          <a:pPr algn="r" rtl="0"/>
          <a:r>
            <a:rPr lang="en-GB" dirty="0" smtClean="0"/>
            <a:t>Increased reliance on public funding</a:t>
          </a:r>
          <a:endParaRPr lang="en-GB" dirty="0"/>
        </a:p>
      </dgm:t>
    </dgm:pt>
    <dgm:pt modelId="{18398B7C-050E-40C4-B7A7-9C214D230DDB}" type="parTrans" cxnId="{07899E21-08FD-41FB-A881-A39ED0243714}">
      <dgm:prSet/>
      <dgm:spPr/>
      <dgm:t>
        <a:bodyPr/>
        <a:lstStyle/>
        <a:p>
          <a:endParaRPr lang="en-GB"/>
        </a:p>
      </dgm:t>
    </dgm:pt>
    <dgm:pt modelId="{2A79E043-AECA-42AF-862E-AB13064AA87D}" type="sibTrans" cxnId="{07899E21-08FD-41FB-A881-A39ED0243714}">
      <dgm:prSet/>
      <dgm:spPr/>
      <dgm:t>
        <a:bodyPr/>
        <a:lstStyle/>
        <a:p>
          <a:endParaRPr lang="en-GB"/>
        </a:p>
      </dgm:t>
    </dgm:pt>
    <dgm:pt modelId="{0E928579-4C63-47C8-A820-7601041C4228}">
      <dgm:prSet/>
      <dgm:spPr>
        <a:solidFill>
          <a:schemeClr val="accent1">
            <a:lumMod val="50000"/>
          </a:schemeClr>
        </a:solidFill>
      </dgm:spPr>
      <dgm:t>
        <a:bodyPr/>
        <a:lstStyle/>
        <a:p>
          <a:pPr algn="r" rtl="0"/>
          <a:r>
            <a:rPr lang="en-GB" dirty="0" smtClean="0"/>
            <a:t>Public funding from the state budget</a:t>
          </a:r>
          <a:endParaRPr lang="en-GB" dirty="0"/>
        </a:p>
      </dgm:t>
    </dgm:pt>
    <dgm:pt modelId="{EDC1722B-14F1-4159-9109-987CB67820A0}" type="parTrans" cxnId="{133C2152-2DF3-4137-B007-14F4ECE1853D}">
      <dgm:prSet/>
      <dgm:spPr/>
      <dgm:t>
        <a:bodyPr/>
        <a:lstStyle/>
        <a:p>
          <a:endParaRPr lang="en-GB"/>
        </a:p>
      </dgm:t>
    </dgm:pt>
    <dgm:pt modelId="{38EB3051-F1C4-46F4-9567-A518BEBC16E8}" type="sibTrans" cxnId="{133C2152-2DF3-4137-B007-14F4ECE1853D}">
      <dgm:prSet/>
      <dgm:spPr/>
      <dgm:t>
        <a:bodyPr/>
        <a:lstStyle/>
        <a:p>
          <a:endParaRPr lang="en-GB"/>
        </a:p>
      </dgm:t>
    </dgm:pt>
    <dgm:pt modelId="{6FBD154B-4CF5-4877-9844-16C478F6EE4C}" type="pres">
      <dgm:prSet presAssocID="{6332566B-ADCC-496D-BE85-A654DA7F782B}" presName="Name0" presStyleCnt="0">
        <dgm:presLayoutVars>
          <dgm:chPref val="3"/>
          <dgm:dir/>
          <dgm:animLvl val="lvl"/>
          <dgm:resizeHandles/>
        </dgm:presLayoutVars>
      </dgm:prSet>
      <dgm:spPr/>
      <dgm:t>
        <a:bodyPr/>
        <a:lstStyle/>
        <a:p>
          <a:endParaRPr lang="en-US"/>
        </a:p>
      </dgm:t>
    </dgm:pt>
    <dgm:pt modelId="{B5BD20DA-E93D-4CA0-AFB9-DEA8D943E14C}" type="pres">
      <dgm:prSet presAssocID="{E9CA392E-5D9E-4106-98D0-1A858DB92798}" presName="horFlow" presStyleCnt="0"/>
      <dgm:spPr/>
    </dgm:pt>
    <dgm:pt modelId="{768A55A5-9EFD-445B-AF89-87FFD6075F96}" type="pres">
      <dgm:prSet presAssocID="{E9CA392E-5D9E-4106-98D0-1A858DB92798}" presName="bigChev" presStyleLbl="node1" presStyleIdx="0" presStyleCnt="3" custScaleX="111304"/>
      <dgm:spPr/>
      <dgm:t>
        <a:bodyPr/>
        <a:lstStyle/>
        <a:p>
          <a:endParaRPr lang="en-US"/>
        </a:p>
      </dgm:t>
    </dgm:pt>
    <dgm:pt modelId="{D5830B96-555A-4A93-AFD6-38A796A912DE}" type="pres">
      <dgm:prSet presAssocID="{E9CA392E-5D9E-4106-98D0-1A858DB92798}" presName="vSp" presStyleCnt="0"/>
      <dgm:spPr/>
    </dgm:pt>
    <dgm:pt modelId="{075D0F39-E80C-44DE-BF4C-4EF5942A2CFD}" type="pres">
      <dgm:prSet presAssocID="{D7F056C2-E129-408E-A139-48658145A63C}" presName="horFlow" presStyleCnt="0"/>
      <dgm:spPr/>
    </dgm:pt>
    <dgm:pt modelId="{1F26DBFA-17F0-4EC7-AFF6-AA0CF13EF35A}" type="pres">
      <dgm:prSet presAssocID="{D7F056C2-E129-408E-A139-48658145A63C}" presName="bigChev" presStyleLbl="node1" presStyleIdx="1" presStyleCnt="3" custScaleX="111304"/>
      <dgm:spPr/>
      <dgm:t>
        <a:bodyPr/>
        <a:lstStyle/>
        <a:p>
          <a:endParaRPr lang="en-US"/>
        </a:p>
      </dgm:t>
    </dgm:pt>
    <dgm:pt modelId="{EB3A3F17-3513-4DE4-895E-9298A103AFD4}" type="pres">
      <dgm:prSet presAssocID="{D7F056C2-E129-408E-A139-48658145A63C}" presName="vSp" presStyleCnt="0"/>
      <dgm:spPr/>
    </dgm:pt>
    <dgm:pt modelId="{D27B077E-9712-44D7-993A-B24419442554}" type="pres">
      <dgm:prSet presAssocID="{0E928579-4C63-47C8-A820-7601041C4228}" presName="horFlow" presStyleCnt="0"/>
      <dgm:spPr/>
    </dgm:pt>
    <dgm:pt modelId="{B5E40605-1DC5-4091-8E97-995DFE6BB26D}" type="pres">
      <dgm:prSet presAssocID="{0E928579-4C63-47C8-A820-7601041C4228}" presName="bigChev" presStyleLbl="node1" presStyleIdx="2" presStyleCnt="3" custScaleX="111304" custLinFactNeighborX="-3103" custLinFactNeighborY="8389"/>
      <dgm:spPr/>
      <dgm:t>
        <a:bodyPr/>
        <a:lstStyle/>
        <a:p>
          <a:endParaRPr lang="en-US"/>
        </a:p>
      </dgm:t>
    </dgm:pt>
  </dgm:ptLst>
  <dgm:cxnLst>
    <dgm:cxn modelId="{1CDD5A6F-91BD-4A92-8BD5-EDEE75ECA96F}" type="presOf" srcId="{0E928579-4C63-47C8-A820-7601041C4228}" destId="{B5E40605-1DC5-4091-8E97-995DFE6BB26D}" srcOrd="0" destOrd="0" presId="urn:microsoft.com/office/officeart/2005/8/layout/lProcess3"/>
    <dgm:cxn modelId="{8CBD53D9-B2B7-421A-A550-E317CD224D50}" type="presOf" srcId="{E9CA392E-5D9E-4106-98D0-1A858DB92798}" destId="{768A55A5-9EFD-445B-AF89-87FFD6075F96}" srcOrd="0" destOrd="0" presId="urn:microsoft.com/office/officeart/2005/8/layout/lProcess3"/>
    <dgm:cxn modelId="{06CC1084-322E-42A5-BFDA-C01853511F78}" type="presOf" srcId="{6332566B-ADCC-496D-BE85-A654DA7F782B}" destId="{6FBD154B-4CF5-4877-9844-16C478F6EE4C}" srcOrd="0" destOrd="0" presId="urn:microsoft.com/office/officeart/2005/8/layout/lProcess3"/>
    <dgm:cxn modelId="{07899E21-08FD-41FB-A881-A39ED0243714}" srcId="{6332566B-ADCC-496D-BE85-A654DA7F782B}" destId="{D7F056C2-E129-408E-A139-48658145A63C}" srcOrd="1" destOrd="0" parTransId="{18398B7C-050E-40C4-B7A7-9C214D230DDB}" sibTransId="{2A79E043-AECA-42AF-862E-AB13064AA87D}"/>
    <dgm:cxn modelId="{E841CB18-708C-4749-A271-F6F75B14ABD6}" srcId="{6332566B-ADCC-496D-BE85-A654DA7F782B}" destId="{E9CA392E-5D9E-4106-98D0-1A858DB92798}" srcOrd="0" destOrd="0" parTransId="{700E4B28-9967-4DAB-8B0F-4F802B7B9152}" sibTransId="{E86DC190-3AC0-43BC-BF31-CB20CC8D13BA}"/>
    <dgm:cxn modelId="{5BB7460E-1CDC-4D1C-9511-F71C3A94BADA}" type="presOf" srcId="{D7F056C2-E129-408E-A139-48658145A63C}" destId="{1F26DBFA-17F0-4EC7-AFF6-AA0CF13EF35A}" srcOrd="0" destOrd="0" presId="urn:microsoft.com/office/officeart/2005/8/layout/lProcess3"/>
    <dgm:cxn modelId="{133C2152-2DF3-4137-B007-14F4ECE1853D}" srcId="{6332566B-ADCC-496D-BE85-A654DA7F782B}" destId="{0E928579-4C63-47C8-A820-7601041C4228}" srcOrd="2" destOrd="0" parTransId="{EDC1722B-14F1-4159-9109-987CB67820A0}" sibTransId="{38EB3051-F1C4-46F4-9567-A518BEBC16E8}"/>
    <dgm:cxn modelId="{E6A91272-10D9-4305-B38C-B5AB3CDF2CC1}" type="presParOf" srcId="{6FBD154B-4CF5-4877-9844-16C478F6EE4C}" destId="{B5BD20DA-E93D-4CA0-AFB9-DEA8D943E14C}" srcOrd="0" destOrd="0" presId="urn:microsoft.com/office/officeart/2005/8/layout/lProcess3"/>
    <dgm:cxn modelId="{7397505C-299E-4FC0-A760-8AE8EF025D36}" type="presParOf" srcId="{B5BD20DA-E93D-4CA0-AFB9-DEA8D943E14C}" destId="{768A55A5-9EFD-445B-AF89-87FFD6075F96}" srcOrd="0" destOrd="0" presId="urn:microsoft.com/office/officeart/2005/8/layout/lProcess3"/>
    <dgm:cxn modelId="{AAB91913-3618-461F-AB53-2AC9BF270C94}" type="presParOf" srcId="{6FBD154B-4CF5-4877-9844-16C478F6EE4C}" destId="{D5830B96-555A-4A93-AFD6-38A796A912DE}" srcOrd="1" destOrd="0" presId="urn:microsoft.com/office/officeart/2005/8/layout/lProcess3"/>
    <dgm:cxn modelId="{CA21FC76-E815-4D4D-9FEA-7EDD99385D4F}" type="presParOf" srcId="{6FBD154B-4CF5-4877-9844-16C478F6EE4C}" destId="{075D0F39-E80C-44DE-BF4C-4EF5942A2CFD}" srcOrd="2" destOrd="0" presId="urn:microsoft.com/office/officeart/2005/8/layout/lProcess3"/>
    <dgm:cxn modelId="{FA912835-ECBF-4CDC-BE2F-AAC255103B9E}" type="presParOf" srcId="{075D0F39-E80C-44DE-BF4C-4EF5942A2CFD}" destId="{1F26DBFA-17F0-4EC7-AFF6-AA0CF13EF35A}" srcOrd="0" destOrd="0" presId="urn:microsoft.com/office/officeart/2005/8/layout/lProcess3"/>
    <dgm:cxn modelId="{EF58BF8D-CE98-4F00-8881-C93C563C773B}" type="presParOf" srcId="{6FBD154B-4CF5-4877-9844-16C478F6EE4C}" destId="{EB3A3F17-3513-4DE4-895E-9298A103AFD4}" srcOrd="3" destOrd="0" presId="urn:microsoft.com/office/officeart/2005/8/layout/lProcess3"/>
    <dgm:cxn modelId="{9D05C373-F789-4B2E-AE39-4D749A27CA61}" type="presParOf" srcId="{6FBD154B-4CF5-4877-9844-16C478F6EE4C}" destId="{D27B077E-9712-44D7-993A-B24419442554}" srcOrd="4" destOrd="0" presId="urn:microsoft.com/office/officeart/2005/8/layout/lProcess3"/>
    <dgm:cxn modelId="{ED099D01-0D6E-412B-9254-3BF6DF2E9603}" type="presParOf" srcId="{D27B077E-9712-44D7-993A-B24419442554}" destId="{B5E40605-1DC5-4091-8E97-995DFE6BB26D}" srcOrd="0" destOrd="0" presId="urn:microsoft.com/office/officeart/2005/8/layout/lProcess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9C44C8A-CE34-4194-8303-7C46FB6AA4F3}" type="doc">
      <dgm:prSet loTypeId="urn:microsoft.com/office/officeart/2005/8/layout/arrow2" loCatId="process" qsTypeId="urn:microsoft.com/office/officeart/2005/8/quickstyle/3d3" qsCatId="3D" csTypeId="urn:microsoft.com/office/officeart/2005/8/colors/accent2_1" csCatId="accent2" phldr="1"/>
      <dgm:spPr/>
      <dgm:t>
        <a:bodyPr/>
        <a:lstStyle/>
        <a:p>
          <a:endParaRPr lang="en-US"/>
        </a:p>
      </dgm:t>
    </dgm:pt>
    <dgm:pt modelId="{5F9BB3C3-C899-4DDB-927C-15A6C5D63279}">
      <dgm:prSet custScaleX="87470" custLinFactNeighborX="-34958"/>
      <dgm:spPr/>
      <dgm:t>
        <a:bodyPr/>
        <a:lstStyle/>
        <a:p>
          <a:endParaRPr lang="en-US"/>
        </a:p>
      </dgm:t>
    </dgm:pt>
    <dgm:pt modelId="{F302E0D2-9AD0-4992-969A-24C6F3A9F088}" type="parTrans" cxnId="{91037194-08EA-4F1A-AE40-FA169F2D7E1A}">
      <dgm:prSet/>
      <dgm:spPr/>
      <dgm:t>
        <a:bodyPr/>
        <a:lstStyle/>
        <a:p>
          <a:endParaRPr lang="en-US"/>
        </a:p>
      </dgm:t>
    </dgm:pt>
    <dgm:pt modelId="{51D198B6-C975-4313-8016-446B652D25D7}" type="sibTrans" cxnId="{91037194-08EA-4F1A-AE40-FA169F2D7E1A}">
      <dgm:prSet/>
      <dgm:spPr/>
      <dgm:t>
        <a:bodyPr/>
        <a:lstStyle/>
        <a:p>
          <a:endParaRPr lang="en-US"/>
        </a:p>
      </dgm:t>
    </dgm:pt>
    <dgm:pt modelId="{6E24E367-EF56-4042-97BA-9674552CD994}">
      <dgm:prSet custT="1"/>
      <dgm:spPr/>
      <dgm:t>
        <a:bodyPr/>
        <a:lstStyle/>
        <a:p>
          <a:endParaRPr lang="en-US" sz="1400" b="1" dirty="0"/>
        </a:p>
      </dgm:t>
    </dgm:pt>
    <dgm:pt modelId="{0CC77E58-D2FA-45F8-8713-B20A5D8BCC32}" type="sibTrans" cxnId="{0AEF66FB-8E55-45F1-A727-36053BE92294}">
      <dgm:prSet/>
      <dgm:spPr/>
      <dgm:t>
        <a:bodyPr/>
        <a:lstStyle/>
        <a:p>
          <a:endParaRPr lang="en-US"/>
        </a:p>
      </dgm:t>
    </dgm:pt>
    <dgm:pt modelId="{B21E03AD-F8F9-4C96-9495-0F17C8F56BD1}" type="parTrans" cxnId="{0AEF66FB-8E55-45F1-A727-36053BE92294}">
      <dgm:prSet/>
      <dgm:spPr/>
      <dgm:t>
        <a:bodyPr/>
        <a:lstStyle/>
        <a:p>
          <a:endParaRPr lang="en-US"/>
        </a:p>
      </dgm:t>
    </dgm:pt>
    <dgm:pt modelId="{0B79C269-3C1A-4484-937C-6A9218B4219A}">
      <dgm:prSet phldrT="[Text]" custT="1"/>
      <dgm:spPr/>
      <dgm:t>
        <a:bodyPr/>
        <a:lstStyle/>
        <a:p>
          <a:pPr algn="l"/>
          <a:endParaRPr lang="ka-GE" sz="1400" b="1" dirty="0">
            <a:solidFill>
              <a:schemeClr val="tx1"/>
            </a:solidFill>
          </a:endParaRPr>
        </a:p>
        <a:p>
          <a:pPr algn="l"/>
          <a:endParaRPr lang="ka-GE" sz="1400" b="1" dirty="0">
            <a:solidFill>
              <a:schemeClr val="tx1"/>
            </a:solidFill>
          </a:endParaRPr>
        </a:p>
        <a:p>
          <a:pPr algn="l"/>
          <a:endParaRPr lang="ka-GE" sz="1400" b="1" dirty="0">
            <a:solidFill>
              <a:schemeClr val="tx1"/>
            </a:solidFill>
          </a:endParaRPr>
        </a:p>
        <a:p>
          <a:pPr algn="l"/>
          <a:endParaRPr lang="ka-GE" sz="1400" b="1" dirty="0">
            <a:solidFill>
              <a:schemeClr val="tx1"/>
            </a:solidFill>
          </a:endParaRPr>
        </a:p>
        <a:p>
          <a:pPr algn="ctr"/>
          <a:r>
            <a:rPr lang="en-US" sz="1400" b="1" dirty="0">
              <a:solidFill>
                <a:srgbClr val="003366"/>
              </a:solidFill>
            </a:rPr>
            <a:t>CCHF</a:t>
          </a:r>
        </a:p>
      </dgm:t>
    </dgm:pt>
    <dgm:pt modelId="{59DBB8B7-A5F4-4367-BB4E-A14182C44894}" type="sibTrans" cxnId="{848FE5CF-5209-43DD-A74C-57058C3DFB78}">
      <dgm:prSet/>
      <dgm:spPr/>
      <dgm:t>
        <a:bodyPr/>
        <a:lstStyle/>
        <a:p>
          <a:endParaRPr lang="en-US">
            <a:solidFill>
              <a:schemeClr val="tx1"/>
            </a:solidFill>
          </a:endParaRPr>
        </a:p>
      </dgm:t>
    </dgm:pt>
    <dgm:pt modelId="{5887E2F0-CCF8-4109-9CCA-636E52CE24E4}" type="parTrans" cxnId="{848FE5CF-5209-43DD-A74C-57058C3DFB78}">
      <dgm:prSet/>
      <dgm:spPr/>
      <dgm:t>
        <a:bodyPr/>
        <a:lstStyle/>
        <a:p>
          <a:endParaRPr lang="en-US">
            <a:solidFill>
              <a:schemeClr val="tx1"/>
            </a:solidFill>
          </a:endParaRPr>
        </a:p>
      </dgm:t>
    </dgm:pt>
    <dgm:pt modelId="{AC296ABA-841E-4D80-9182-0FF62D7B68FC}">
      <dgm:prSet phldrT="[Text]" custT="1"/>
      <dgm:spPr/>
      <dgm:t>
        <a:bodyPr/>
        <a:lstStyle/>
        <a:p>
          <a:pPr algn="ctr"/>
          <a:r>
            <a:rPr lang="en-US" sz="1400" b="1" dirty="0">
              <a:solidFill>
                <a:srgbClr val="003366"/>
              </a:solidFill>
            </a:rPr>
            <a:t>Malaria </a:t>
          </a:r>
        </a:p>
        <a:p>
          <a:pPr algn="ctr"/>
          <a:r>
            <a:rPr lang="en-US" sz="1400" b="1" dirty="0">
              <a:solidFill>
                <a:srgbClr val="003366"/>
              </a:solidFill>
            </a:rPr>
            <a:t>elimination</a:t>
          </a:r>
        </a:p>
      </dgm:t>
    </dgm:pt>
    <dgm:pt modelId="{A0AD589C-F488-438A-860C-A79C0A3BFBAC}" type="sibTrans" cxnId="{9BB07D79-FC15-438C-B67A-EB0E0A78D090}">
      <dgm:prSet/>
      <dgm:spPr/>
      <dgm:t>
        <a:bodyPr/>
        <a:lstStyle/>
        <a:p>
          <a:endParaRPr lang="en-US">
            <a:solidFill>
              <a:schemeClr val="tx1"/>
            </a:solidFill>
          </a:endParaRPr>
        </a:p>
      </dgm:t>
    </dgm:pt>
    <dgm:pt modelId="{BFF11F0D-E55B-41DC-B25B-442E5576A18D}" type="parTrans" cxnId="{9BB07D79-FC15-438C-B67A-EB0E0A78D090}">
      <dgm:prSet/>
      <dgm:spPr/>
      <dgm:t>
        <a:bodyPr/>
        <a:lstStyle/>
        <a:p>
          <a:endParaRPr lang="en-US">
            <a:solidFill>
              <a:schemeClr val="tx1"/>
            </a:solidFill>
          </a:endParaRPr>
        </a:p>
      </dgm:t>
    </dgm:pt>
    <dgm:pt modelId="{D8BF40B0-0EDE-4E45-982B-05CE0F9E0CD4}">
      <dgm:prSet phldrT="[Text]" custT="1"/>
      <dgm:spPr/>
      <dgm:t>
        <a:bodyPr/>
        <a:lstStyle/>
        <a:p>
          <a:endParaRPr lang="ka-GE" sz="1400" b="1" dirty="0">
            <a:solidFill>
              <a:schemeClr val="tx1"/>
            </a:solidFill>
          </a:endParaRPr>
        </a:p>
        <a:p>
          <a:r>
            <a:rPr lang="en-US" sz="1400" b="1" dirty="0" err="1">
              <a:solidFill>
                <a:srgbClr val="003366"/>
              </a:solidFill>
            </a:rPr>
            <a:t>Amebiasis</a:t>
          </a:r>
          <a:endParaRPr lang="en-US" sz="1400" b="1" dirty="0">
            <a:solidFill>
              <a:srgbClr val="003366"/>
            </a:solidFill>
          </a:endParaRPr>
        </a:p>
        <a:p>
          <a:endParaRPr lang="en-US" sz="1400" b="1" dirty="0">
            <a:solidFill>
              <a:schemeClr val="tx1"/>
            </a:solidFill>
          </a:endParaRPr>
        </a:p>
      </dgm:t>
    </dgm:pt>
    <dgm:pt modelId="{BEE53FBD-5DCC-4C3B-969A-56092D36DCAB}" type="sibTrans" cxnId="{F91FAC50-C090-4CB1-9DFC-CFDE615868D4}">
      <dgm:prSet/>
      <dgm:spPr/>
      <dgm:t>
        <a:bodyPr/>
        <a:lstStyle/>
        <a:p>
          <a:endParaRPr lang="en-US">
            <a:solidFill>
              <a:schemeClr val="tx1"/>
            </a:solidFill>
          </a:endParaRPr>
        </a:p>
      </dgm:t>
    </dgm:pt>
    <dgm:pt modelId="{444788BC-7BC3-4162-8FDE-EBC189B56DE4}" type="parTrans" cxnId="{F91FAC50-C090-4CB1-9DFC-CFDE615868D4}">
      <dgm:prSet/>
      <dgm:spPr/>
      <dgm:t>
        <a:bodyPr/>
        <a:lstStyle/>
        <a:p>
          <a:endParaRPr lang="en-US">
            <a:solidFill>
              <a:schemeClr val="tx1"/>
            </a:solidFill>
          </a:endParaRPr>
        </a:p>
      </dgm:t>
    </dgm:pt>
    <dgm:pt modelId="{BA4022BB-BD35-4D98-93B7-C680DFB18779}">
      <dgm:prSet phldrT="[Text]" custT="1"/>
      <dgm:spPr/>
      <dgm:t>
        <a:bodyPr/>
        <a:lstStyle/>
        <a:p>
          <a:pPr algn="ctr"/>
          <a:r>
            <a:rPr lang="en-US" sz="1400" b="1" dirty="0">
              <a:solidFill>
                <a:srgbClr val="003366"/>
              </a:solidFill>
            </a:rPr>
            <a:t>Diphtheria outbreak</a:t>
          </a:r>
        </a:p>
      </dgm:t>
    </dgm:pt>
    <dgm:pt modelId="{58E6C927-990B-4A6E-A8D1-4D73664A1855}" type="sibTrans" cxnId="{9417F013-C1DE-472C-921B-3D1C13CA2990}">
      <dgm:prSet/>
      <dgm:spPr/>
      <dgm:t>
        <a:bodyPr/>
        <a:lstStyle/>
        <a:p>
          <a:endParaRPr lang="en-US">
            <a:solidFill>
              <a:schemeClr val="tx1"/>
            </a:solidFill>
          </a:endParaRPr>
        </a:p>
      </dgm:t>
    </dgm:pt>
    <dgm:pt modelId="{BD88B40B-C23E-4822-9F4E-945A35953AE2}" type="parTrans" cxnId="{9417F013-C1DE-472C-921B-3D1C13CA2990}">
      <dgm:prSet/>
      <dgm:spPr/>
      <dgm:t>
        <a:bodyPr/>
        <a:lstStyle/>
        <a:p>
          <a:endParaRPr lang="en-US">
            <a:solidFill>
              <a:schemeClr val="tx1"/>
            </a:solidFill>
          </a:endParaRPr>
        </a:p>
      </dgm:t>
    </dgm:pt>
    <dgm:pt modelId="{FAEE1863-F7CB-4C5B-8260-CF02893929C1}">
      <dgm:prSet phldrT="[Text]" custScaleX="128111" custLinFactX="-3342" custLinFactNeighborX="-100000"/>
      <dgm:spPr/>
      <dgm:t>
        <a:bodyPr/>
        <a:lstStyle/>
        <a:p>
          <a:endParaRPr lang="en-US"/>
        </a:p>
      </dgm:t>
    </dgm:pt>
    <dgm:pt modelId="{30CA7DF3-EEEB-4F67-A6C7-A3DAE1E551F7}" type="parTrans" cxnId="{379D5DD4-3D13-4509-BD69-857A240965A0}">
      <dgm:prSet/>
      <dgm:spPr/>
      <dgm:t>
        <a:bodyPr/>
        <a:lstStyle/>
        <a:p>
          <a:endParaRPr lang="en-US"/>
        </a:p>
      </dgm:t>
    </dgm:pt>
    <dgm:pt modelId="{6E62C780-474D-4F53-AF79-962E1871CC5C}" type="sibTrans" cxnId="{379D5DD4-3D13-4509-BD69-857A240965A0}">
      <dgm:prSet/>
      <dgm:spPr/>
      <dgm:t>
        <a:bodyPr/>
        <a:lstStyle/>
        <a:p>
          <a:endParaRPr lang="en-US"/>
        </a:p>
      </dgm:t>
    </dgm:pt>
    <dgm:pt modelId="{BCD6B641-F09F-42CF-83FA-5A65560F99B1}">
      <dgm:prSet phldrT="[Text]" custScaleX="110121" custScaleY="30665" custLinFactNeighborX="-38338" custLinFactNeighborY="-21237"/>
      <dgm:spPr/>
      <dgm:t>
        <a:bodyPr/>
        <a:lstStyle/>
        <a:p>
          <a:endParaRPr lang="en-US"/>
        </a:p>
      </dgm:t>
    </dgm:pt>
    <dgm:pt modelId="{2F733B97-8C6D-4F81-9128-B2E32B42AD61}" type="parTrans" cxnId="{BBC34A13-34F1-4BEE-AF9A-E1CD87346229}">
      <dgm:prSet/>
      <dgm:spPr/>
      <dgm:t>
        <a:bodyPr/>
        <a:lstStyle/>
        <a:p>
          <a:endParaRPr lang="en-US"/>
        </a:p>
      </dgm:t>
    </dgm:pt>
    <dgm:pt modelId="{EC66C1B5-D34B-412B-827A-D0C4CE573177}" type="sibTrans" cxnId="{BBC34A13-34F1-4BEE-AF9A-E1CD87346229}">
      <dgm:prSet/>
      <dgm:spPr/>
      <dgm:t>
        <a:bodyPr/>
        <a:lstStyle/>
        <a:p>
          <a:endParaRPr lang="en-US"/>
        </a:p>
      </dgm:t>
    </dgm:pt>
    <dgm:pt modelId="{AECABC94-A799-4905-AADB-F297E0C6C02F}" type="pres">
      <dgm:prSet presAssocID="{59C44C8A-CE34-4194-8303-7C46FB6AA4F3}" presName="arrowDiagram" presStyleCnt="0">
        <dgm:presLayoutVars>
          <dgm:chMax val="5"/>
          <dgm:dir/>
          <dgm:resizeHandles val="exact"/>
        </dgm:presLayoutVars>
      </dgm:prSet>
      <dgm:spPr/>
      <dgm:t>
        <a:bodyPr/>
        <a:lstStyle/>
        <a:p>
          <a:endParaRPr lang="en-US"/>
        </a:p>
      </dgm:t>
    </dgm:pt>
    <dgm:pt modelId="{7C84C76C-102D-4F2A-88AF-9AAB141B5020}" type="pres">
      <dgm:prSet presAssocID="{59C44C8A-CE34-4194-8303-7C46FB6AA4F3}" presName="arrow" presStyleLbl="bgShp" presStyleIdx="0" presStyleCnt="1" custLinFactNeighborX="-4730" custLinFactNeighborY="-3692"/>
      <dgm:spPr/>
    </dgm:pt>
    <dgm:pt modelId="{24D9F62D-50BF-42B5-93AE-BE183A2604C4}" type="pres">
      <dgm:prSet presAssocID="{59C44C8A-CE34-4194-8303-7C46FB6AA4F3}" presName="arrowDiagram5" presStyleCnt="0"/>
      <dgm:spPr/>
    </dgm:pt>
    <dgm:pt modelId="{6EA7D4C4-50D7-4E50-B7CC-CF1466C442BA}" type="pres">
      <dgm:prSet presAssocID="{BA4022BB-BD35-4D98-93B7-C680DFB18779}" presName="bullet5a" presStyleLbl="node1" presStyleIdx="0" presStyleCnt="5"/>
      <dgm:spPr/>
    </dgm:pt>
    <dgm:pt modelId="{1B7CBA3F-F231-4537-B369-8C3375EB5805}" type="pres">
      <dgm:prSet presAssocID="{BA4022BB-BD35-4D98-93B7-C680DFB18779}" presName="textBox5a" presStyleLbl="revTx" presStyleIdx="0" presStyleCnt="5" custScaleX="128111" custScaleY="62392" custLinFactX="-2939" custLinFactNeighborX="-100000" custLinFactNeighborY="-465">
        <dgm:presLayoutVars>
          <dgm:bulletEnabled val="1"/>
        </dgm:presLayoutVars>
      </dgm:prSet>
      <dgm:spPr/>
      <dgm:t>
        <a:bodyPr/>
        <a:lstStyle/>
        <a:p>
          <a:endParaRPr lang="en-US"/>
        </a:p>
      </dgm:t>
    </dgm:pt>
    <dgm:pt modelId="{03F6D157-0F65-4659-BC89-BE08AD67497D}" type="pres">
      <dgm:prSet presAssocID="{D8BF40B0-0EDE-4E45-982B-05CE0F9E0CD4}" presName="bullet5b" presStyleLbl="node1" presStyleIdx="1" presStyleCnt="5"/>
      <dgm:spPr/>
    </dgm:pt>
    <dgm:pt modelId="{8D74F6A5-C484-4E4D-9A2D-AF03F7E619D7}" type="pres">
      <dgm:prSet presAssocID="{D8BF40B0-0EDE-4E45-982B-05CE0F9E0CD4}" presName="textBox5b" presStyleLbl="revTx" presStyleIdx="1" presStyleCnt="5" custScaleX="129692" custLinFactX="-29945" custLinFactNeighborX="-100000" custLinFactNeighborY="-5759">
        <dgm:presLayoutVars>
          <dgm:bulletEnabled val="1"/>
        </dgm:presLayoutVars>
      </dgm:prSet>
      <dgm:spPr/>
      <dgm:t>
        <a:bodyPr/>
        <a:lstStyle/>
        <a:p>
          <a:endParaRPr lang="en-US"/>
        </a:p>
      </dgm:t>
    </dgm:pt>
    <dgm:pt modelId="{F594AEE6-E7BC-42DC-88B7-D6F50B39C1CE}" type="pres">
      <dgm:prSet presAssocID="{AC296ABA-841E-4D80-9182-0FF62D7B68FC}" presName="bullet5c" presStyleLbl="node1" presStyleIdx="2" presStyleCnt="5"/>
      <dgm:spPr/>
    </dgm:pt>
    <dgm:pt modelId="{F7F6A463-CCE1-483B-BCDF-0902354C19DF}" type="pres">
      <dgm:prSet presAssocID="{AC296ABA-841E-4D80-9182-0FF62D7B68FC}" presName="textBox5c" presStyleLbl="revTx" presStyleIdx="2" presStyleCnt="5" custScaleX="110121" custScaleY="30665" custLinFactNeighborX="-38338" custLinFactNeighborY="-21237">
        <dgm:presLayoutVars>
          <dgm:bulletEnabled val="1"/>
        </dgm:presLayoutVars>
      </dgm:prSet>
      <dgm:spPr/>
      <dgm:t>
        <a:bodyPr/>
        <a:lstStyle/>
        <a:p>
          <a:endParaRPr lang="en-US"/>
        </a:p>
      </dgm:t>
    </dgm:pt>
    <dgm:pt modelId="{00878DE2-5B2E-4918-9A3B-5B5686AD18EA}" type="pres">
      <dgm:prSet presAssocID="{0B79C269-3C1A-4484-937C-6A9218B4219A}" presName="bullet5d" presStyleLbl="node1" presStyleIdx="3" presStyleCnt="5"/>
      <dgm:spPr/>
    </dgm:pt>
    <dgm:pt modelId="{E2DEEA79-BD2B-4DC4-838E-BE4809C69BAE}" type="pres">
      <dgm:prSet presAssocID="{0B79C269-3C1A-4484-937C-6A9218B4219A}" presName="textBox5d" presStyleLbl="revTx" presStyleIdx="3" presStyleCnt="5" custScaleX="107850" custLinFactNeighborX="-15886" custLinFactNeighborY="-27862">
        <dgm:presLayoutVars>
          <dgm:bulletEnabled val="1"/>
        </dgm:presLayoutVars>
      </dgm:prSet>
      <dgm:spPr/>
      <dgm:t>
        <a:bodyPr/>
        <a:lstStyle/>
        <a:p>
          <a:endParaRPr lang="en-US"/>
        </a:p>
      </dgm:t>
    </dgm:pt>
    <dgm:pt modelId="{75A2AEA0-0355-447E-9DC2-8A5ECA8037E1}" type="pres">
      <dgm:prSet presAssocID="{6E24E367-EF56-4042-97BA-9674552CD994}" presName="bullet5e" presStyleLbl="node1" presStyleIdx="4" presStyleCnt="5"/>
      <dgm:spPr/>
    </dgm:pt>
    <dgm:pt modelId="{97671D3F-DEB7-4B4F-BD32-1A173EE00F2C}" type="pres">
      <dgm:prSet presAssocID="{6E24E367-EF56-4042-97BA-9674552CD994}" presName="textBox5e" presStyleLbl="revTx" presStyleIdx="4" presStyleCnt="5" custScaleX="87470" custLinFactNeighborX="-34958">
        <dgm:presLayoutVars>
          <dgm:bulletEnabled val="1"/>
        </dgm:presLayoutVars>
      </dgm:prSet>
      <dgm:spPr/>
      <dgm:t>
        <a:bodyPr/>
        <a:lstStyle/>
        <a:p>
          <a:endParaRPr lang="en-US"/>
        </a:p>
      </dgm:t>
    </dgm:pt>
  </dgm:ptLst>
  <dgm:cxnLst>
    <dgm:cxn modelId="{DB6A2EAE-E1F1-4799-B614-25FC1A8DE987}" type="presOf" srcId="{D8BF40B0-0EDE-4E45-982B-05CE0F9E0CD4}" destId="{8D74F6A5-C484-4E4D-9A2D-AF03F7E619D7}" srcOrd="0" destOrd="0" presId="urn:microsoft.com/office/officeart/2005/8/layout/arrow2"/>
    <dgm:cxn modelId="{BBC34A13-34F1-4BEE-AF9A-E1CD87346229}" srcId="{59C44C8A-CE34-4194-8303-7C46FB6AA4F3}" destId="{BCD6B641-F09F-42CF-83FA-5A65560F99B1}" srcOrd="7" destOrd="0" parTransId="{2F733B97-8C6D-4F81-9128-B2E32B42AD61}" sibTransId="{EC66C1B5-D34B-412B-827A-D0C4CE573177}"/>
    <dgm:cxn modelId="{F91FAC50-C090-4CB1-9DFC-CFDE615868D4}" srcId="{59C44C8A-CE34-4194-8303-7C46FB6AA4F3}" destId="{D8BF40B0-0EDE-4E45-982B-05CE0F9E0CD4}" srcOrd="1" destOrd="0" parTransId="{444788BC-7BC3-4162-8FDE-EBC189B56DE4}" sibTransId="{BEE53FBD-5DCC-4C3B-969A-56092D36DCAB}"/>
    <dgm:cxn modelId="{0AEF66FB-8E55-45F1-A727-36053BE92294}" srcId="{59C44C8A-CE34-4194-8303-7C46FB6AA4F3}" destId="{6E24E367-EF56-4042-97BA-9674552CD994}" srcOrd="4" destOrd="0" parTransId="{B21E03AD-F8F9-4C96-9495-0F17C8F56BD1}" sibTransId="{0CC77E58-D2FA-45F8-8713-B20A5D8BCC32}"/>
    <dgm:cxn modelId="{91037194-08EA-4F1A-AE40-FA169F2D7E1A}" srcId="{59C44C8A-CE34-4194-8303-7C46FB6AA4F3}" destId="{5F9BB3C3-C899-4DDB-927C-15A6C5D63279}" srcOrd="5" destOrd="0" parTransId="{F302E0D2-9AD0-4992-969A-24C6F3A9F088}" sibTransId="{51D198B6-C975-4313-8016-446B652D25D7}"/>
    <dgm:cxn modelId="{9BB07D79-FC15-438C-B67A-EB0E0A78D090}" srcId="{59C44C8A-CE34-4194-8303-7C46FB6AA4F3}" destId="{AC296ABA-841E-4D80-9182-0FF62D7B68FC}" srcOrd="2" destOrd="0" parTransId="{BFF11F0D-E55B-41DC-B25B-442E5576A18D}" sibTransId="{A0AD589C-F488-438A-860C-A79C0A3BFBAC}"/>
    <dgm:cxn modelId="{DA38C2B2-B485-4BB1-92B2-001E41128DB7}" type="presOf" srcId="{6E24E367-EF56-4042-97BA-9674552CD994}" destId="{97671D3F-DEB7-4B4F-BD32-1A173EE00F2C}" srcOrd="0" destOrd="0" presId="urn:microsoft.com/office/officeart/2005/8/layout/arrow2"/>
    <dgm:cxn modelId="{E3C5DA79-59CC-48E7-83D0-4835812FC78C}" type="presOf" srcId="{59C44C8A-CE34-4194-8303-7C46FB6AA4F3}" destId="{AECABC94-A799-4905-AADB-F297E0C6C02F}" srcOrd="0" destOrd="0" presId="urn:microsoft.com/office/officeart/2005/8/layout/arrow2"/>
    <dgm:cxn modelId="{5706B7D3-A616-41E1-8F26-CE333F3C0A6B}" type="presOf" srcId="{0B79C269-3C1A-4484-937C-6A9218B4219A}" destId="{E2DEEA79-BD2B-4DC4-838E-BE4809C69BAE}" srcOrd="0" destOrd="0" presId="urn:microsoft.com/office/officeart/2005/8/layout/arrow2"/>
    <dgm:cxn modelId="{F83775B7-9AF5-49A0-B4FB-F5201F7C7E85}" type="presOf" srcId="{BA4022BB-BD35-4D98-93B7-C680DFB18779}" destId="{1B7CBA3F-F231-4537-B369-8C3375EB5805}" srcOrd="0" destOrd="0" presId="urn:microsoft.com/office/officeart/2005/8/layout/arrow2"/>
    <dgm:cxn modelId="{9417F013-C1DE-472C-921B-3D1C13CA2990}" srcId="{59C44C8A-CE34-4194-8303-7C46FB6AA4F3}" destId="{BA4022BB-BD35-4D98-93B7-C680DFB18779}" srcOrd="0" destOrd="0" parTransId="{BD88B40B-C23E-4822-9F4E-945A35953AE2}" sibTransId="{58E6C927-990B-4A6E-A8D1-4D73664A1855}"/>
    <dgm:cxn modelId="{848FE5CF-5209-43DD-A74C-57058C3DFB78}" srcId="{59C44C8A-CE34-4194-8303-7C46FB6AA4F3}" destId="{0B79C269-3C1A-4484-937C-6A9218B4219A}" srcOrd="3" destOrd="0" parTransId="{5887E2F0-CCF8-4109-9CCA-636E52CE24E4}" sibTransId="{59DBB8B7-A5F4-4367-BB4E-A14182C44894}"/>
    <dgm:cxn modelId="{024021A8-BA73-410E-9C88-2BDB998E333C}" type="presOf" srcId="{AC296ABA-841E-4D80-9182-0FF62D7B68FC}" destId="{F7F6A463-CCE1-483B-BCDF-0902354C19DF}" srcOrd="0" destOrd="0" presId="urn:microsoft.com/office/officeart/2005/8/layout/arrow2"/>
    <dgm:cxn modelId="{379D5DD4-3D13-4509-BD69-857A240965A0}" srcId="{59C44C8A-CE34-4194-8303-7C46FB6AA4F3}" destId="{FAEE1863-F7CB-4C5B-8260-CF02893929C1}" srcOrd="6" destOrd="0" parTransId="{30CA7DF3-EEEB-4F67-A6C7-A3DAE1E551F7}" sibTransId="{6E62C780-474D-4F53-AF79-962E1871CC5C}"/>
    <dgm:cxn modelId="{176D6883-CF76-4AB9-A252-2539E0896629}" type="presParOf" srcId="{AECABC94-A799-4905-AADB-F297E0C6C02F}" destId="{7C84C76C-102D-4F2A-88AF-9AAB141B5020}" srcOrd="0" destOrd="0" presId="urn:microsoft.com/office/officeart/2005/8/layout/arrow2"/>
    <dgm:cxn modelId="{0BEDBEA2-527C-43B9-896C-19645D8230CA}" type="presParOf" srcId="{AECABC94-A799-4905-AADB-F297E0C6C02F}" destId="{24D9F62D-50BF-42B5-93AE-BE183A2604C4}" srcOrd="1" destOrd="0" presId="urn:microsoft.com/office/officeart/2005/8/layout/arrow2"/>
    <dgm:cxn modelId="{9FA53B6D-57FC-48C1-BC82-AAE42B54173A}" type="presParOf" srcId="{24D9F62D-50BF-42B5-93AE-BE183A2604C4}" destId="{6EA7D4C4-50D7-4E50-B7CC-CF1466C442BA}" srcOrd="0" destOrd="0" presId="urn:microsoft.com/office/officeart/2005/8/layout/arrow2"/>
    <dgm:cxn modelId="{9C439886-F2DF-444E-93C5-B1697E4CA8FE}" type="presParOf" srcId="{24D9F62D-50BF-42B5-93AE-BE183A2604C4}" destId="{1B7CBA3F-F231-4537-B369-8C3375EB5805}" srcOrd="1" destOrd="0" presId="urn:microsoft.com/office/officeart/2005/8/layout/arrow2"/>
    <dgm:cxn modelId="{C0BA96E6-7DE0-48E3-8323-6FD513305E86}" type="presParOf" srcId="{24D9F62D-50BF-42B5-93AE-BE183A2604C4}" destId="{03F6D157-0F65-4659-BC89-BE08AD67497D}" srcOrd="2" destOrd="0" presId="urn:microsoft.com/office/officeart/2005/8/layout/arrow2"/>
    <dgm:cxn modelId="{B6C6C05A-7C7A-4508-90A5-9C6D7146DBD9}" type="presParOf" srcId="{24D9F62D-50BF-42B5-93AE-BE183A2604C4}" destId="{8D74F6A5-C484-4E4D-9A2D-AF03F7E619D7}" srcOrd="3" destOrd="0" presId="urn:microsoft.com/office/officeart/2005/8/layout/arrow2"/>
    <dgm:cxn modelId="{A0F229E0-8592-47C2-9B49-B4F81DC297EF}" type="presParOf" srcId="{24D9F62D-50BF-42B5-93AE-BE183A2604C4}" destId="{F594AEE6-E7BC-42DC-88B7-D6F50B39C1CE}" srcOrd="4" destOrd="0" presId="urn:microsoft.com/office/officeart/2005/8/layout/arrow2"/>
    <dgm:cxn modelId="{96AD255C-A3F4-4BE8-B2C6-B9731221A250}" type="presParOf" srcId="{24D9F62D-50BF-42B5-93AE-BE183A2604C4}" destId="{F7F6A463-CCE1-483B-BCDF-0902354C19DF}" srcOrd="5" destOrd="0" presId="urn:microsoft.com/office/officeart/2005/8/layout/arrow2"/>
    <dgm:cxn modelId="{653799D3-7A63-42BE-A276-980EEB3D2B34}" type="presParOf" srcId="{24D9F62D-50BF-42B5-93AE-BE183A2604C4}" destId="{00878DE2-5B2E-4918-9A3B-5B5686AD18EA}" srcOrd="6" destOrd="0" presId="urn:microsoft.com/office/officeart/2005/8/layout/arrow2"/>
    <dgm:cxn modelId="{ED18AB6B-0336-4C32-AEB8-F4A6856EAFFD}" type="presParOf" srcId="{24D9F62D-50BF-42B5-93AE-BE183A2604C4}" destId="{E2DEEA79-BD2B-4DC4-838E-BE4809C69BAE}" srcOrd="7" destOrd="0" presId="urn:microsoft.com/office/officeart/2005/8/layout/arrow2"/>
    <dgm:cxn modelId="{B9232B07-4609-4B35-AB5F-BABA2A3FB959}" type="presParOf" srcId="{24D9F62D-50BF-42B5-93AE-BE183A2604C4}" destId="{75A2AEA0-0355-447E-9DC2-8A5ECA8037E1}" srcOrd="8" destOrd="0" presId="urn:microsoft.com/office/officeart/2005/8/layout/arrow2"/>
    <dgm:cxn modelId="{E8B53AAB-3159-46B7-96D2-5A18BE7645AF}" type="presParOf" srcId="{24D9F62D-50BF-42B5-93AE-BE183A2604C4}" destId="{97671D3F-DEB7-4B4F-BD32-1A173EE00F2C}"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9C44C8A-CE34-4194-8303-7C46FB6AA4F3}" type="doc">
      <dgm:prSet loTypeId="urn:microsoft.com/office/officeart/2005/8/layout/arrow2" loCatId="process" qsTypeId="urn:microsoft.com/office/officeart/2005/8/quickstyle/3d3" qsCatId="3D" csTypeId="urn:microsoft.com/office/officeart/2005/8/colors/accent2_1" csCatId="accent2" phldr="1"/>
      <dgm:spPr/>
      <dgm:t>
        <a:bodyPr/>
        <a:lstStyle/>
        <a:p>
          <a:endParaRPr lang="en-US"/>
        </a:p>
      </dgm:t>
    </dgm:pt>
    <dgm:pt modelId="{AC296ABA-841E-4D80-9182-0FF62D7B68FC}">
      <dgm:prSet phldrT="[Text]" custT="1"/>
      <dgm:spPr/>
      <dgm:t>
        <a:bodyPr/>
        <a:lstStyle/>
        <a:p>
          <a:pPr algn="ctr"/>
          <a:r>
            <a:rPr lang="en-US" sz="1400" b="1" dirty="0">
              <a:solidFill>
                <a:srgbClr val="003366"/>
              </a:solidFill>
            </a:rPr>
            <a:t>Law on PH</a:t>
          </a:r>
        </a:p>
      </dgm:t>
    </dgm:pt>
    <dgm:pt modelId="{A0AD589C-F488-438A-860C-A79C0A3BFBAC}" type="sibTrans" cxnId="{9BB07D79-FC15-438C-B67A-EB0E0A78D090}">
      <dgm:prSet/>
      <dgm:spPr/>
      <dgm:t>
        <a:bodyPr/>
        <a:lstStyle/>
        <a:p>
          <a:endParaRPr lang="en-US">
            <a:solidFill>
              <a:schemeClr val="tx1"/>
            </a:solidFill>
          </a:endParaRPr>
        </a:p>
      </dgm:t>
    </dgm:pt>
    <dgm:pt modelId="{BFF11F0D-E55B-41DC-B25B-442E5576A18D}" type="parTrans" cxnId="{9BB07D79-FC15-438C-B67A-EB0E0A78D090}">
      <dgm:prSet/>
      <dgm:spPr/>
      <dgm:t>
        <a:bodyPr/>
        <a:lstStyle/>
        <a:p>
          <a:endParaRPr lang="en-US">
            <a:solidFill>
              <a:schemeClr val="tx1"/>
            </a:solidFill>
          </a:endParaRPr>
        </a:p>
      </dgm:t>
    </dgm:pt>
    <dgm:pt modelId="{D8BF40B0-0EDE-4E45-982B-05CE0F9E0CD4}">
      <dgm:prSet phldrT="[Text]" custT="1"/>
      <dgm:spPr/>
      <dgm:t>
        <a:bodyPr/>
        <a:lstStyle/>
        <a:p>
          <a:endParaRPr lang="ka-GE" sz="1400" b="1" dirty="0">
            <a:solidFill>
              <a:schemeClr val="tx1"/>
            </a:solidFill>
          </a:endParaRPr>
        </a:p>
        <a:p>
          <a:r>
            <a:rPr lang="en-US" sz="1400" b="1" dirty="0">
              <a:solidFill>
                <a:srgbClr val="003366"/>
              </a:solidFill>
            </a:rPr>
            <a:t>Law on Health Care</a:t>
          </a:r>
          <a:endParaRPr lang="en-US" sz="1400" b="1" dirty="0">
            <a:solidFill>
              <a:schemeClr val="tx1"/>
            </a:solidFill>
          </a:endParaRPr>
        </a:p>
      </dgm:t>
    </dgm:pt>
    <dgm:pt modelId="{BEE53FBD-5DCC-4C3B-969A-56092D36DCAB}" type="sibTrans" cxnId="{F91FAC50-C090-4CB1-9DFC-CFDE615868D4}">
      <dgm:prSet/>
      <dgm:spPr/>
      <dgm:t>
        <a:bodyPr/>
        <a:lstStyle/>
        <a:p>
          <a:endParaRPr lang="en-US">
            <a:solidFill>
              <a:schemeClr val="tx1"/>
            </a:solidFill>
          </a:endParaRPr>
        </a:p>
      </dgm:t>
    </dgm:pt>
    <dgm:pt modelId="{444788BC-7BC3-4162-8FDE-EBC189B56DE4}" type="parTrans" cxnId="{F91FAC50-C090-4CB1-9DFC-CFDE615868D4}">
      <dgm:prSet/>
      <dgm:spPr/>
      <dgm:t>
        <a:bodyPr/>
        <a:lstStyle/>
        <a:p>
          <a:endParaRPr lang="en-US">
            <a:solidFill>
              <a:schemeClr val="tx1"/>
            </a:solidFill>
          </a:endParaRPr>
        </a:p>
      </dgm:t>
    </dgm:pt>
    <dgm:pt modelId="{BA4022BB-BD35-4D98-93B7-C680DFB18779}">
      <dgm:prSet phldrT="[Text]" custT="1"/>
      <dgm:spPr/>
      <dgm:t>
        <a:bodyPr/>
        <a:lstStyle/>
        <a:p>
          <a:pPr algn="ctr"/>
          <a:endParaRPr lang="en-US" sz="1400" b="1" dirty="0">
            <a:solidFill>
              <a:srgbClr val="003366"/>
            </a:solidFill>
          </a:endParaRPr>
        </a:p>
      </dgm:t>
    </dgm:pt>
    <dgm:pt modelId="{58E6C927-990B-4A6E-A8D1-4D73664A1855}" type="sibTrans" cxnId="{9417F013-C1DE-472C-921B-3D1C13CA2990}">
      <dgm:prSet/>
      <dgm:spPr/>
      <dgm:t>
        <a:bodyPr/>
        <a:lstStyle/>
        <a:p>
          <a:endParaRPr lang="en-US">
            <a:solidFill>
              <a:schemeClr val="tx1"/>
            </a:solidFill>
          </a:endParaRPr>
        </a:p>
      </dgm:t>
    </dgm:pt>
    <dgm:pt modelId="{BD88B40B-C23E-4822-9F4E-945A35953AE2}" type="parTrans" cxnId="{9417F013-C1DE-472C-921B-3D1C13CA2990}">
      <dgm:prSet/>
      <dgm:spPr/>
      <dgm:t>
        <a:bodyPr/>
        <a:lstStyle/>
        <a:p>
          <a:endParaRPr lang="en-US">
            <a:solidFill>
              <a:schemeClr val="tx1"/>
            </a:solidFill>
          </a:endParaRPr>
        </a:p>
      </dgm:t>
    </dgm:pt>
    <dgm:pt modelId="{FAEE1863-F7CB-4C5B-8260-CF02893929C1}">
      <dgm:prSet phldrT="[Text]" custScaleX="128111" custLinFactX="-3342" custLinFactNeighborX="-100000"/>
      <dgm:spPr/>
      <dgm:t>
        <a:bodyPr/>
        <a:lstStyle/>
        <a:p>
          <a:endParaRPr lang="en-US"/>
        </a:p>
      </dgm:t>
    </dgm:pt>
    <dgm:pt modelId="{30CA7DF3-EEEB-4F67-A6C7-A3DAE1E551F7}" type="parTrans" cxnId="{379D5DD4-3D13-4509-BD69-857A240965A0}">
      <dgm:prSet/>
      <dgm:spPr/>
      <dgm:t>
        <a:bodyPr/>
        <a:lstStyle/>
        <a:p>
          <a:endParaRPr lang="en-US"/>
        </a:p>
      </dgm:t>
    </dgm:pt>
    <dgm:pt modelId="{6E62C780-474D-4F53-AF79-962E1871CC5C}" type="sibTrans" cxnId="{379D5DD4-3D13-4509-BD69-857A240965A0}">
      <dgm:prSet/>
      <dgm:spPr/>
      <dgm:t>
        <a:bodyPr/>
        <a:lstStyle/>
        <a:p>
          <a:endParaRPr lang="en-US"/>
        </a:p>
      </dgm:t>
    </dgm:pt>
    <dgm:pt modelId="{8C931F33-95A6-4E66-B13D-94E3FCDB3356}">
      <dgm:prSet/>
      <dgm:spPr/>
      <dgm:t>
        <a:bodyPr/>
        <a:lstStyle/>
        <a:p>
          <a:endParaRPr lang="en-US"/>
        </a:p>
      </dgm:t>
    </dgm:pt>
    <dgm:pt modelId="{D1EF97A2-01BF-4276-B286-6E1A15B07504}" type="parTrans" cxnId="{19281975-0A9F-4332-84D2-DCFC1656993B}">
      <dgm:prSet/>
      <dgm:spPr/>
      <dgm:t>
        <a:bodyPr/>
        <a:lstStyle/>
        <a:p>
          <a:endParaRPr lang="en-US"/>
        </a:p>
      </dgm:t>
    </dgm:pt>
    <dgm:pt modelId="{6E925E6A-1BCE-435E-A75F-4313F397F8DA}" type="sibTrans" cxnId="{19281975-0A9F-4332-84D2-DCFC1656993B}">
      <dgm:prSet/>
      <dgm:spPr/>
      <dgm:t>
        <a:bodyPr/>
        <a:lstStyle/>
        <a:p>
          <a:endParaRPr lang="en-US"/>
        </a:p>
      </dgm:t>
    </dgm:pt>
    <dgm:pt modelId="{5F9BB3C3-C899-4DDB-927C-15A6C5D63279}">
      <dgm:prSet custScaleX="87470" custLinFactNeighborX="-34958"/>
      <dgm:spPr/>
      <dgm:t>
        <a:bodyPr/>
        <a:lstStyle/>
        <a:p>
          <a:endParaRPr lang="en-US"/>
        </a:p>
      </dgm:t>
    </dgm:pt>
    <dgm:pt modelId="{51D198B6-C975-4313-8016-446B652D25D7}" type="sibTrans" cxnId="{91037194-08EA-4F1A-AE40-FA169F2D7E1A}">
      <dgm:prSet/>
      <dgm:spPr/>
      <dgm:t>
        <a:bodyPr/>
        <a:lstStyle/>
        <a:p>
          <a:endParaRPr lang="en-US"/>
        </a:p>
      </dgm:t>
    </dgm:pt>
    <dgm:pt modelId="{F302E0D2-9AD0-4992-969A-24C6F3A9F088}" type="parTrans" cxnId="{91037194-08EA-4F1A-AE40-FA169F2D7E1A}">
      <dgm:prSet/>
      <dgm:spPr/>
      <dgm:t>
        <a:bodyPr/>
        <a:lstStyle/>
        <a:p>
          <a:endParaRPr lang="en-US"/>
        </a:p>
      </dgm:t>
    </dgm:pt>
    <dgm:pt modelId="{6E24E367-EF56-4042-97BA-9674552CD994}">
      <dgm:prSet custT="1"/>
      <dgm:spPr/>
      <dgm:t>
        <a:bodyPr/>
        <a:lstStyle/>
        <a:p>
          <a:endParaRPr lang="en-US" sz="1400" b="1" dirty="0"/>
        </a:p>
      </dgm:t>
    </dgm:pt>
    <dgm:pt modelId="{0CC77E58-D2FA-45F8-8713-B20A5D8BCC32}" type="sibTrans" cxnId="{0AEF66FB-8E55-45F1-A727-36053BE92294}">
      <dgm:prSet/>
      <dgm:spPr/>
      <dgm:t>
        <a:bodyPr/>
        <a:lstStyle/>
        <a:p>
          <a:endParaRPr lang="en-US"/>
        </a:p>
      </dgm:t>
    </dgm:pt>
    <dgm:pt modelId="{B21E03AD-F8F9-4C96-9495-0F17C8F56BD1}" type="parTrans" cxnId="{0AEF66FB-8E55-45F1-A727-36053BE92294}">
      <dgm:prSet/>
      <dgm:spPr/>
      <dgm:t>
        <a:bodyPr/>
        <a:lstStyle/>
        <a:p>
          <a:endParaRPr lang="en-US"/>
        </a:p>
      </dgm:t>
    </dgm:pt>
    <dgm:pt modelId="{0B79C269-3C1A-4484-937C-6A9218B4219A}">
      <dgm:prSet phldrT="[Text]" custT="1"/>
      <dgm:spPr/>
      <dgm:t>
        <a:bodyPr/>
        <a:lstStyle/>
        <a:p>
          <a:pPr algn="l"/>
          <a:endParaRPr lang="ka-GE" sz="1400" b="1" dirty="0">
            <a:solidFill>
              <a:schemeClr val="tx1"/>
            </a:solidFill>
          </a:endParaRPr>
        </a:p>
        <a:p>
          <a:pPr algn="ctr"/>
          <a:r>
            <a:rPr lang="en-US" sz="1400" b="1" dirty="0">
              <a:solidFill>
                <a:srgbClr val="003366"/>
              </a:solidFill>
            </a:rPr>
            <a:t> </a:t>
          </a:r>
        </a:p>
      </dgm:t>
    </dgm:pt>
    <dgm:pt modelId="{59DBB8B7-A5F4-4367-BB4E-A14182C44894}" type="sibTrans" cxnId="{848FE5CF-5209-43DD-A74C-57058C3DFB78}">
      <dgm:prSet/>
      <dgm:spPr/>
      <dgm:t>
        <a:bodyPr/>
        <a:lstStyle/>
        <a:p>
          <a:endParaRPr lang="en-US">
            <a:solidFill>
              <a:schemeClr val="tx1"/>
            </a:solidFill>
          </a:endParaRPr>
        </a:p>
      </dgm:t>
    </dgm:pt>
    <dgm:pt modelId="{5887E2F0-CCF8-4109-9CCA-636E52CE24E4}" type="parTrans" cxnId="{848FE5CF-5209-43DD-A74C-57058C3DFB78}">
      <dgm:prSet/>
      <dgm:spPr/>
      <dgm:t>
        <a:bodyPr/>
        <a:lstStyle/>
        <a:p>
          <a:endParaRPr lang="en-US">
            <a:solidFill>
              <a:schemeClr val="tx1"/>
            </a:solidFill>
          </a:endParaRPr>
        </a:p>
      </dgm:t>
    </dgm:pt>
    <dgm:pt modelId="{AECABC94-A799-4905-AADB-F297E0C6C02F}" type="pres">
      <dgm:prSet presAssocID="{59C44C8A-CE34-4194-8303-7C46FB6AA4F3}" presName="arrowDiagram" presStyleCnt="0">
        <dgm:presLayoutVars>
          <dgm:chMax val="5"/>
          <dgm:dir/>
          <dgm:resizeHandles val="exact"/>
        </dgm:presLayoutVars>
      </dgm:prSet>
      <dgm:spPr/>
      <dgm:t>
        <a:bodyPr/>
        <a:lstStyle/>
        <a:p>
          <a:endParaRPr lang="en-US"/>
        </a:p>
      </dgm:t>
    </dgm:pt>
    <dgm:pt modelId="{7C84C76C-102D-4F2A-88AF-9AAB141B5020}" type="pres">
      <dgm:prSet presAssocID="{59C44C8A-CE34-4194-8303-7C46FB6AA4F3}" presName="arrow" presStyleLbl="bgShp" presStyleIdx="0" presStyleCnt="1" custLinFactNeighborX="-1960" custLinFactNeighborY="-1997"/>
      <dgm:spPr/>
    </dgm:pt>
    <dgm:pt modelId="{24D9F62D-50BF-42B5-93AE-BE183A2604C4}" type="pres">
      <dgm:prSet presAssocID="{59C44C8A-CE34-4194-8303-7C46FB6AA4F3}" presName="arrowDiagram5" presStyleCnt="0"/>
      <dgm:spPr/>
    </dgm:pt>
    <dgm:pt modelId="{6EA7D4C4-50D7-4E50-B7CC-CF1466C442BA}" type="pres">
      <dgm:prSet presAssocID="{BA4022BB-BD35-4D98-93B7-C680DFB18779}" presName="bullet5a" presStyleLbl="node1" presStyleIdx="0" presStyleCnt="5" custLinFactX="-154913" custLinFactY="133000" custLinFactNeighborX="-200000" custLinFactNeighborY="200000"/>
      <dgm:spPr/>
    </dgm:pt>
    <dgm:pt modelId="{1B7CBA3F-F231-4537-B369-8C3375EB5805}" type="pres">
      <dgm:prSet presAssocID="{BA4022BB-BD35-4D98-93B7-C680DFB18779}" presName="textBox5a" presStyleLbl="revTx" presStyleIdx="0" presStyleCnt="5" custScaleX="128111" custScaleY="62392" custLinFactX="-2939" custLinFactNeighborX="-100000" custLinFactNeighborY="-465">
        <dgm:presLayoutVars>
          <dgm:bulletEnabled val="1"/>
        </dgm:presLayoutVars>
      </dgm:prSet>
      <dgm:spPr/>
      <dgm:t>
        <a:bodyPr/>
        <a:lstStyle/>
        <a:p>
          <a:endParaRPr lang="en-US"/>
        </a:p>
      </dgm:t>
    </dgm:pt>
    <dgm:pt modelId="{03F6D157-0F65-4659-BC89-BE08AD67497D}" type="pres">
      <dgm:prSet presAssocID="{D8BF40B0-0EDE-4E45-982B-05CE0F9E0CD4}" presName="bullet5b" presStyleLbl="node1" presStyleIdx="1" presStyleCnt="5" custLinFactX="-192501" custLinFactY="100000" custLinFactNeighborX="-200000" custLinFactNeighborY="182370"/>
      <dgm:spPr/>
    </dgm:pt>
    <dgm:pt modelId="{8D74F6A5-C484-4E4D-9A2D-AF03F7E619D7}" type="pres">
      <dgm:prSet presAssocID="{D8BF40B0-0EDE-4E45-982B-05CE0F9E0CD4}" presName="textBox5b" presStyleLbl="revTx" presStyleIdx="1" presStyleCnt="5" custScaleX="129692" custLinFactNeighborX="-59677" custLinFactNeighborY="-56031">
        <dgm:presLayoutVars>
          <dgm:bulletEnabled val="1"/>
        </dgm:presLayoutVars>
      </dgm:prSet>
      <dgm:spPr/>
      <dgm:t>
        <a:bodyPr/>
        <a:lstStyle/>
        <a:p>
          <a:endParaRPr lang="en-US"/>
        </a:p>
      </dgm:t>
    </dgm:pt>
    <dgm:pt modelId="{F594AEE6-E7BC-42DC-88B7-D6F50B39C1CE}" type="pres">
      <dgm:prSet presAssocID="{AC296ABA-841E-4D80-9182-0FF62D7B68FC}" presName="bullet5c" presStyleLbl="node1" presStyleIdx="2" presStyleCnt="5" custLinFactX="-200000" custLinFactY="100000" custLinFactNeighborX="-201129" custLinFactNeighborY="111183"/>
      <dgm:spPr/>
    </dgm:pt>
    <dgm:pt modelId="{F7F6A463-CCE1-483B-BCDF-0902354C19DF}" type="pres">
      <dgm:prSet presAssocID="{AC296ABA-841E-4D80-9182-0FF62D7B68FC}" presName="textBox5c" presStyleLbl="revTx" presStyleIdx="2" presStyleCnt="5" custScaleX="110121" custScaleY="30665" custLinFactX="100000" custLinFactNeighborX="105032" custLinFactNeighborY="-61387">
        <dgm:presLayoutVars>
          <dgm:bulletEnabled val="1"/>
        </dgm:presLayoutVars>
      </dgm:prSet>
      <dgm:spPr/>
      <dgm:t>
        <a:bodyPr/>
        <a:lstStyle/>
        <a:p>
          <a:endParaRPr lang="en-US"/>
        </a:p>
      </dgm:t>
    </dgm:pt>
    <dgm:pt modelId="{00878DE2-5B2E-4918-9A3B-5B5686AD18EA}" type="pres">
      <dgm:prSet presAssocID="{0B79C269-3C1A-4484-937C-6A9218B4219A}" presName="bullet5d" presStyleLbl="node1" presStyleIdx="3" presStyleCnt="5" custLinFactX="-181161" custLinFactY="26142" custLinFactNeighborX="-200000" custLinFactNeighborY="100000"/>
      <dgm:spPr/>
    </dgm:pt>
    <dgm:pt modelId="{E2DEEA79-BD2B-4DC4-838E-BE4809C69BAE}" type="pres">
      <dgm:prSet presAssocID="{0B79C269-3C1A-4484-937C-6A9218B4219A}" presName="textBox5d" presStyleLbl="revTx" presStyleIdx="3" presStyleCnt="5" custScaleX="107850" custLinFactNeighborX="-50258" custLinFactNeighborY="18575">
        <dgm:presLayoutVars>
          <dgm:bulletEnabled val="1"/>
        </dgm:presLayoutVars>
      </dgm:prSet>
      <dgm:spPr/>
      <dgm:t>
        <a:bodyPr/>
        <a:lstStyle/>
        <a:p>
          <a:endParaRPr lang="en-US"/>
        </a:p>
      </dgm:t>
    </dgm:pt>
    <dgm:pt modelId="{75A2AEA0-0355-447E-9DC2-8A5ECA8037E1}" type="pres">
      <dgm:prSet presAssocID="{6E24E367-EF56-4042-97BA-9674552CD994}" presName="bullet5e" presStyleLbl="node1" presStyleIdx="4" presStyleCnt="5" custLinFactX="-129747" custLinFactNeighborX="-200000" custLinFactNeighborY="76914"/>
      <dgm:spPr/>
    </dgm:pt>
    <dgm:pt modelId="{97671D3F-DEB7-4B4F-BD32-1A173EE00F2C}" type="pres">
      <dgm:prSet presAssocID="{6E24E367-EF56-4042-97BA-9674552CD994}" presName="textBox5e" presStyleLbl="revTx" presStyleIdx="4" presStyleCnt="5" custScaleX="87470" custLinFactNeighborX="-34958">
        <dgm:presLayoutVars>
          <dgm:bulletEnabled val="1"/>
        </dgm:presLayoutVars>
      </dgm:prSet>
      <dgm:spPr/>
      <dgm:t>
        <a:bodyPr/>
        <a:lstStyle/>
        <a:p>
          <a:endParaRPr lang="en-US"/>
        </a:p>
      </dgm:t>
    </dgm:pt>
  </dgm:ptLst>
  <dgm:cxnLst>
    <dgm:cxn modelId="{51E92963-446F-4CE5-92AB-A2E9B4AFFC92}" type="presOf" srcId="{AC296ABA-841E-4D80-9182-0FF62D7B68FC}" destId="{F7F6A463-CCE1-483B-BCDF-0902354C19DF}" srcOrd="0" destOrd="0" presId="urn:microsoft.com/office/officeart/2005/8/layout/arrow2"/>
    <dgm:cxn modelId="{F4FC301A-947C-49BF-9EFC-94FB8657D16C}" type="presOf" srcId="{59C44C8A-CE34-4194-8303-7C46FB6AA4F3}" destId="{AECABC94-A799-4905-AADB-F297E0C6C02F}" srcOrd="0" destOrd="0" presId="urn:microsoft.com/office/officeart/2005/8/layout/arrow2"/>
    <dgm:cxn modelId="{F91FAC50-C090-4CB1-9DFC-CFDE615868D4}" srcId="{59C44C8A-CE34-4194-8303-7C46FB6AA4F3}" destId="{D8BF40B0-0EDE-4E45-982B-05CE0F9E0CD4}" srcOrd="1" destOrd="0" parTransId="{444788BC-7BC3-4162-8FDE-EBC189B56DE4}" sibTransId="{BEE53FBD-5DCC-4C3B-969A-56092D36DCAB}"/>
    <dgm:cxn modelId="{0AEF66FB-8E55-45F1-A727-36053BE92294}" srcId="{59C44C8A-CE34-4194-8303-7C46FB6AA4F3}" destId="{6E24E367-EF56-4042-97BA-9674552CD994}" srcOrd="4" destOrd="0" parTransId="{B21E03AD-F8F9-4C96-9495-0F17C8F56BD1}" sibTransId="{0CC77E58-D2FA-45F8-8713-B20A5D8BCC32}"/>
    <dgm:cxn modelId="{91037194-08EA-4F1A-AE40-FA169F2D7E1A}" srcId="{59C44C8A-CE34-4194-8303-7C46FB6AA4F3}" destId="{5F9BB3C3-C899-4DDB-927C-15A6C5D63279}" srcOrd="5" destOrd="0" parTransId="{F302E0D2-9AD0-4992-969A-24C6F3A9F088}" sibTransId="{51D198B6-C975-4313-8016-446B652D25D7}"/>
    <dgm:cxn modelId="{E0AE402A-2378-4233-9431-2F1CC7503785}" type="presOf" srcId="{D8BF40B0-0EDE-4E45-982B-05CE0F9E0CD4}" destId="{8D74F6A5-C484-4E4D-9A2D-AF03F7E619D7}" srcOrd="0" destOrd="0" presId="urn:microsoft.com/office/officeart/2005/8/layout/arrow2"/>
    <dgm:cxn modelId="{9BB07D79-FC15-438C-B67A-EB0E0A78D090}" srcId="{59C44C8A-CE34-4194-8303-7C46FB6AA4F3}" destId="{AC296ABA-841E-4D80-9182-0FF62D7B68FC}" srcOrd="2" destOrd="0" parTransId="{BFF11F0D-E55B-41DC-B25B-442E5576A18D}" sibTransId="{A0AD589C-F488-438A-860C-A79C0A3BFBAC}"/>
    <dgm:cxn modelId="{922EF82A-81A7-4F43-AA6C-818C04A27285}" type="presOf" srcId="{6E24E367-EF56-4042-97BA-9674552CD994}" destId="{97671D3F-DEB7-4B4F-BD32-1A173EE00F2C}" srcOrd="0" destOrd="0" presId="urn:microsoft.com/office/officeart/2005/8/layout/arrow2"/>
    <dgm:cxn modelId="{19281975-0A9F-4332-84D2-DCFC1656993B}" srcId="{59C44C8A-CE34-4194-8303-7C46FB6AA4F3}" destId="{8C931F33-95A6-4E66-B13D-94E3FCDB3356}" srcOrd="7" destOrd="0" parTransId="{D1EF97A2-01BF-4276-B286-6E1A15B07504}" sibTransId="{6E925E6A-1BCE-435E-A75F-4313F397F8DA}"/>
    <dgm:cxn modelId="{1BC37A3C-0080-4DC1-A3F5-8382B7AC8B77}" type="presOf" srcId="{0B79C269-3C1A-4484-937C-6A9218B4219A}" destId="{E2DEEA79-BD2B-4DC4-838E-BE4809C69BAE}" srcOrd="0" destOrd="0" presId="urn:microsoft.com/office/officeart/2005/8/layout/arrow2"/>
    <dgm:cxn modelId="{1443A705-0B2B-4E33-9A63-EBB28B89887B}" type="presOf" srcId="{BA4022BB-BD35-4D98-93B7-C680DFB18779}" destId="{1B7CBA3F-F231-4537-B369-8C3375EB5805}" srcOrd="0" destOrd="0" presId="urn:microsoft.com/office/officeart/2005/8/layout/arrow2"/>
    <dgm:cxn modelId="{9417F013-C1DE-472C-921B-3D1C13CA2990}" srcId="{59C44C8A-CE34-4194-8303-7C46FB6AA4F3}" destId="{BA4022BB-BD35-4D98-93B7-C680DFB18779}" srcOrd="0" destOrd="0" parTransId="{BD88B40B-C23E-4822-9F4E-945A35953AE2}" sibTransId="{58E6C927-990B-4A6E-A8D1-4D73664A1855}"/>
    <dgm:cxn modelId="{848FE5CF-5209-43DD-A74C-57058C3DFB78}" srcId="{59C44C8A-CE34-4194-8303-7C46FB6AA4F3}" destId="{0B79C269-3C1A-4484-937C-6A9218B4219A}" srcOrd="3" destOrd="0" parTransId="{5887E2F0-CCF8-4109-9CCA-636E52CE24E4}" sibTransId="{59DBB8B7-A5F4-4367-BB4E-A14182C44894}"/>
    <dgm:cxn modelId="{379D5DD4-3D13-4509-BD69-857A240965A0}" srcId="{59C44C8A-CE34-4194-8303-7C46FB6AA4F3}" destId="{FAEE1863-F7CB-4C5B-8260-CF02893929C1}" srcOrd="6" destOrd="0" parTransId="{30CA7DF3-EEEB-4F67-A6C7-A3DAE1E551F7}" sibTransId="{6E62C780-474D-4F53-AF79-962E1871CC5C}"/>
    <dgm:cxn modelId="{4DE01F6D-9F7D-4D43-B47A-DEFA13C3FD60}" type="presParOf" srcId="{AECABC94-A799-4905-AADB-F297E0C6C02F}" destId="{7C84C76C-102D-4F2A-88AF-9AAB141B5020}" srcOrd="0" destOrd="0" presId="urn:microsoft.com/office/officeart/2005/8/layout/arrow2"/>
    <dgm:cxn modelId="{0DCB1A50-EF79-4D27-A144-3F86E4737EAD}" type="presParOf" srcId="{AECABC94-A799-4905-AADB-F297E0C6C02F}" destId="{24D9F62D-50BF-42B5-93AE-BE183A2604C4}" srcOrd="1" destOrd="0" presId="urn:microsoft.com/office/officeart/2005/8/layout/arrow2"/>
    <dgm:cxn modelId="{67A32D30-9C09-4D39-A7F4-1DE28381FEB6}" type="presParOf" srcId="{24D9F62D-50BF-42B5-93AE-BE183A2604C4}" destId="{6EA7D4C4-50D7-4E50-B7CC-CF1466C442BA}" srcOrd="0" destOrd="0" presId="urn:microsoft.com/office/officeart/2005/8/layout/arrow2"/>
    <dgm:cxn modelId="{B3BEC132-E841-4647-B293-30B7648BE115}" type="presParOf" srcId="{24D9F62D-50BF-42B5-93AE-BE183A2604C4}" destId="{1B7CBA3F-F231-4537-B369-8C3375EB5805}" srcOrd="1" destOrd="0" presId="urn:microsoft.com/office/officeart/2005/8/layout/arrow2"/>
    <dgm:cxn modelId="{434AE07A-A125-49F3-BCEB-E700E70CCB9B}" type="presParOf" srcId="{24D9F62D-50BF-42B5-93AE-BE183A2604C4}" destId="{03F6D157-0F65-4659-BC89-BE08AD67497D}" srcOrd="2" destOrd="0" presId="urn:microsoft.com/office/officeart/2005/8/layout/arrow2"/>
    <dgm:cxn modelId="{C47FC6DA-EBF7-45F9-8F82-CCA771FEC5C6}" type="presParOf" srcId="{24D9F62D-50BF-42B5-93AE-BE183A2604C4}" destId="{8D74F6A5-C484-4E4D-9A2D-AF03F7E619D7}" srcOrd="3" destOrd="0" presId="urn:microsoft.com/office/officeart/2005/8/layout/arrow2"/>
    <dgm:cxn modelId="{A02B9792-C96C-436F-BEA4-1AB3A22F3C8B}" type="presParOf" srcId="{24D9F62D-50BF-42B5-93AE-BE183A2604C4}" destId="{F594AEE6-E7BC-42DC-88B7-D6F50B39C1CE}" srcOrd="4" destOrd="0" presId="urn:microsoft.com/office/officeart/2005/8/layout/arrow2"/>
    <dgm:cxn modelId="{0D44F126-25B0-4BC7-B4DE-5C07C785F0A4}" type="presParOf" srcId="{24D9F62D-50BF-42B5-93AE-BE183A2604C4}" destId="{F7F6A463-CCE1-483B-BCDF-0902354C19DF}" srcOrd="5" destOrd="0" presId="urn:microsoft.com/office/officeart/2005/8/layout/arrow2"/>
    <dgm:cxn modelId="{72A3F58D-15F8-4BB0-80DE-A28AF4671F5F}" type="presParOf" srcId="{24D9F62D-50BF-42B5-93AE-BE183A2604C4}" destId="{00878DE2-5B2E-4918-9A3B-5B5686AD18EA}" srcOrd="6" destOrd="0" presId="urn:microsoft.com/office/officeart/2005/8/layout/arrow2"/>
    <dgm:cxn modelId="{297345C8-55D0-40C3-9226-0C13E9FCF63B}" type="presParOf" srcId="{24D9F62D-50BF-42B5-93AE-BE183A2604C4}" destId="{E2DEEA79-BD2B-4DC4-838E-BE4809C69BAE}" srcOrd="7" destOrd="0" presId="urn:microsoft.com/office/officeart/2005/8/layout/arrow2"/>
    <dgm:cxn modelId="{96405C1E-1C1F-4A50-B31F-3401DFD18B11}" type="presParOf" srcId="{24D9F62D-50BF-42B5-93AE-BE183A2604C4}" destId="{75A2AEA0-0355-447E-9DC2-8A5ECA8037E1}" srcOrd="8" destOrd="0" presId="urn:microsoft.com/office/officeart/2005/8/layout/arrow2"/>
    <dgm:cxn modelId="{0257BAEA-29FC-4E27-98A4-D9ECB1F58994}" type="presParOf" srcId="{24D9F62D-50BF-42B5-93AE-BE183A2604C4}" destId="{97671D3F-DEB7-4B4F-BD32-1A173EE00F2C}"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6.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0.06982</cdr:x>
      <cdr:y>0.26564</cdr:y>
    </cdr:from>
    <cdr:to>
      <cdr:x>0.51581</cdr:x>
      <cdr:y>0.44761</cdr:y>
    </cdr:to>
    <cdr:grpSp>
      <cdr:nvGrpSpPr>
        <cdr:cNvPr id="2" name="Group 1"/>
        <cdr:cNvGrpSpPr/>
      </cdr:nvGrpSpPr>
      <cdr:grpSpPr>
        <a:xfrm xmlns:a="http://schemas.openxmlformats.org/drawingml/2006/main">
          <a:off x="631263" y="1380570"/>
          <a:ext cx="4032328" cy="945725"/>
          <a:chOff x="-508417" y="-1022904"/>
          <a:chExt cx="1407228" cy="181973"/>
        </a:xfrm>
      </cdr:grpSpPr>
      <cdr:sp macro="" textlink="">
        <cdr:nvSpPr>
          <cdr:cNvPr id="3" name="Rectangle 2"/>
          <cdr:cNvSpPr/>
        </cdr:nvSpPr>
        <cdr:spPr>
          <a:xfrm xmlns:a="http://schemas.openxmlformats.org/drawingml/2006/main">
            <a:off x="-508417" y="-1022904"/>
            <a:ext cx="1407228" cy="181973"/>
          </a:xfrm>
          <a:prstGeom xmlns:a="http://schemas.openxmlformats.org/drawingml/2006/main" prst="rect">
            <a:avLst/>
          </a:prstGeom>
          <a:solidFill xmlns:a="http://schemas.openxmlformats.org/drawingml/2006/main">
            <a:srgbClr val="C00000"/>
          </a:solidFill>
          <a:ln xmlns:a="http://schemas.openxmlformats.org/drawingml/2006/main">
            <a:noFill/>
          </a:ln>
        </cdr:spPr>
        <cdr:style>
          <a:lnRef xmlns:a="http://schemas.openxmlformats.org/drawingml/2006/main" idx="2">
            <a:scrgbClr r="0" g="0" b="0"/>
          </a:lnRef>
          <a:fillRef xmlns:a="http://schemas.openxmlformats.org/drawingml/2006/main" idx="1">
            <a:scrgbClr r="0" g="0" b="0"/>
          </a:fillRef>
          <a:effectRef xmlns:a="http://schemas.openxmlformats.org/drawingml/2006/main" idx="0">
            <a:schemeClr val="accent2">
              <a:hueOff val="0"/>
              <a:satOff val="0"/>
              <a:lumOff val="0"/>
              <a:alphaOff val="0"/>
            </a:schemeClr>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en-US" sz="1000"/>
          </a:p>
        </cdr:txBody>
      </cdr:sp>
      <cdr:sp macro="" textlink="">
        <cdr:nvSpPr>
          <cdr:cNvPr id="4" name="Rounded Rectangle 4"/>
          <cdr:cNvSpPr/>
        </cdr:nvSpPr>
        <cdr:spPr>
          <a:xfrm xmlns:a="http://schemas.openxmlformats.org/drawingml/2006/main">
            <a:off x="-495887" y="-1014021"/>
            <a:ext cx="1382167" cy="164207"/>
          </a:xfrm>
          <a:prstGeom xmlns:a="http://schemas.openxmlformats.org/drawingml/2006/main" prst="rect">
            <a:avLst/>
          </a:prstGeom>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lt1"/>
          </a:fontRef>
        </cdr:style>
        <cdr:txBody>
          <a:bodyPr xmlns:a="http://schemas.openxmlformats.org/drawingml/2006/main" spcFirstLastPara="0" vert="horz" wrap="square" lIns="106680" tIns="106680" rIns="106680" bIns="106680" numCol="1" spcCol="1270" anchor="ctr" anchorCtr="0">
            <a:noAutofit/>
          </a:bodyPr>
          <a:lstStyle xmlns:a="http://schemas.openxmlformats.org/drawingml/2006/main">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defTabSz="1244600" fontAlgn="auto">
              <a:lnSpc>
                <a:spcPct val="90000"/>
              </a:lnSpc>
              <a:spcAft>
                <a:spcPct val="35000"/>
              </a:spcAft>
            </a:pPr>
            <a:r>
              <a:rPr lang="en-US" sz="1800" b="1" dirty="0" smtClean="0">
                <a:solidFill>
                  <a:prstClr val="white"/>
                </a:solidFill>
                <a:latin typeface="Arial" panose="020B0604020202020204" pitchFamily="34" charset="0"/>
                <a:cs typeface="Arial" panose="020B0604020202020204" pitchFamily="34" charset="0"/>
              </a:rPr>
              <a:t>DANGER ZONE</a:t>
            </a:r>
            <a:r>
              <a:rPr lang="hu-HU" sz="1800" b="1" dirty="0" smtClean="0">
                <a:solidFill>
                  <a:prstClr val="white"/>
                </a:solidFill>
                <a:latin typeface="Arial" panose="020B0604020202020204" pitchFamily="34" charset="0"/>
                <a:cs typeface="Arial" panose="020B0604020202020204" pitchFamily="34" charset="0"/>
              </a:rPr>
              <a:t>: </a:t>
            </a:r>
            <a:r>
              <a:rPr lang="en-GB" sz="1800" b="1" dirty="0" smtClean="0">
                <a:solidFill>
                  <a:prstClr val="white"/>
                </a:solidFill>
                <a:latin typeface="Arial" panose="020B0604020202020204" pitchFamily="34" charset="0"/>
                <a:cs typeface="Arial" panose="020B0604020202020204" pitchFamily="34" charset="0"/>
              </a:rPr>
              <a:t>&gt; </a:t>
            </a:r>
            <a:r>
              <a:rPr lang="en-GB" sz="1800" b="1" dirty="0">
                <a:solidFill>
                  <a:prstClr val="white"/>
                </a:solidFill>
                <a:latin typeface="Arial" panose="020B0604020202020204" pitchFamily="34" charset="0"/>
                <a:cs typeface="Arial" panose="020B0604020202020204" pitchFamily="34" charset="0"/>
              </a:rPr>
              <a:t>30</a:t>
            </a:r>
            <a:r>
              <a:rPr lang="en-GB" sz="1800" b="1" dirty="0" smtClean="0">
                <a:solidFill>
                  <a:prstClr val="white"/>
                </a:solidFill>
                <a:latin typeface="Arial" panose="020B0604020202020204" pitchFamily="34" charset="0"/>
                <a:cs typeface="Arial" panose="020B0604020202020204" pitchFamily="34" charset="0"/>
              </a:rPr>
              <a:t>%</a:t>
            </a:r>
            <a:endParaRPr lang="en-US" sz="1800" b="1" dirty="0">
              <a:solidFill>
                <a:prstClr val="white"/>
              </a:solidFill>
              <a:latin typeface="Arial" panose="020B0604020202020204" pitchFamily="34" charset="0"/>
              <a:cs typeface="Arial" panose="020B0604020202020204" pitchFamily="34" charset="0"/>
            </a:endParaRPr>
          </a:p>
        </cdr:txBody>
      </cdr:sp>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6350" cy="497839"/>
          </a:xfrm>
          <a:prstGeom prst="rect">
            <a:avLst/>
          </a:prstGeom>
        </p:spPr>
        <p:txBody>
          <a:bodyPr vert="horz" lIns="90855" tIns="45427" rIns="90855" bIns="45427" rtlCol="0"/>
          <a:lstStyle>
            <a:lvl1pPr algn="l">
              <a:defRPr sz="1200"/>
            </a:lvl1pPr>
          </a:lstStyle>
          <a:p>
            <a:endParaRPr lang="ka-GE"/>
          </a:p>
        </p:txBody>
      </p:sp>
      <p:sp>
        <p:nvSpPr>
          <p:cNvPr id="3" name="Date Placeholder 2"/>
          <p:cNvSpPr>
            <a:spLocks noGrp="1"/>
          </p:cNvSpPr>
          <p:nvPr>
            <p:ph type="dt" sz="quarter" idx="1"/>
          </p:nvPr>
        </p:nvSpPr>
        <p:spPr>
          <a:xfrm>
            <a:off x="3849729" y="0"/>
            <a:ext cx="2946350" cy="497839"/>
          </a:xfrm>
          <a:prstGeom prst="rect">
            <a:avLst/>
          </a:prstGeom>
        </p:spPr>
        <p:txBody>
          <a:bodyPr vert="horz" lIns="90855" tIns="45427" rIns="90855" bIns="45427" rtlCol="0"/>
          <a:lstStyle>
            <a:lvl1pPr algn="r">
              <a:defRPr sz="1200"/>
            </a:lvl1pPr>
          </a:lstStyle>
          <a:p>
            <a:fld id="{26A25CBC-BE58-4E11-9B2F-D48189B1816C}" type="datetimeFigureOut">
              <a:rPr lang="ka-GE" smtClean="0"/>
              <a:t>05.09.2019</a:t>
            </a:fld>
            <a:endParaRPr lang="ka-GE"/>
          </a:p>
        </p:txBody>
      </p:sp>
      <p:sp>
        <p:nvSpPr>
          <p:cNvPr id="4" name="Footer Placeholder 3"/>
          <p:cNvSpPr>
            <a:spLocks noGrp="1"/>
          </p:cNvSpPr>
          <p:nvPr>
            <p:ph type="ftr" sz="quarter" idx="2"/>
          </p:nvPr>
        </p:nvSpPr>
        <p:spPr>
          <a:xfrm>
            <a:off x="1" y="9431977"/>
            <a:ext cx="2946350" cy="497839"/>
          </a:xfrm>
          <a:prstGeom prst="rect">
            <a:avLst/>
          </a:prstGeom>
        </p:spPr>
        <p:txBody>
          <a:bodyPr vert="horz" lIns="90855" tIns="45427" rIns="90855" bIns="45427" rtlCol="0" anchor="b"/>
          <a:lstStyle>
            <a:lvl1pPr algn="l">
              <a:defRPr sz="1200"/>
            </a:lvl1pPr>
          </a:lstStyle>
          <a:p>
            <a:endParaRPr lang="ka-GE"/>
          </a:p>
        </p:txBody>
      </p:sp>
      <p:sp>
        <p:nvSpPr>
          <p:cNvPr id="5" name="Slide Number Placeholder 4"/>
          <p:cNvSpPr>
            <a:spLocks noGrp="1"/>
          </p:cNvSpPr>
          <p:nvPr>
            <p:ph type="sldNum" sz="quarter" idx="3"/>
          </p:nvPr>
        </p:nvSpPr>
        <p:spPr>
          <a:xfrm>
            <a:off x="3849729" y="9431977"/>
            <a:ext cx="2946350" cy="497839"/>
          </a:xfrm>
          <a:prstGeom prst="rect">
            <a:avLst/>
          </a:prstGeom>
        </p:spPr>
        <p:txBody>
          <a:bodyPr vert="horz" lIns="90855" tIns="45427" rIns="90855" bIns="45427" rtlCol="0" anchor="b"/>
          <a:lstStyle>
            <a:lvl1pPr algn="r">
              <a:defRPr sz="1200"/>
            </a:lvl1pPr>
          </a:lstStyle>
          <a:p>
            <a:fld id="{CC6D26E9-5D9D-44F2-AD13-CA87728E7340}" type="slidenum">
              <a:rPr lang="ka-GE" smtClean="0"/>
              <a:t>‹#›</a:t>
            </a:fld>
            <a:endParaRPr lang="ka-GE"/>
          </a:p>
        </p:txBody>
      </p:sp>
    </p:spTree>
    <p:extLst>
      <p:ext uri="{BB962C8B-B14F-4D97-AF65-F5344CB8AC3E}">
        <p14:creationId xmlns:p14="http://schemas.microsoft.com/office/powerpoint/2010/main" val="6050348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0"/>
            <a:ext cx="2946350" cy="496254"/>
          </a:xfrm>
          <a:prstGeom prst="rect">
            <a:avLst/>
          </a:prstGeom>
          <a:noFill/>
          <a:ln>
            <a:noFill/>
          </a:ln>
          <a:effectLst/>
        </p:spPr>
        <p:txBody>
          <a:bodyPr vert="horz" wrap="square" lIns="90855" tIns="45427" rIns="90855" bIns="45427" numCol="1" anchor="t" anchorCtr="0" compatLnSpc="1">
            <a:prstTxWarp prst="textNoShape">
              <a:avLst/>
            </a:prstTxWarp>
          </a:bodyPr>
          <a:lstStyle>
            <a:lvl1pPr eaLnBrk="1" hangingPunct="1">
              <a:defRPr sz="1200">
                <a:latin typeface="Arial" panose="020B0604020202020204" pitchFamily="34" charset="0"/>
                <a:ea typeface="+mn-ea"/>
                <a:cs typeface="Arial" panose="020B0604020202020204" pitchFamily="34" charset="0"/>
              </a:defRPr>
            </a:lvl1pPr>
          </a:lstStyle>
          <a:p>
            <a:pPr>
              <a:defRPr/>
            </a:pPr>
            <a:endParaRPr lang="ru-RU"/>
          </a:p>
        </p:txBody>
      </p:sp>
      <p:sp>
        <p:nvSpPr>
          <p:cNvPr id="4099" name="Rectangle 3"/>
          <p:cNvSpPr>
            <a:spLocks noGrp="1" noChangeArrowheads="1"/>
          </p:cNvSpPr>
          <p:nvPr>
            <p:ph type="dt" idx="1"/>
          </p:nvPr>
        </p:nvSpPr>
        <p:spPr bwMode="auto">
          <a:xfrm>
            <a:off x="3849729" y="0"/>
            <a:ext cx="2946350" cy="496254"/>
          </a:xfrm>
          <a:prstGeom prst="rect">
            <a:avLst/>
          </a:prstGeom>
          <a:noFill/>
          <a:ln>
            <a:noFill/>
          </a:ln>
          <a:effectLst/>
        </p:spPr>
        <p:txBody>
          <a:bodyPr vert="horz" wrap="square" lIns="90855" tIns="45427" rIns="90855" bIns="45427" numCol="1" anchor="t" anchorCtr="0" compatLnSpc="1">
            <a:prstTxWarp prst="textNoShape">
              <a:avLst/>
            </a:prstTxWarp>
          </a:bodyPr>
          <a:lstStyle>
            <a:lvl1pPr algn="r" eaLnBrk="1" hangingPunct="1">
              <a:defRPr sz="1200">
                <a:latin typeface="Arial" panose="020B0604020202020204" pitchFamily="34" charset="0"/>
                <a:ea typeface="+mn-ea"/>
                <a:cs typeface="Arial" panose="020B0604020202020204" pitchFamily="34" charset="0"/>
              </a:defRPr>
            </a:lvl1pPr>
          </a:lstStyle>
          <a:p>
            <a:pPr>
              <a:defRPr/>
            </a:pPr>
            <a:endParaRPr lang="ru-RU"/>
          </a:p>
        </p:txBody>
      </p:sp>
      <p:sp>
        <p:nvSpPr>
          <p:cNvPr id="2052" name="Rectangle 4"/>
          <p:cNvSpPr>
            <a:spLocks noGrp="1" noRot="1" noChangeAspect="1" noChangeArrowheads="1" noTextEdit="1"/>
          </p:cNvSpPr>
          <p:nvPr>
            <p:ph type="sldImg" idx="2"/>
          </p:nvPr>
        </p:nvSpPr>
        <p:spPr bwMode="auto">
          <a:xfrm>
            <a:off x="915988" y="744538"/>
            <a:ext cx="4965700" cy="3724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679929" y="4716781"/>
            <a:ext cx="5437821" cy="4467860"/>
          </a:xfrm>
          <a:prstGeom prst="rect">
            <a:avLst/>
          </a:prstGeom>
          <a:noFill/>
          <a:ln>
            <a:noFill/>
          </a:ln>
          <a:effectLst/>
        </p:spPr>
        <p:txBody>
          <a:bodyPr vert="horz" wrap="square" lIns="90855" tIns="45427" rIns="90855" bIns="45427" numCol="1" anchor="t" anchorCtr="0" compatLnSpc="1">
            <a:prstTxWarp prst="textNoShape">
              <a:avLst/>
            </a:prstTxWarp>
          </a:bodyPr>
          <a:lstStyle/>
          <a:p>
            <a:pPr lvl="0"/>
            <a:r>
              <a:rPr lang="ru-RU" altLang="en-US"/>
              <a:t>Образец текста</a:t>
            </a:r>
          </a:p>
          <a:p>
            <a:pPr lvl="1"/>
            <a:r>
              <a:rPr lang="ru-RU" altLang="en-US"/>
              <a:t>Второй уровень</a:t>
            </a:r>
          </a:p>
          <a:p>
            <a:pPr lvl="2"/>
            <a:r>
              <a:rPr lang="ru-RU" altLang="en-US"/>
              <a:t>Третий уровень</a:t>
            </a:r>
          </a:p>
          <a:p>
            <a:pPr lvl="3"/>
            <a:r>
              <a:rPr lang="ru-RU" altLang="en-US"/>
              <a:t>Четвертый уровень</a:t>
            </a:r>
          </a:p>
          <a:p>
            <a:pPr lvl="4"/>
            <a:r>
              <a:rPr lang="ru-RU" altLang="en-US"/>
              <a:t>Пятый уровень</a:t>
            </a:r>
          </a:p>
        </p:txBody>
      </p:sp>
      <p:sp>
        <p:nvSpPr>
          <p:cNvPr id="4102" name="Rectangle 6"/>
          <p:cNvSpPr>
            <a:spLocks noGrp="1" noChangeArrowheads="1"/>
          </p:cNvSpPr>
          <p:nvPr>
            <p:ph type="ftr" sz="quarter" idx="4"/>
          </p:nvPr>
        </p:nvSpPr>
        <p:spPr bwMode="auto">
          <a:xfrm>
            <a:off x="1" y="9431975"/>
            <a:ext cx="2946350" cy="496253"/>
          </a:xfrm>
          <a:prstGeom prst="rect">
            <a:avLst/>
          </a:prstGeom>
          <a:noFill/>
          <a:ln>
            <a:noFill/>
          </a:ln>
          <a:effectLst/>
        </p:spPr>
        <p:txBody>
          <a:bodyPr vert="horz" wrap="square" lIns="90855" tIns="45427" rIns="90855" bIns="45427" numCol="1" anchor="b" anchorCtr="0" compatLnSpc="1">
            <a:prstTxWarp prst="textNoShape">
              <a:avLst/>
            </a:prstTxWarp>
          </a:bodyPr>
          <a:lstStyle>
            <a:lvl1pPr eaLnBrk="1" hangingPunct="1">
              <a:defRPr sz="1200">
                <a:latin typeface="Arial" panose="020B0604020202020204" pitchFamily="34" charset="0"/>
                <a:ea typeface="+mn-ea"/>
                <a:cs typeface="Arial" panose="020B0604020202020204" pitchFamily="34" charset="0"/>
              </a:defRPr>
            </a:lvl1pPr>
          </a:lstStyle>
          <a:p>
            <a:pPr>
              <a:defRPr/>
            </a:pPr>
            <a:endParaRPr lang="ru-RU"/>
          </a:p>
        </p:txBody>
      </p:sp>
      <p:sp>
        <p:nvSpPr>
          <p:cNvPr id="4103" name="Rectangle 7"/>
          <p:cNvSpPr>
            <a:spLocks noGrp="1" noChangeArrowheads="1"/>
          </p:cNvSpPr>
          <p:nvPr>
            <p:ph type="sldNum" sz="quarter" idx="5"/>
          </p:nvPr>
        </p:nvSpPr>
        <p:spPr bwMode="auto">
          <a:xfrm>
            <a:off x="3849729" y="9431975"/>
            <a:ext cx="2946350" cy="496253"/>
          </a:xfrm>
          <a:prstGeom prst="rect">
            <a:avLst/>
          </a:prstGeom>
          <a:noFill/>
          <a:ln>
            <a:noFill/>
          </a:ln>
          <a:effectLst/>
        </p:spPr>
        <p:txBody>
          <a:bodyPr vert="horz" wrap="square" lIns="90855" tIns="45427" rIns="90855" bIns="45427" numCol="1" anchor="b" anchorCtr="0" compatLnSpc="1">
            <a:prstTxWarp prst="textNoShape">
              <a:avLst/>
            </a:prstTxWarp>
          </a:bodyPr>
          <a:lstStyle>
            <a:lvl1pPr algn="r" eaLnBrk="1" hangingPunct="1">
              <a:defRPr sz="1200"/>
            </a:lvl1pPr>
          </a:lstStyle>
          <a:p>
            <a:pPr>
              <a:defRPr/>
            </a:pPr>
            <a:fld id="{CC66BF0E-2EAC-46CC-92F6-3C094BF2CBCD}" type="slidenum">
              <a:rPr lang="ru-RU" altLang="en-US"/>
              <a:pPr>
                <a:defRPr/>
              </a:pPr>
              <a:t>‹#›</a:t>
            </a:fld>
            <a:endParaRPr lang="ru-RU" altLang="en-US"/>
          </a:p>
        </p:txBody>
      </p:sp>
    </p:spTree>
    <p:extLst>
      <p:ext uri="{BB962C8B-B14F-4D97-AF65-F5344CB8AC3E}">
        <p14:creationId xmlns:p14="http://schemas.microsoft.com/office/powerpoint/2010/main" val="22512844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Arial" panose="020B0604020202020204" pitchFamily="34" charset="0"/>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Arial" panose="020B0604020202020204" pitchFamily="34" charset="0"/>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Arial" panose="020B0604020202020204" pitchFamily="34" charset="0"/>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Arial" panose="020B0604020202020204" pitchFamily="34" charset="0"/>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Arial" panose="020B0604020202020204" pitchFamily="34" charset="0"/>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C0B84739-0108-4A66-A129-BDFA2DE01652}" type="slidenum">
              <a:rPr lang="ru-RU" altLang="en-US"/>
              <a:pPr/>
              <a:t>1</a:t>
            </a:fld>
            <a:endParaRPr lang="ru-RU" altLang="en-US"/>
          </a:p>
        </p:txBody>
      </p:sp>
      <p:sp>
        <p:nvSpPr>
          <p:cNvPr id="16387" name="Slide Image Placeholder 1"/>
          <p:cNvSpPr>
            <a:spLocks noGrp="1" noRot="1" noChangeAspect="1" noTextEdit="1"/>
          </p:cNvSpPr>
          <p:nvPr>
            <p:ph type="sldImg"/>
          </p:nvPr>
        </p:nvSpPr>
        <p:spPr>
          <a:ln/>
        </p:spPr>
      </p:sp>
      <p:sp>
        <p:nvSpPr>
          <p:cNvPr id="1638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charset="0"/>
              <a:cs typeface="Arial" charset="0"/>
            </a:endParaRPr>
          </a:p>
        </p:txBody>
      </p:sp>
      <p:sp>
        <p:nvSpPr>
          <p:cNvPr id="16389" name="Slide Number Placeholder 3"/>
          <p:cNvSpPr txBox="1">
            <a:spLocks noGrp="1"/>
          </p:cNvSpPr>
          <p:nvPr/>
        </p:nvSpPr>
        <p:spPr bwMode="auto">
          <a:xfrm>
            <a:off x="3883892" y="8685559"/>
            <a:ext cx="2972498" cy="45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DAD6B5A0-1F78-4665-BE71-CC6E7CF21CA6}" type="slidenum">
              <a:rPr lang="en-US" altLang="en-US" sz="1200">
                <a:ea typeface="MS PGothic" pitchFamily="34" charset="-128"/>
              </a:rPr>
              <a:pPr algn="r" eaLnBrk="1" hangingPunct="1"/>
              <a:t>1</a:t>
            </a:fld>
            <a:endParaRPr lang="en-US" altLang="en-US" sz="1200">
              <a:ea typeface="MS PGothic" pitchFamily="34" charset="-128"/>
            </a:endParaRPr>
          </a:p>
        </p:txBody>
      </p:sp>
    </p:spTree>
    <p:extLst>
      <p:ext uri="{BB962C8B-B14F-4D97-AF65-F5344CB8AC3E}">
        <p14:creationId xmlns:p14="http://schemas.microsoft.com/office/powerpoint/2010/main" val="2979367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FDD1AC-1970-4E92-83C5-0DA376CDF797}" type="slidenum">
              <a:rPr lang="en-US" smtClean="0"/>
              <a:pPr/>
              <a:t>27</a:t>
            </a:fld>
            <a:endParaRPr lang="en-US"/>
          </a:p>
        </p:txBody>
      </p:sp>
    </p:spTree>
    <p:extLst>
      <p:ext uri="{BB962C8B-B14F-4D97-AF65-F5344CB8AC3E}">
        <p14:creationId xmlns:p14="http://schemas.microsoft.com/office/powerpoint/2010/main" val="1439534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C0B84739-0108-4A66-A129-BDFA2DE01652}" type="slidenum">
              <a:rPr lang="ru-RU" altLang="en-US"/>
              <a:pPr/>
              <a:t>28</a:t>
            </a:fld>
            <a:endParaRPr lang="ru-RU" altLang="en-US"/>
          </a:p>
        </p:txBody>
      </p:sp>
      <p:sp>
        <p:nvSpPr>
          <p:cNvPr id="16387" name="Slide Image Placeholder 1"/>
          <p:cNvSpPr>
            <a:spLocks noGrp="1" noRot="1" noChangeAspect="1" noTextEdit="1"/>
          </p:cNvSpPr>
          <p:nvPr>
            <p:ph type="sldImg"/>
          </p:nvPr>
        </p:nvSpPr>
        <p:spPr>
          <a:ln/>
        </p:spPr>
      </p:sp>
      <p:sp>
        <p:nvSpPr>
          <p:cNvPr id="1638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charset="0"/>
              <a:cs typeface="Arial" charset="0"/>
            </a:endParaRPr>
          </a:p>
        </p:txBody>
      </p:sp>
      <p:sp>
        <p:nvSpPr>
          <p:cNvPr id="16389" name="Slide Number Placeholder 3"/>
          <p:cNvSpPr txBox="1">
            <a:spLocks noGrp="1"/>
          </p:cNvSpPr>
          <p:nvPr/>
        </p:nvSpPr>
        <p:spPr bwMode="auto">
          <a:xfrm>
            <a:off x="3883892" y="8685559"/>
            <a:ext cx="2972498" cy="45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DAD6B5A0-1F78-4665-BE71-CC6E7CF21CA6}" type="slidenum">
              <a:rPr lang="en-US" altLang="en-US" sz="1200">
                <a:ea typeface="MS PGothic" pitchFamily="34" charset="-128"/>
              </a:rPr>
              <a:pPr algn="r" eaLnBrk="1" hangingPunct="1"/>
              <a:t>28</a:t>
            </a:fld>
            <a:endParaRPr lang="en-US" altLang="en-US" sz="1200">
              <a:ea typeface="MS PGothic" pitchFamily="34" charset="-128"/>
            </a:endParaRPr>
          </a:p>
        </p:txBody>
      </p:sp>
    </p:spTree>
    <p:extLst>
      <p:ext uri="{BB962C8B-B14F-4D97-AF65-F5344CB8AC3E}">
        <p14:creationId xmlns:p14="http://schemas.microsoft.com/office/powerpoint/2010/main" val="1787745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NCDC is responsible on screening activities in the country. </a:t>
            </a:r>
            <a:endParaRPr lang="ka-GE" dirty="0"/>
          </a:p>
        </p:txBody>
      </p:sp>
      <p:sp>
        <p:nvSpPr>
          <p:cNvPr id="4" name="Slide Number Placeholder 3"/>
          <p:cNvSpPr>
            <a:spLocks noGrp="1"/>
          </p:cNvSpPr>
          <p:nvPr>
            <p:ph type="sldNum" sz="quarter" idx="10"/>
          </p:nvPr>
        </p:nvSpPr>
        <p:spPr/>
        <p:txBody>
          <a:bodyPr/>
          <a:lstStyle/>
          <a:p>
            <a:fld id="{818C0CBA-7A41-4FEE-9732-4DC880081831}" type="slidenum">
              <a:rPr lang="en-US" smtClean="0"/>
              <a:pPr/>
              <a:t>31</a:t>
            </a:fld>
            <a:endParaRPr lang="en-US"/>
          </a:p>
        </p:txBody>
      </p:sp>
    </p:spTree>
    <p:extLst>
      <p:ext uri="{BB962C8B-B14F-4D97-AF65-F5344CB8AC3E}">
        <p14:creationId xmlns:p14="http://schemas.microsoft.com/office/powerpoint/2010/main" val="1609821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ka-GE" dirty="0"/>
          </a:p>
        </p:txBody>
      </p:sp>
      <p:sp>
        <p:nvSpPr>
          <p:cNvPr id="4" name="Slide Number Placeholder 3"/>
          <p:cNvSpPr>
            <a:spLocks noGrp="1"/>
          </p:cNvSpPr>
          <p:nvPr>
            <p:ph type="sldNum" sz="quarter" idx="10"/>
          </p:nvPr>
        </p:nvSpPr>
        <p:spPr/>
        <p:txBody>
          <a:bodyPr/>
          <a:lstStyle/>
          <a:p>
            <a:pPr>
              <a:defRPr/>
            </a:pPr>
            <a:fld id="{11A9F662-19B4-4882-B83F-96FE6B2AEEB8}" type="slidenum">
              <a:rPr lang="ru-RU" altLang="en-US" smtClean="0"/>
              <a:pPr>
                <a:defRPr/>
              </a:pPr>
              <a:t>35</a:t>
            </a:fld>
            <a:endParaRPr lang="ru-RU" altLang="en-US"/>
          </a:p>
        </p:txBody>
      </p:sp>
    </p:spTree>
    <p:extLst>
      <p:ext uri="{BB962C8B-B14F-4D97-AF65-F5344CB8AC3E}">
        <p14:creationId xmlns:p14="http://schemas.microsoft.com/office/powerpoint/2010/main" val="3014780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ka-GE" dirty="0"/>
          </a:p>
        </p:txBody>
      </p:sp>
      <p:sp>
        <p:nvSpPr>
          <p:cNvPr id="4" name="Slide Number Placeholder 3"/>
          <p:cNvSpPr>
            <a:spLocks noGrp="1"/>
          </p:cNvSpPr>
          <p:nvPr>
            <p:ph type="sldNum" sz="quarter" idx="10"/>
          </p:nvPr>
        </p:nvSpPr>
        <p:spPr/>
        <p:txBody>
          <a:bodyPr/>
          <a:lstStyle/>
          <a:p>
            <a:pPr>
              <a:defRPr/>
            </a:pPr>
            <a:fld id="{11A9F662-19B4-4882-B83F-96FE6B2AEEB8}" type="slidenum">
              <a:rPr lang="ru-RU" altLang="en-US" smtClean="0"/>
              <a:pPr>
                <a:defRPr/>
              </a:pPr>
              <a:t>36</a:t>
            </a:fld>
            <a:endParaRPr lang="ru-RU" altLang="en-US"/>
          </a:p>
        </p:txBody>
      </p:sp>
    </p:spTree>
    <p:extLst>
      <p:ext uri="{BB962C8B-B14F-4D97-AF65-F5344CB8AC3E}">
        <p14:creationId xmlns:p14="http://schemas.microsoft.com/office/powerpoint/2010/main" val="3718960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xmlns="" id="{AA816036-864D-4ADB-B24F-1C27D4C2EFF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18998CA1-FBB4-47AC-825B-80EA24F26767}" type="slidenum">
              <a:rPr lang="ru-RU" altLang="en-US" smtClean="0"/>
              <a:pPr>
                <a:spcBef>
                  <a:spcPct val="0"/>
                </a:spcBef>
              </a:pPr>
              <a:t>37</a:t>
            </a:fld>
            <a:endParaRPr lang="ru-RU" altLang="en-US"/>
          </a:p>
        </p:txBody>
      </p:sp>
      <p:sp>
        <p:nvSpPr>
          <p:cNvPr id="43011" name="Slide Image Placeholder 1">
            <a:extLst>
              <a:ext uri="{FF2B5EF4-FFF2-40B4-BE49-F238E27FC236}">
                <a16:creationId xmlns:a16="http://schemas.microsoft.com/office/drawing/2014/main" xmlns="" id="{F5E6C081-D375-423E-A329-DAF0ABB34B4A}"/>
              </a:ext>
            </a:extLst>
          </p:cNvPr>
          <p:cNvSpPr>
            <a:spLocks noGrp="1" noRot="1" noChangeAspect="1" noTextEdit="1"/>
          </p:cNvSpPr>
          <p:nvPr>
            <p:ph type="sldImg"/>
          </p:nvPr>
        </p:nvSpPr>
        <p:spPr>
          <a:ln/>
        </p:spPr>
      </p:sp>
      <p:sp>
        <p:nvSpPr>
          <p:cNvPr id="43012" name="Notes Placeholder 2">
            <a:extLst>
              <a:ext uri="{FF2B5EF4-FFF2-40B4-BE49-F238E27FC236}">
                <a16:creationId xmlns:a16="http://schemas.microsoft.com/office/drawing/2014/main" xmlns="" id="{D94907AA-6200-426A-BB85-C1AA0DB688F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43013" name="Slide Number Placeholder 3">
            <a:extLst>
              <a:ext uri="{FF2B5EF4-FFF2-40B4-BE49-F238E27FC236}">
                <a16:creationId xmlns:a16="http://schemas.microsoft.com/office/drawing/2014/main" xmlns="" id="{70DCD401-BDAA-4228-A89E-4FC3BCB62428}"/>
              </a:ext>
            </a:extLst>
          </p:cNvPr>
          <p:cNvSpPr txBox="1">
            <a:spLocks noGrp="1"/>
          </p:cNvSpPr>
          <p:nvPr/>
        </p:nvSpPr>
        <p:spPr bwMode="auto">
          <a:xfrm>
            <a:off x="3883892" y="8685559"/>
            <a:ext cx="2972498" cy="45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82FD43A4-9088-4C21-AFDF-9A0C15857FBA}" type="slidenum">
              <a:rPr lang="en-US" altLang="en-US">
                <a:ea typeface="MS PGothic" panose="020B0600070205080204" pitchFamily="34" charset="-128"/>
              </a:rPr>
              <a:pPr algn="r" eaLnBrk="1" hangingPunct="1">
                <a:spcBef>
                  <a:spcPct val="0"/>
                </a:spcBef>
              </a:pPr>
              <a:t>37</a:t>
            </a:fld>
            <a:endParaRPr lang="en-US" altLang="en-US">
              <a:ea typeface="MS PGothic" panose="020B0600070205080204" pitchFamily="34" charset="-128"/>
            </a:endParaRPr>
          </a:p>
        </p:txBody>
      </p:sp>
    </p:spTree>
    <p:extLst>
      <p:ext uri="{BB962C8B-B14F-4D97-AF65-F5344CB8AC3E}">
        <p14:creationId xmlns:p14="http://schemas.microsoft.com/office/powerpoint/2010/main" val="57701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cs typeface="Arial" charset="0"/>
              </a:defRPr>
            </a:lvl1pPr>
            <a:lvl2pPr marL="742950" indent="-285750">
              <a:spcBef>
                <a:spcPct val="30000"/>
              </a:spcBef>
              <a:defRPr sz="1200">
                <a:solidFill>
                  <a:schemeClr val="tx1"/>
                </a:solidFill>
                <a:latin typeface="Arial" charset="0"/>
                <a:cs typeface="Arial" charset="0"/>
              </a:defRPr>
            </a:lvl2pPr>
            <a:lvl3pPr marL="1143000" indent="-228600">
              <a:spcBef>
                <a:spcPct val="30000"/>
              </a:spcBef>
              <a:defRPr sz="1200">
                <a:solidFill>
                  <a:schemeClr val="tx1"/>
                </a:solidFill>
                <a:latin typeface="Arial" charset="0"/>
                <a:cs typeface="Arial" charset="0"/>
              </a:defRPr>
            </a:lvl3pPr>
            <a:lvl4pPr marL="1600200" indent="-228600">
              <a:spcBef>
                <a:spcPct val="30000"/>
              </a:spcBef>
              <a:defRPr sz="1200">
                <a:solidFill>
                  <a:schemeClr val="tx1"/>
                </a:solidFill>
                <a:latin typeface="Arial" charset="0"/>
                <a:cs typeface="Arial" charset="0"/>
              </a:defRPr>
            </a:lvl4pPr>
            <a:lvl5pPr marL="2057400" indent="-22860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spcBef>
                <a:spcPct val="0"/>
              </a:spcBef>
            </a:pPr>
            <a:fld id="{74D74301-C102-4364-B231-FB2559C5E698}" type="slidenum">
              <a:rPr lang="ru-RU" altLang="en-US"/>
              <a:pPr>
                <a:spcBef>
                  <a:spcPct val="0"/>
                </a:spcBef>
              </a:pPr>
              <a:t>38</a:t>
            </a:fld>
            <a:endParaRPr lang="ru-RU" altLang="en-US"/>
          </a:p>
        </p:txBody>
      </p:sp>
      <p:sp>
        <p:nvSpPr>
          <p:cNvPr id="73731" name="Slide Image Placeholder 1"/>
          <p:cNvSpPr>
            <a:spLocks noGrp="1" noRot="1" noChangeAspect="1" noTextEdit="1"/>
          </p:cNvSpPr>
          <p:nvPr>
            <p:ph type="sldImg"/>
          </p:nvPr>
        </p:nvSpPr>
        <p:spPr>
          <a:ln/>
        </p:spPr>
      </p:sp>
      <p:sp>
        <p:nvSpPr>
          <p:cNvPr id="7373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charset="0"/>
              <a:cs typeface="Arial" charset="0"/>
            </a:endParaRPr>
          </a:p>
        </p:txBody>
      </p:sp>
      <p:sp>
        <p:nvSpPr>
          <p:cNvPr id="73733" name="Slide Number Placeholder 3"/>
          <p:cNvSpPr txBox="1">
            <a:spLocks noGrp="1"/>
          </p:cNvSpPr>
          <p:nvPr/>
        </p:nvSpPr>
        <p:spPr bwMode="auto">
          <a:xfrm>
            <a:off x="3883892" y="8685559"/>
            <a:ext cx="2972498" cy="45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cs typeface="Arial" charset="0"/>
              </a:defRPr>
            </a:lvl1pPr>
            <a:lvl2pPr marL="742950" indent="-285750">
              <a:spcBef>
                <a:spcPct val="30000"/>
              </a:spcBef>
              <a:defRPr sz="1200">
                <a:solidFill>
                  <a:schemeClr val="tx1"/>
                </a:solidFill>
                <a:latin typeface="Arial" charset="0"/>
                <a:cs typeface="Arial" charset="0"/>
              </a:defRPr>
            </a:lvl2pPr>
            <a:lvl3pPr marL="1143000" indent="-228600">
              <a:spcBef>
                <a:spcPct val="30000"/>
              </a:spcBef>
              <a:defRPr sz="1200">
                <a:solidFill>
                  <a:schemeClr val="tx1"/>
                </a:solidFill>
                <a:latin typeface="Arial" charset="0"/>
                <a:cs typeface="Arial" charset="0"/>
              </a:defRPr>
            </a:lvl3pPr>
            <a:lvl4pPr marL="1600200" indent="-228600">
              <a:spcBef>
                <a:spcPct val="30000"/>
              </a:spcBef>
              <a:defRPr sz="1200">
                <a:solidFill>
                  <a:schemeClr val="tx1"/>
                </a:solidFill>
                <a:latin typeface="Arial" charset="0"/>
                <a:cs typeface="Arial" charset="0"/>
              </a:defRPr>
            </a:lvl4pPr>
            <a:lvl5pPr marL="2057400" indent="-22860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29E96666-06C6-4F38-9C23-41F2D8D3ADFA}" type="slidenum">
              <a:rPr lang="en-US" altLang="en-US">
                <a:ea typeface="MS PGothic" pitchFamily="34" charset="-128"/>
              </a:rPr>
              <a:pPr algn="r" eaLnBrk="1" hangingPunct="1">
                <a:spcBef>
                  <a:spcPct val="0"/>
                </a:spcBef>
              </a:pPr>
              <a:t>38</a:t>
            </a:fld>
            <a:endParaRPr lang="en-US" altLang="en-US">
              <a:ea typeface="MS PGothic" pitchFamily="34" charset="-128"/>
            </a:endParaRPr>
          </a:p>
        </p:txBody>
      </p:sp>
    </p:spTree>
    <p:extLst>
      <p:ext uri="{BB962C8B-B14F-4D97-AF65-F5344CB8AC3E}">
        <p14:creationId xmlns:p14="http://schemas.microsoft.com/office/powerpoint/2010/main" val="42158221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709214F-E821-4D4A-A7A2-A9CF7C2B5BFB}" type="slidenum">
              <a:rPr lang="ru-RU" altLang="ka-GE" smtClean="0"/>
              <a:pPr/>
              <a:t>40</a:t>
            </a:fld>
            <a:endParaRPr lang="ru-RU" altLang="ka-GE"/>
          </a:p>
        </p:txBody>
      </p:sp>
      <p:sp>
        <p:nvSpPr>
          <p:cNvPr id="59395" name="Slide Image Placeholder 1"/>
          <p:cNvSpPr>
            <a:spLocks noGrp="1" noRot="1" noChangeAspect="1" noTextEdit="1"/>
          </p:cNvSpPr>
          <p:nvPr>
            <p:ph type="sldImg"/>
          </p:nvPr>
        </p:nvSpPr>
        <p:spPr>
          <a:ln/>
        </p:spPr>
      </p:sp>
      <p:sp>
        <p:nvSpPr>
          <p:cNvPr id="5939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ka-GE" altLang="ka-GE"/>
          </a:p>
        </p:txBody>
      </p:sp>
      <p:sp>
        <p:nvSpPr>
          <p:cNvPr id="59397" name="Slide Number Placeholder 3"/>
          <p:cNvSpPr txBox="1">
            <a:spLocks noGrp="1"/>
          </p:cNvSpPr>
          <p:nvPr/>
        </p:nvSpPr>
        <p:spPr bwMode="auto">
          <a:xfrm>
            <a:off x="3829050" y="9444038"/>
            <a:ext cx="293052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fld id="{DBCB5614-5C0D-4937-B48C-D945EA7E4BDA}" type="slidenum">
              <a:rPr lang="en-US" altLang="ka-GE" sz="1200"/>
              <a:pPr algn="r" eaLnBrk="1" hangingPunct="1"/>
              <a:t>40</a:t>
            </a:fld>
            <a:endParaRPr lang="en-US" altLang="ka-GE" sz="1200"/>
          </a:p>
        </p:txBody>
      </p:sp>
    </p:spTree>
    <p:extLst>
      <p:ext uri="{BB962C8B-B14F-4D97-AF65-F5344CB8AC3E}">
        <p14:creationId xmlns:p14="http://schemas.microsoft.com/office/powerpoint/2010/main" val="40031238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xmlns="" id="{16CD82EC-B289-47BC-9CA6-9A328CDA1EF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fld id="{D614026E-BAA5-4EE0-9ED8-C2E1DB0ABEBF}" type="slidenum">
              <a:rPr lang="ru-RU" altLang="en-US" smtClean="0"/>
              <a:pPr/>
              <a:t>41</a:t>
            </a:fld>
            <a:endParaRPr lang="ru-RU" altLang="en-US"/>
          </a:p>
        </p:txBody>
      </p:sp>
      <p:sp>
        <p:nvSpPr>
          <p:cNvPr id="4099" name="Slide Image Placeholder 1">
            <a:extLst>
              <a:ext uri="{FF2B5EF4-FFF2-40B4-BE49-F238E27FC236}">
                <a16:creationId xmlns:a16="http://schemas.microsoft.com/office/drawing/2014/main" xmlns="" id="{3A30A8A5-9D71-4E9A-9157-2EA15908D964}"/>
              </a:ext>
            </a:extLst>
          </p:cNvPr>
          <p:cNvSpPr>
            <a:spLocks noGrp="1" noRot="1" noChangeAspect="1" noTextEdit="1"/>
          </p:cNvSpPr>
          <p:nvPr>
            <p:ph type="sldImg"/>
          </p:nvPr>
        </p:nvSpPr>
        <p:spPr>
          <a:ln/>
        </p:spPr>
      </p:sp>
      <p:sp>
        <p:nvSpPr>
          <p:cNvPr id="4100" name="Notes Placeholder 2">
            <a:extLst>
              <a:ext uri="{FF2B5EF4-FFF2-40B4-BE49-F238E27FC236}">
                <a16:creationId xmlns:a16="http://schemas.microsoft.com/office/drawing/2014/main" xmlns="" id="{5A23C433-BB8E-414E-AB83-ABDAA01ACEA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4101" name="Slide Number Placeholder 3">
            <a:extLst>
              <a:ext uri="{FF2B5EF4-FFF2-40B4-BE49-F238E27FC236}">
                <a16:creationId xmlns:a16="http://schemas.microsoft.com/office/drawing/2014/main" xmlns="" id="{0278FF3B-5674-40C4-B0AB-CF24D11485BF}"/>
              </a:ext>
            </a:extLst>
          </p:cNvPr>
          <p:cNvSpPr txBox="1">
            <a:spLocks noGrp="1"/>
          </p:cNvSpPr>
          <p:nvPr/>
        </p:nvSpPr>
        <p:spPr bwMode="auto">
          <a:xfrm>
            <a:off x="3829050" y="9444038"/>
            <a:ext cx="293052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fld id="{BF21F24E-F832-40D5-8C2D-04D93A2D4657}" type="slidenum">
              <a:rPr lang="en-US" altLang="en-US" sz="1200">
                <a:ea typeface="MS PGothic" panose="020B0600070205080204" pitchFamily="34" charset="-128"/>
              </a:rPr>
              <a:pPr algn="r" eaLnBrk="1" hangingPunct="1"/>
              <a:t>41</a:t>
            </a:fld>
            <a:endParaRPr lang="en-US" altLang="en-US" sz="1200">
              <a:ea typeface="MS PGothic" panose="020B0600070205080204" pitchFamily="34" charset="-128"/>
            </a:endParaRPr>
          </a:p>
        </p:txBody>
      </p:sp>
    </p:spTree>
    <p:extLst>
      <p:ext uri="{BB962C8B-B14F-4D97-AF65-F5344CB8AC3E}">
        <p14:creationId xmlns:p14="http://schemas.microsoft.com/office/powerpoint/2010/main" val="1731753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95" indent="-283921">
              <a:spcBef>
                <a:spcPct val="30000"/>
              </a:spcBef>
              <a:defRPr sz="1200">
                <a:solidFill>
                  <a:schemeClr val="tx1"/>
                </a:solidFill>
                <a:latin typeface="Calibri" panose="020F0502020204030204" pitchFamily="34" charset="0"/>
              </a:defRPr>
            </a:lvl2pPr>
            <a:lvl3pPr marL="1135685" indent="-227137">
              <a:spcBef>
                <a:spcPct val="30000"/>
              </a:spcBef>
              <a:defRPr sz="1200">
                <a:solidFill>
                  <a:schemeClr val="tx1"/>
                </a:solidFill>
                <a:latin typeface="Calibri" panose="020F0502020204030204" pitchFamily="34" charset="0"/>
              </a:defRPr>
            </a:lvl3pPr>
            <a:lvl4pPr marL="1589959" indent="-227137">
              <a:spcBef>
                <a:spcPct val="30000"/>
              </a:spcBef>
              <a:defRPr sz="1200">
                <a:solidFill>
                  <a:schemeClr val="tx1"/>
                </a:solidFill>
                <a:latin typeface="Calibri" panose="020F0502020204030204" pitchFamily="34" charset="0"/>
              </a:defRPr>
            </a:lvl4pPr>
            <a:lvl5pPr marL="2044233" indent="-227137">
              <a:spcBef>
                <a:spcPct val="30000"/>
              </a:spcBef>
              <a:defRPr sz="1200">
                <a:solidFill>
                  <a:schemeClr val="tx1"/>
                </a:solidFill>
                <a:latin typeface="Calibri" panose="020F0502020204030204" pitchFamily="34" charset="0"/>
              </a:defRPr>
            </a:lvl5pPr>
            <a:lvl6pPr marL="2498507" indent="-227137" eaLnBrk="0" fontAlgn="base" hangingPunct="0">
              <a:spcBef>
                <a:spcPct val="30000"/>
              </a:spcBef>
              <a:spcAft>
                <a:spcPct val="0"/>
              </a:spcAft>
              <a:defRPr sz="1200">
                <a:solidFill>
                  <a:schemeClr val="tx1"/>
                </a:solidFill>
                <a:latin typeface="Calibri" panose="020F0502020204030204" pitchFamily="34" charset="0"/>
              </a:defRPr>
            </a:lvl6pPr>
            <a:lvl7pPr marL="2952780" indent="-227137" eaLnBrk="0" fontAlgn="base" hangingPunct="0">
              <a:spcBef>
                <a:spcPct val="30000"/>
              </a:spcBef>
              <a:spcAft>
                <a:spcPct val="0"/>
              </a:spcAft>
              <a:defRPr sz="1200">
                <a:solidFill>
                  <a:schemeClr val="tx1"/>
                </a:solidFill>
                <a:latin typeface="Calibri" panose="020F0502020204030204" pitchFamily="34" charset="0"/>
              </a:defRPr>
            </a:lvl7pPr>
            <a:lvl8pPr marL="3407054" indent="-227137" eaLnBrk="0" fontAlgn="base" hangingPunct="0">
              <a:spcBef>
                <a:spcPct val="30000"/>
              </a:spcBef>
              <a:spcAft>
                <a:spcPct val="0"/>
              </a:spcAft>
              <a:defRPr sz="1200">
                <a:solidFill>
                  <a:schemeClr val="tx1"/>
                </a:solidFill>
                <a:latin typeface="Calibri" panose="020F0502020204030204" pitchFamily="34" charset="0"/>
              </a:defRPr>
            </a:lvl8pPr>
            <a:lvl9pPr marL="3861328" indent="-227137"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3B70F6B-25E1-48EC-8758-F18F198CE55C}" type="slidenum">
              <a:rPr lang="ru-RU" altLang="ka-GE" smtClean="0"/>
              <a:pPr>
                <a:spcBef>
                  <a:spcPct val="0"/>
                </a:spcBef>
              </a:pPr>
              <a:t>42</a:t>
            </a:fld>
            <a:endParaRPr lang="ru-RU" altLang="ka-GE"/>
          </a:p>
        </p:txBody>
      </p:sp>
      <p:sp>
        <p:nvSpPr>
          <p:cNvPr id="614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ka-GE" dirty="0"/>
          </a:p>
        </p:txBody>
      </p:sp>
      <p:sp>
        <p:nvSpPr>
          <p:cNvPr id="6149" name="Slide Number Placeholder 3"/>
          <p:cNvSpPr txBox="1">
            <a:spLocks noGrp="1"/>
          </p:cNvSpPr>
          <p:nvPr/>
        </p:nvSpPr>
        <p:spPr bwMode="auto">
          <a:xfrm>
            <a:off x="3870479" y="9366970"/>
            <a:ext cx="2962311" cy="493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55" tIns="45427" rIns="90855" bIns="45427"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EF1D6DBF-5D50-478D-A8D5-25324B4A264D}" type="slidenum">
              <a:rPr lang="en-US" altLang="ka-GE">
                <a:latin typeface="Arial" panose="020B0604020202020204" pitchFamily="34" charset="0"/>
                <a:ea typeface="MS PGothic" panose="020B0600070205080204" pitchFamily="34" charset="-128"/>
              </a:rPr>
              <a:pPr algn="r" eaLnBrk="1" hangingPunct="1">
                <a:spcBef>
                  <a:spcPct val="0"/>
                </a:spcBef>
              </a:pPr>
              <a:t>42</a:t>
            </a:fld>
            <a:endParaRPr lang="en-US" altLang="ka-GE">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4225634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ka-GE" dirty="0"/>
          </a:p>
        </p:txBody>
      </p:sp>
      <p:sp>
        <p:nvSpPr>
          <p:cNvPr id="4" name="Slide Number Placeholder 3"/>
          <p:cNvSpPr>
            <a:spLocks noGrp="1"/>
          </p:cNvSpPr>
          <p:nvPr>
            <p:ph type="sldNum" sz="quarter" idx="10"/>
          </p:nvPr>
        </p:nvSpPr>
        <p:spPr/>
        <p:txBody>
          <a:bodyPr/>
          <a:lstStyle/>
          <a:p>
            <a:pPr>
              <a:defRPr/>
            </a:pPr>
            <a:fld id="{11A9F662-19B4-4882-B83F-96FE6B2AEEB8}" type="slidenum">
              <a:rPr lang="ru-RU" altLang="en-US" smtClean="0"/>
              <a:pPr>
                <a:defRPr/>
              </a:pPr>
              <a:t>3</a:t>
            </a:fld>
            <a:endParaRPr lang="ru-RU" altLang="en-US"/>
          </a:p>
        </p:txBody>
      </p:sp>
    </p:spTree>
    <p:extLst>
      <p:ext uri="{BB962C8B-B14F-4D97-AF65-F5344CB8AC3E}">
        <p14:creationId xmlns:p14="http://schemas.microsoft.com/office/powerpoint/2010/main" val="536394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95" indent="-283921">
              <a:spcBef>
                <a:spcPct val="30000"/>
              </a:spcBef>
              <a:defRPr sz="1200">
                <a:solidFill>
                  <a:schemeClr val="tx1"/>
                </a:solidFill>
                <a:latin typeface="Calibri" panose="020F0502020204030204" pitchFamily="34" charset="0"/>
              </a:defRPr>
            </a:lvl2pPr>
            <a:lvl3pPr marL="1135685" indent="-227137">
              <a:spcBef>
                <a:spcPct val="30000"/>
              </a:spcBef>
              <a:defRPr sz="1200">
                <a:solidFill>
                  <a:schemeClr val="tx1"/>
                </a:solidFill>
                <a:latin typeface="Calibri" panose="020F0502020204030204" pitchFamily="34" charset="0"/>
              </a:defRPr>
            </a:lvl3pPr>
            <a:lvl4pPr marL="1589959" indent="-227137">
              <a:spcBef>
                <a:spcPct val="30000"/>
              </a:spcBef>
              <a:defRPr sz="1200">
                <a:solidFill>
                  <a:schemeClr val="tx1"/>
                </a:solidFill>
                <a:latin typeface="Calibri" panose="020F0502020204030204" pitchFamily="34" charset="0"/>
              </a:defRPr>
            </a:lvl4pPr>
            <a:lvl5pPr marL="2044233" indent="-227137">
              <a:spcBef>
                <a:spcPct val="30000"/>
              </a:spcBef>
              <a:defRPr sz="1200">
                <a:solidFill>
                  <a:schemeClr val="tx1"/>
                </a:solidFill>
                <a:latin typeface="Calibri" panose="020F0502020204030204" pitchFamily="34" charset="0"/>
              </a:defRPr>
            </a:lvl5pPr>
            <a:lvl6pPr marL="2498507" indent="-227137" eaLnBrk="0" fontAlgn="base" hangingPunct="0">
              <a:spcBef>
                <a:spcPct val="30000"/>
              </a:spcBef>
              <a:spcAft>
                <a:spcPct val="0"/>
              </a:spcAft>
              <a:defRPr sz="1200">
                <a:solidFill>
                  <a:schemeClr val="tx1"/>
                </a:solidFill>
                <a:latin typeface="Calibri" panose="020F0502020204030204" pitchFamily="34" charset="0"/>
              </a:defRPr>
            </a:lvl6pPr>
            <a:lvl7pPr marL="2952780" indent="-227137" eaLnBrk="0" fontAlgn="base" hangingPunct="0">
              <a:spcBef>
                <a:spcPct val="30000"/>
              </a:spcBef>
              <a:spcAft>
                <a:spcPct val="0"/>
              </a:spcAft>
              <a:defRPr sz="1200">
                <a:solidFill>
                  <a:schemeClr val="tx1"/>
                </a:solidFill>
                <a:latin typeface="Calibri" panose="020F0502020204030204" pitchFamily="34" charset="0"/>
              </a:defRPr>
            </a:lvl7pPr>
            <a:lvl8pPr marL="3407054" indent="-227137" eaLnBrk="0" fontAlgn="base" hangingPunct="0">
              <a:spcBef>
                <a:spcPct val="30000"/>
              </a:spcBef>
              <a:spcAft>
                <a:spcPct val="0"/>
              </a:spcAft>
              <a:defRPr sz="1200">
                <a:solidFill>
                  <a:schemeClr val="tx1"/>
                </a:solidFill>
                <a:latin typeface="Calibri" panose="020F0502020204030204" pitchFamily="34" charset="0"/>
              </a:defRPr>
            </a:lvl8pPr>
            <a:lvl9pPr marL="3861328" indent="-227137"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CA52B53-9D2A-48C4-99D3-49EC85BF3A28}" type="slidenum">
              <a:rPr lang="ru-RU" altLang="en-US" smtClean="0"/>
              <a:pPr>
                <a:spcBef>
                  <a:spcPct val="0"/>
                </a:spcBef>
              </a:pPr>
              <a:t>43</a:t>
            </a:fld>
            <a:endParaRPr lang="ru-RU" altLang="en-US"/>
          </a:p>
        </p:txBody>
      </p:sp>
      <p:sp>
        <p:nvSpPr>
          <p:cNvPr id="1024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Arial" panose="020B0604020202020204" pitchFamily="34" charset="0"/>
              <a:cs typeface="Arial" panose="020B0604020202020204" pitchFamily="34" charset="0"/>
            </a:endParaRPr>
          </a:p>
        </p:txBody>
      </p:sp>
      <p:sp>
        <p:nvSpPr>
          <p:cNvPr id="10245" name="Slide Number Placeholder 3"/>
          <p:cNvSpPr txBox="1">
            <a:spLocks noGrp="1"/>
          </p:cNvSpPr>
          <p:nvPr/>
        </p:nvSpPr>
        <p:spPr bwMode="auto">
          <a:xfrm>
            <a:off x="3870479" y="9366970"/>
            <a:ext cx="2962311" cy="493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55" tIns="45427" rIns="90855" bIns="45427"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845F331-A1B9-456A-887F-F74A7BFC0E3F}" type="slidenum">
              <a:rPr lang="en-US" altLang="en-US">
                <a:latin typeface="Arial" panose="020B0604020202020204" pitchFamily="34" charset="0"/>
                <a:ea typeface="MS PGothic" panose="020B0600070205080204" pitchFamily="34" charset="-128"/>
              </a:rPr>
              <a:pPr algn="r" eaLnBrk="1" hangingPunct="1">
                <a:spcBef>
                  <a:spcPct val="0"/>
                </a:spcBef>
              </a:pPr>
              <a:t>43</a:t>
            </a:fld>
            <a:endParaRPr lang="en-US" altLang="en-US">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8644584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 xmlns:a16="http://schemas.microsoft.com/office/drawing/2014/main" id="{60A2AE5E-2F82-4355-8ACE-FC2E595D09F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38195" indent="-283921">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35685" indent="-227137">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589959" indent="-227137">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44233" indent="-227137">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498507" indent="-227137"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52780" indent="-227137"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07054" indent="-227137"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61328" indent="-227137"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fld id="{0B946404-304E-41E2-AB09-EC867C29143F}" type="slidenum">
              <a:rPr lang="ru-RU" altLang="en-US" smtClean="0"/>
              <a:pPr/>
              <a:t>44</a:t>
            </a:fld>
            <a:endParaRPr lang="ru-RU" altLang="en-US"/>
          </a:p>
        </p:txBody>
      </p:sp>
      <p:sp>
        <p:nvSpPr>
          <p:cNvPr id="8195" name="Slide Image Placeholder 1">
            <a:extLst>
              <a:ext uri="{FF2B5EF4-FFF2-40B4-BE49-F238E27FC236}">
                <a16:creationId xmlns="" xmlns:a16="http://schemas.microsoft.com/office/drawing/2014/main" id="{94A537D9-715D-4603-8241-9D656DCA86AB}"/>
              </a:ext>
            </a:extLst>
          </p:cNvPr>
          <p:cNvSpPr>
            <a:spLocks noGrp="1" noRot="1" noChangeAspect="1" noTextEdit="1"/>
          </p:cNvSpPr>
          <p:nvPr>
            <p:ph type="sldImg"/>
          </p:nvPr>
        </p:nvSpPr>
        <p:spPr>
          <a:ln/>
        </p:spPr>
      </p:sp>
      <p:sp>
        <p:nvSpPr>
          <p:cNvPr id="8196" name="Notes Placeholder 2">
            <a:extLst>
              <a:ext uri="{FF2B5EF4-FFF2-40B4-BE49-F238E27FC236}">
                <a16:creationId xmlns="" xmlns:a16="http://schemas.microsoft.com/office/drawing/2014/main" id="{B8AA6833-6DF1-4E82-84F9-F6C78EFE007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8197" name="Slide Number Placeholder 3">
            <a:extLst>
              <a:ext uri="{FF2B5EF4-FFF2-40B4-BE49-F238E27FC236}">
                <a16:creationId xmlns="" xmlns:a16="http://schemas.microsoft.com/office/drawing/2014/main" id="{A98CE6D6-5C2F-4FAF-B9E3-D57DEDA61B7A}"/>
              </a:ext>
            </a:extLst>
          </p:cNvPr>
          <p:cNvSpPr txBox="1">
            <a:spLocks noGrp="1"/>
          </p:cNvSpPr>
          <p:nvPr/>
        </p:nvSpPr>
        <p:spPr bwMode="auto">
          <a:xfrm>
            <a:off x="3776906" y="9483533"/>
            <a:ext cx="2890616" cy="498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55" tIns="45427" rIns="90855" bIns="45427" anchor="b"/>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a:fld id="{6A27EE62-C288-4F90-A1B7-F498A53ECF4F}" type="slidenum">
              <a:rPr lang="en-US" altLang="en-US" sz="1200">
                <a:ea typeface="MS PGothic" panose="020B0600070205080204" pitchFamily="34" charset="-128"/>
              </a:rPr>
              <a:pPr algn="r"/>
              <a:t>44</a:t>
            </a:fld>
            <a:endParaRPr lang="en-US" altLang="en-US" sz="1200">
              <a:ea typeface="MS PGothic" panose="020B0600070205080204" pitchFamily="34" charset="-128"/>
            </a:endParaRPr>
          </a:p>
        </p:txBody>
      </p:sp>
    </p:spTree>
    <p:extLst>
      <p:ext uri="{BB962C8B-B14F-4D97-AF65-F5344CB8AC3E}">
        <p14:creationId xmlns:p14="http://schemas.microsoft.com/office/powerpoint/2010/main" val="39631260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C66BF0E-2EAC-46CC-92F6-3C094BF2CBCD}" type="slidenum">
              <a:rPr lang="ru-RU" altLang="en-US" smtClean="0"/>
              <a:pPr>
                <a:defRPr/>
              </a:pPr>
              <a:t>45</a:t>
            </a:fld>
            <a:endParaRPr lang="ru-RU" altLang="en-US"/>
          </a:p>
        </p:txBody>
      </p:sp>
    </p:spTree>
    <p:extLst>
      <p:ext uri="{BB962C8B-B14F-4D97-AF65-F5344CB8AC3E}">
        <p14:creationId xmlns:p14="http://schemas.microsoft.com/office/powerpoint/2010/main" val="2297504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55650" indent="-290513">
              <a:spcBef>
                <a:spcPct val="30000"/>
              </a:spcBef>
              <a:defRPr sz="1200">
                <a:solidFill>
                  <a:schemeClr val="tx1"/>
                </a:solidFill>
                <a:latin typeface="Arial" panose="020B0604020202020204" pitchFamily="34" charset="0"/>
                <a:cs typeface="Arial" panose="020B0604020202020204" pitchFamily="34" charset="0"/>
              </a:defRPr>
            </a:lvl2pPr>
            <a:lvl3pPr marL="1163638" indent="-231775">
              <a:spcBef>
                <a:spcPct val="30000"/>
              </a:spcBef>
              <a:defRPr sz="1200">
                <a:solidFill>
                  <a:schemeClr val="tx1"/>
                </a:solidFill>
                <a:latin typeface="Arial" panose="020B0604020202020204" pitchFamily="34" charset="0"/>
                <a:cs typeface="Arial" panose="020B0604020202020204" pitchFamily="34" charset="0"/>
              </a:defRPr>
            </a:lvl3pPr>
            <a:lvl4pPr marL="1630363" indent="-231775">
              <a:spcBef>
                <a:spcPct val="30000"/>
              </a:spcBef>
              <a:defRPr sz="1200">
                <a:solidFill>
                  <a:schemeClr val="tx1"/>
                </a:solidFill>
                <a:latin typeface="Arial" panose="020B0604020202020204" pitchFamily="34" charset="0"/>
                <a:cs typeface="Arial" panose="020B0604020202020204" pitchFamily="34" charset="0"/>
              </a:defRPr>
            </a:lvl4pPr>
            <a:lvl5pPr marL="2095500" indent="-231775">
              <a:spcBef>
                <a:spcPct val="30000"/>
              </a:spcBef>
              <a:defRPr sz="1200">
                <a:solidFill>
                  <a:schemeClr val="tx1"/>
                </a:solidFill>
                <a:latin typeface="Arial" panose="020B0604020202020204" pitchFamily="34" charset="0"/>
                <a:cs typeface="Arial" panose="020B0604020202020204" pitchFamily="34" charset="0"/>
              </a:defRPr>
            </a:lvl5pPr>
            <a:lvl6pPr marL="2552700" indent="-2317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09900" indent="-2317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67100" indent="-2317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24300" indent="-2317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F7620B5A-D7FF-4CC3-92FA-FEC4E5643001}" type="slidenum">
              <a:rPr lang="ru-RU" altLang="ka-GE" smtClean="0">
                <a:latin typeface="Calibri" panose="020F0502020204030204" pitchFamily="34" charset="0"/>
                <a:ea typeface="MS PGothic" panose="020B0600070205080204" pitchFamily="34" charset="-128"/>
              </a:rPr>
              <a:pPr>
                <a:spcBef>
                  <a:spcPct val="0"/>
                </a:spcBef>
              </a:pPr>
              <a:t>46</a:t>
            </a:fld>
            <a:endParaRPr lang="ru-RU" altLang="ka-GE">
              <a:latin typeface="Calibri" panose="020F0502020204030204" pitchFamily="34" charset="0"/>
              <a:ea typeface="MS PGothic" panose="020B0600070205080204" pitchFamily="34" charset="-128"/>
            </a:endParaRPr>
          </a:p>
        </p:txBody>
      </p:sp>
      <p:sp>
        <p:nvSpPr>
          <p:cNvPr id="5123" name="Slide Image Placeholder 1"/>
          <p:cNvSpPr>
            <a:spLocks noGrp="1" noRot="1" noChangeAspect="1" noChangeArrowheads="1" noTextEdit="1"/>
          </p:cNvSpPr>
          <p:nvPr>
            <p:ph type="sldImg"/>
          </p:nvPr>
        </p:nvSpPr>
        <p:spPr>
          <a:ln/>
        </p:spPr>
      </p:sp>
      <p:sp>
        <p:nvSpPr>
          <p:cNvPr id="512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ltLang="ka-GE">
              <a:latin typeface="Arial" panose="020B0604020202020204" pitchFamily="34" charset="0"/>
              <a:cs typeface="Arial" panose="020B0604020202020204" pitchFamily="34" charset="0"/>
            </a:endParaRPr>
          </a:p>
        </p:txBody>
      </p:sp>
      <p:sp>
        <p:nvSpPr>
          <p:cNvPr id="5125" name="Slide Number Placeholder 3"/>
          <p:cNvSpPr txBox="1">
            <a:spLocks noGrp="1"/>
          </p:cNvSpPr>
          <p:nvPr/>
        </p:nvSpPr>
        <p:spPr bwMode="auto">
          <a:xfrm>
            <a:off x="3935413" y="9588500"/>
            <a:ext cx="3011487"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35E151DE-55E2-4A19-A2D5-0C7CC89D080D}" type="slidenum">
              <a:rPr lang="en-US" altLang="ka-GE">
                <a:ea typeface="MS PGothic" panose="020B0600070205080204" pitchFamily="34" charset="-128"/>
              </a:rPr>
              <a:pPr algn="r" eaLnBrk="1" hangingPunct="1">
                <a:spcBef>
                  <a:spcPct val="0"/>
                </a:spcBef>
              </a:pPr>
              <a:t>46</a:t>
            </a:fld>
            <a:endParaRPr lang="en-US" altLang="ka-GE">
              <a:ea typeface="MS PGothic" panose="020B0600070205080204" pitchFamily="34" charset="-128"/>
            </a:endParaRPr>
          </a:p>
        </p:txBody>
      </p:sp>
    </p:spTree>
    <p:extLst>
      <p:ext uri="{BB962C8B-B14F-4D97-AF65-F5344CB8AC3E}">
        <p14:creationId xmlns:p14="http://schemas.microsoft.com/office/powerpoint/2010/main" val="32718232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03590C9-C76D-4092-B2E9-C607D87F3EAB}" type="slidenum">
              <a:rPr lang="ru-RU" altLang="ka-GE" smtClean="0"/>
              <a:pPr/>
              <a:t>47</a:t>
            </a:fld>
            <a:endParaRPr lang="ru-RU" altLang="ka-GE"/>
          </a:p>
        </p:txBody>
      </p:sp>
      <p:sp>
        <p:nvSpPr>
          <p:cNvPr id="14339" name="Slide Image Placeholder 1"/>
          <p:cNvSpPr>
            <a:spLocks noGrp="1" noRot="1" noChangeAspect="1" noTextEdit="1"/>
          </p:cNvSpPr>
          <p:nvPr>
            <p:ph type="sldImg"/>
          </p:nvPr>
        </p:nvSpPr>
        <p:spPr>
          <a:ln/>
        </p:spPr>
      </p:sp>
      <p:sp>
        <p:nvSpPr>
          <p:cNvPr id="1434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ka-GE" altLang="ka-GE"/>
          </a:p>
        </p:txBody>
      </p:sp>
      <p:sp>
        <p:nvSpPr>
          <p:cNvPr id="14341"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3D6120E5-3786-4587-9C56-471FBF0A4013}" type="slidenum">
              <a:rPr lang="en-US" altLang="ka-GE" sz="1200">
                <a:ea typeface="ＭＳ Ｐゴシック" panose="020B0600070205080204" pitchFamily="34" charset="-128"/>
              </a:rPr>
              <a:pPr algn="r" eaLnBrk="1" hangingPunct="1"/>
              <a:t>47</a:t>
            </a:fld>
            <a:endParaRPr lang="en-US" altLang="ka-GE" sz="1200">
              <a:ea typeface="ＭＳ Ｐゴシック" panose="020B0600070205080204" pitchFamily="34" charset="-128"/>
            </a:endParaRPr>
          </a:p>
        </p:txBody>
      </p:sp>
    </p:spTree>
    <p:extLst>
      <p:ext uri="{BB962C8B-B14F-4D97-AF65-F5344CB8AC3E}">
        <p14:creationId xmlns:p14="http://schemas.microsoft.com/office/powerpoint/2010/main" val="7055078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ChangeArrowheads="1" noTextEdit="1"/>
          </p:cNvSpPr>
          <p:nvPr>
            <p:ph type="sldImg"/>
          </p:nvPr>
        </p:nvSpPr>
        <p:spPr>
          <a:ln/>
        </p:spPr>
      </p:sp>
      <p:sp>
        <p:nvSpPr>
          <p:cNvPr id="1536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ka-GE"/>
              <a:t>Fonts, mark the departments; </a:t>
            </a:r>
            <a:endParaRPr lang="ka-GE" altLang="ka-GE"/>
          </a:p>
        </p:txBody>
      </p:sp>
      <p:sp>
        <p:nvSpPr>
          <p:cNvPr id="1536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3969" indent="-290231">
              <a:defRPr>
                <a:solidFill>
                  <a:schemeClr val="tx1"/>
                </a:solidFill>
                <a:latin typeface="Arial" panose="020B0604020202020204" pitchFamily="34" charset="0"/>
                <a:ea typeface="MS PGothic" panose="020B0600070205080204" pitchFamily="34" charset="-128"/>
              </a:defRPr>
            </a:lvl2pPr>
            <a:lvl3pPr marL="1162500" indent="-230292">
              <a:defRPr>
                <a:solidFill>
                  <a:schemeClr val="tx1"/>
                </a:solidFill>
                <a:latin typeface="Arial" panose="020B0604020202020204" pitchFamily="34" charset="0"/>
                <a:ea typeface="MS PGothic" panose="020B0600070205080204" pitchFamily="34" charset="-128"/>
              </a:defRPr>
            </a:lvl3pPr>
            <a:lvl4pPr marL="1629393" indent="-230292">
              <a:defRPr>
                <a:solidFill>
                  <a:schemeClr val="tx1"/>
                </a:solidFill>
                <a:latin typeface="Arial" panose="020B0604020202020204" pitchFamily="34" charset="0"/>
                <a:ea typeface="MS PGothic" panose="020B0600070205080204" pitchFamily="34" charset="-128"/>
              </a:defRPr>
            </a:lvl4pPr>
            <a:lvl5pPr marL="2093131" indent="-230292">
              <a:defRPr>
                <a:solidFill>
                  <a:schemeClr val="tx1"/>
                </a:solidFill>
                <a:latin typeface="Arial" panose="020B0604020202020204" pitchFamily="34" charset="0"/>
                <a:ea typeface="MS PGothic" panose="020B0600070205080204" pitchFamily="34" charset="-128"/>
              </a:defRPr>
            </a:lvl5pPr>
            <a:lvl6pPr marL="2547405" indent="-230292"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01679" indent="-230292"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55952" indent="-230292"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10226" indent="-230292"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4993587-F3EC-403A-A348-D31CED8FEB61}" type="slidenum">
              <a:rPr lang="ru-RU" altLang="ka-GE" smtClean="0"/>
              <a:pPr/>
              <a:t>48</a:t>
            </a:fld>
            <a:endParaRPr lang="ru-RU" altLang="ka-GE"/>
          </a:p>
        </p:txBody>
      </p:sp>
    </p:spTree>
    <p:extLst>
      <p:ext uri="{BB962C8B-B14F-4D97-AF65-F5344CB8AC3E}">
        <p14:creationId xmlns:p14="http://schemas.microsoft.com/office/powerpoint/2010/main" val="4706378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95" indent="-283921">
              <a:spcBef>
                <a:spcPct val="30000"/>
              </a:spcBef>
              <a:defRPr sz="1200">
                <a:solidFill>
                  <a:schemeClr val="tx1"/>
                </a:solidFill>
                <a:latin typeface="Calibri" panose="020F0502020204030204" pitchFamily="34" charset="0"/>
              </a:defRPr>
            </a:lvl2pPr>
            <a:lvl3pPr marL="1135685" indent="-227137">
              <a:spcBef>
                <a:spcPct val="30000"/>
              </a:spcBef>
              <a:defRPr sz="1200">
                <a:solidFill>
                  <a:schemeClr val="tx1"/>
                </a:solidFill>
                <a:latin typeface="Calibri" panose="020F0502020204030204" pitchFamily="34" charset="0"/>
              </a:defRPr>
            </a:lvl3pPr>
            <a:lvl4pPr marL="1589959" indent="-227137">
              <a:spcBef>
                <a:spcPct val="30000"/>
              </a:spcBef>
              <a:defRPr sz="1200">
                <a:solidFill>
                  <a:schemeClr val="tx1"/>
                </a:solidFill>
                <a:latin typeface="Calibri" panose="020F0502020204030204" pitchFamily="34" charset="0"/>
              </a:defRPr>
            </a:lvl4pPr>
            <a:lvl5pPr marL="2044233" indent="-227137">
              <a:spcBef>
                <a:spcPct val="30000"/>
              </a:spcBef>
              <a:defRPr sz="1200">
                <a:solidFill>
                  <a:schemeClr val="tx1"/>
                </a:solidFill>
                <a:latin typeface="Calibri" panose="020F0502020204030204" pitchFamily="34" charset="0"/>
              </a:defRPr>
            </a:lvl5pPr>
            <a:lvl6pPr marL="2498507" indent="-227137" eaLnBrk="0" fontAlgn="base" hangingPunct="0">
              <a:spcBef>
                <a:spcPct val="30000"/>
              </a:spcBef>
              <a:spcAft>
                <a:spcPct val="0"/>
              </a:spcAft>
              <a:defRPr sz="1200">
                <a:solidFill>
                  <a:schemeClr val="tx1"/>
                </a:solidFill>
                <a:latin typeface="Calibri" panose="020F0502020204030204" pitchFamily="34" charset="0"/>
              </a:defRPr>
            </a:lvl6pPr>
            <a:lvl7pPr marL="2952780" indent="-227137" eaLnBrk="0" fontAlgn="base" hangingPunct="0">
              <a:spcBef>
                <a:spcPct val="30000"/>
              </a:spcBef>
              <a:spcAft>
                <a:spcPct val="0"/>
              </a:spcAft>
              <a:defRPr sz="1200">
                <a:solidFill>
                  <a:schemeClr val="tx1"/>
                </a:solidFill>
                <a:latin typeface="Calibri" panose="020F0502020204030204" pitchFamily="34" charset="0"/>
              </a:defRPr>
            </a:lvl7pPr>
            <a:lvl8pPr marL="3407054" indent="-227137" eaLnBrk="0" fontAlgn="base" hangingPunct="0">
              <a:spcBef>
                <a:spcPct val="30000"/>
              </a:spcBef>
              <a:spcAft>
                <a:spcPct val="0"/>
              </a:spcAft>
              <a:defRPr sz="1200">
                <a:solidFill>
                  <a:schemeClr val="tx1"/>
                </a:solidFill>
                <a:latin typeface="Calibri" panose="020F0502020204030204" pitchFamily="34" charset="0"/>
              </a:defRPr>
            </a:lvl8pPr>
            <a:lvl9pPr marL="3861328" indent="-227137"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5646CDD-2585-4A7E-BB6B-7A2323FD6A07}" type="slidenum">
              <a:rPr lang="ru-RU" altLang="ka-GE" smtClean="0"/>
              <a:pPr>
                <a:spcBef>
                  <a:spcPct val="0"/>
                </a:spcBef>
              </a:pPr>
              <a:t>49</a:t>
            </a:fld>
            <a:endParaRPr lang="ru-RU" altLang="ka-GE"/>
          </a:p>
        </p:txBody>
      </p:sp>
      <p:sp>
        <p:nvSpPr>
          <p:cNvPr id="1433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ka-GE"/>
          </a:p>
        </p:txBody>
      </p:sp>
      <p:sp>
        <p:nvSpPr>
          <p:cNvPr id="14341" name="Slide Number Placeholder 3"/>
          <p:cNvSpPr txBox="1">
            <a:spLocks noGrp="1"/>
          </p:cNvSpPr>
          <p:nvPr/>
        </p:nvSpPr>
        <p:spPr bwMode="auto">
          <a:xfrm>
            <a:off x="3870479" y="9366970"/>
            <a:ext cx="2962311" cy="493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55" tIns="45427" rIns="90855" bIns="45427"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DC09829-1F42-47D2-932B-697637D20269}" type="slidenum">
              <a:rPr lang="en-US" altLang="ka-GE">
                <a:latin typeface="Arial" panose="020B0604020202020204" pitchFamily="34" charset="0"/>
                <a:ea typeface="MS PGothic" panose="020B0600070205080204" pitchFamily="34" charset="-128"/>
              </a:rPr>
              <a:pPr algn="r" eaLnBrk="1" hangingPunct="1">
                <a:spcBef>
                  <a:spcPct val="0"/>
                </a:spcBef>
              </a:pPr>
              <a:t>49</a:t>
            </a:fld>
            <a:endParaRPr lang="en-US" altLang="ka-GE">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12098285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95" indent="-283921">
              <a:spcBef>
                <a:spcPct val="30000"/>
              </a:spcBef>
              <a:defRPr sz="1200">
                <a:solidFill>
                  <a:schemeClr val="tx1"/>
                </a:solidFill>
                <a:latin typeface="Calibri" panose="020F0502020204030204" pitchFamily="34" charset="0"/>
              </a:defRPr>
            </a:lvl2pPr>
            <a:lvl3pPr marL="1135685" indent="-227137">
              <a:spcBef>
                <a:spcPct val="30000"/>
              </a:spcBef>
              <a:defRPr sz="1200">
                <a:solidFill>
                  <a:schemeClr val="tx1"/>
                </a:solidFill>
                <a:latin typeface="Calibri" panose="020F0502020204030204" pitchFamily="34" charset="0"/>
              </a:defRPr>
            </a:lvl3pPr>
            <a:lvl4pPr marL="1589959" indent="-227137">
              <a:spcBef>
                <a:spcPct val="30000"/>
              </a:spcBef>
              <a:defRPr sz="1200">
                <a:solidFill>
                  <a:schemeClr val="tx1"/>
                </a:solidFill>
                <a:latin typeface="Calibri" panose="020F0502020204030204" pitchFamily="34" charset="0"/>
              </a:defRPr>
            </a:lvl4pPr>
            <a:lvl5pPr marL="2044233" indent="-227137">
              <a:spcBef>
                <a:spcPct val="30000"/>
              </a:spcBef>
              <a:defRPr sz="1200">
                <a:solidFill>
                  <a:schemeClr val="tx1"/>
                </a:solidFill>
                <a:latin typeface="Calibri" panose="020F0502020204030204" pitchFamily="34" charset="0"/>
              </a:defRPr>
            </a:lvl5pPr>
            <a:lvl6pPr marL="2498507" indent="-227137" eaLnBrk="0" fontAlgn="base" hangingPunct="0">
              <a:spcBef>
                <a:spcPct val="30000"/>
              </a:spcBef>
              <a:spcAft>
                <a:spcPct val="0"/>
              </a:spcAft>
              <a:defRPr sz="1200">
                <a:solidFill>
                  <a:schemeClr val="tx1"/>
                </a:solidFill>
                <a:latin typeface="Calibri" panose="020F0502020204030204" pitchFamily="34" charset="0"/>
              </a:defRPr>
            </a:lvl6pPr>
            <a:lvl7pPr marL="2952780" indent="-227137" eaLnBrk="0" fontAlgn="base" hangingPunct="0">
              <a:spcBef>
                <a:spcPct val="30000"/>
              </a:spcBef>
              <a:spcAft>
                <a:spcPct val="0"/>
              </a:spcAft>
              <a:defRPr sz="1200">
                <a:solidFill>
                  <a:schemeClr val="tx1"/>
                </a:solidFill>
                <a:latin typeface="Calibri" panose="020F0502020204030204" pitchFamily="34" charset="0"/>
              </a:defRPr>
            </a:lvl7pPr>
            <a:lvl8pPr marL="3407054" indent="-227137" eaLnBrk="0" fontAlgn="base" hangingPunct="0">
              <a:spcBef>
                <a:spcPct val="30000"/>
              </a:spcBef>
              <a:spcAft>
                <a:spcPct val="0"/>
              </a:spcAft>
              <a:defRPr sz="1200">
                <a:solidFill>
                  <a:schemeClr val="tx1"/>
                </a:solidFill>
                <a:latin typeface="Calibri" panose="020F0502020204030204" pitchFamily="34" charset="0"/>
              </a:defRPr>
            </a:lvl8pPr>
            <a:lvl9pPr marL="3861328" indent="-227137"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C2406F8-796C-4FF6-9642-6015613B3ECE}" type="slidenum">
              <a:rPr lang="ru-RU" altLang="ka-GE" smtClean="0"/>
              <a:pPr>
                <a:spcBef>
                  <a:spcPct val="0"/>
                </a:spcBef>
              </a:pPr>
              <a:t>50</a:t>
            </a:fld>
            <a:endParaRPr lang="ru-RU" altLang="ka-GE"/>
          </a:p>
        </p:txBody>
      </p:sp>
      <p:sp>
        <p:nvSpPr>
          <p:cNvPr id="1638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ka-GE"/>
          </a:p>
        </p:txBody>
      </p:sp>
      <p:sp>
        <p:nvSpPr>
          <p:cNvPr id="16389" name="Slide Number Placeholder 3"/>
          <p:cNvSpPr txBox="1">
            <a:spLocks noGrp="1"/>
          </p:cNvSpPr>
          <p:nvPr/>
        </p:nvSpPr>
        <p:spPr bwMode="auto">
          <a:xfrm>
            <a:off x="3870479" y="9366970"/>
            <a:ext cx="2962311" cy="493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55" tIns="45427" rIns="90855" bIns="45427"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7E3E400-B1BB-479E-807A-276D73ED0F6B}" type="slidenum">
              <a:rPr lang="en-US" altLang="ka-GE">
                <a:latin typeface="Arial" panose="020B0604020202020204" pitchFamily="34" charset="0"/>
                <a:ea typeface="MS PGothic" panose="020B0600070205080204" pitchFamily="34" charset="-128"/>
              </a:rPr>
              <a:pPr algn="r" eaLnBrk="1" hangingPunct="1">
                <a:spcBef>
                  <a:spcPct val="0"/>
                </a:spcBef>
              </a:pPr>
              <a:t>50</a:t>
            </a:fld>
            <a:endParaRPr lang="en-US" altLang="ka-GE">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9670800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95" indent="-283921">
              <a:spcBef>
                <a:spcPct val="30000"/>
              </a:spcBef>
              <a:defRPr sz="1200">
                <a:solidFill>
                  <a:schemeClr val="tx1"/>
                </a:solidFill>
                <a:latin typeface="Calibri" panose="020F0502020204030204" pitchFamily="34" charset="0"/>
              </a:defRPr>
            </a:lvl2pPr>
            <a:lvl3pPr marL="1135685" indent="-227137">
              <a:spcBef>
                <a:spcPct val="30000"/>
              </a:spcBef>
              <a:defRPr sz="1200">
                <a:solidFill>
                  <a:schemeClr val="tx1"/>
                </a:solidFill>
                <a:latin typeface="Calibri" panose="020F0502020204030204" pitchFamily="34" charset="0"/>
              </a:defRPr>
            </a:lvl3pPr>
            <a:lvl4pPr marL="1589959" indent="-227137">
              <a:spcBef>
                <a:spcPct val="30000"/>
              </a:spcBef>
              <a:defRPr sz="1200">
                <a:solidFill>
                  <a:schemeClr val="tx1"/>
                </a:solidFill>
                <a:latin typeface="Calibri" panose="020F0502020204030204" pitchFamily="34" charset="0"/>
              </a:defRPr>
            </a:lvl4pPr>
            <a:lvl5pPr marL="2044233" indent="-227137">
              <a:spcBef>
                <a:spcPct val="30000"/>
              </a:spcBef>
              <a:defRPr sz="1200">
                <a:solidFill>
                  <a:schemeClr val="tx1"/>
                </a:solidFill>
                <a:latin typeface="Calibri" panose="020F0502020204030204" pitchFamily="34" charset="0"/>
              </a:defRPr>
            </a:lvl5pPr>
            <a:lvl6pPr marL="2498507" indent="-227137" eaLnBrk="0" fontAlgn="base" hangingPunct="0">
              <a:spcBef>
                <a:spcPct val="30000"/>
              </a:spcBef>
              <a:spcAft>
                <a:spcPct val="0"/>
              </a:spcAft>
              <a:defRPr sz="1200">
                <a:solidFill>
                  <a:schemeClr val="tx1"/>
                </a:solidFill>
                <a:latin typeface="Calibri" panose="020F0502020204030204" pitchFamily="34" charset="0"/>
              </a:defRPr>
            </a:lvl6pPr>
            <a:lvl7pPr marL="2952780" indent="-227137" eaLnBrk="0" fontAlgn="base" hangingPunct="0">
              <a:spcBef>
                <a:spcPct val="30000"/>
              </a:spcBef>
              <a:spcAft>
                <a:spcPct val="0"/>
              </a:spcAft>
              <a:defRPr sz="1200">
                <a:solidFill>
                  <a:schemeClr val="tx1"/>
                </a:solidFill>
                <a:latin typeface="Calibri" panose="020F0502020204030204" pitchFamily="34" charset="0"/>
              </a:defRPr>
            </a:lvl7pPr>
            <a:lvl8pPr marL="3407054" indent="-227137" eaLnBrk="0" fontAlgn="base" hangingPunct="0">
              <a:spcBef>
                <a:spcPct val="30000"/>
              </a:spcBef>
              <a:spcAft>
                <a:spcPct val="0"/>
              </a:spcAft>
              <a:defRPr sz="1200">
                <a:solidFill>
                  <a:schemeClr val="tx1"/>
                </a:solidFill>
                <a:latin typeface="Calibri" panose="020F0502020204030204" pitchFamily="34" charset="0"/>
              </a:defRPr>
            </a:lvl8pPr>
            <a:lvl9pPr marL="3861328" indent="-227137"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C2406F8-796C-4FF6-9642-6015613B3ECE}" type="slidenum">
              <a:rPr lang="ru-RU" altLang="ka-GE" smtClean="0"/>
              <a:pPr>
                <a:spcBef>
                  <a:spcPct val="0"/>
                </a:spcBef>
              </a:pPr>
              <a:t>51</a:t>
            </a:fld>
            <a:endParaRPr lang="ru-RU" altLang="ka-GE"/>
          </a:p>
        </p:txBody>
      </p:sp>
      <p:sp>
        <p:nvSpPr>
          <p:cNvPr id="1638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ka-GE"/>
          </a:p>
        </p:txBody>
      </p:sp>
      <p:sp>
        <p:nvSpPr>
          <p:cNvPr id="16389" name="Slide Number Placeholder 3"/>
          <p:cNvSpPr txBox="1">
            <a:spLocks noGrp="1"/>
          </p:cNvSpPr>
          <p:nvPr/>
        </p:nvSpPr>
        <p:spPr bwMode="auto">
          <a:xfrm>
            <a:off x="3870479" y="9366970"/>
            <a:ext cx="2962311" cy="493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55" tIns="45427" rIns="90855" bIns="45427"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7E3E400-B1BB-479E-807A-276D73ED0F6B}" type="slidenum">
              <a:rPr lang="en-US" altLang="ka-GE">
                <a:latin typeface="Arial" panose="020B0604020202020204" pitchFamily="34" charset="0"/>
                <a:ea typeface="MS PGothic" panose="020B0600070205080204" pitchFamily="34" charset="-128"/>
              </a:rPr>
              <a:pPr algn="r" eaLnBrk="1" hangingPunct="1">
                <a:spcBef>
                  <a:spcPct val="0"/>
                </a:spcBef>
              </a:pPr>
              <a:t>51</a:t>
            </a:fld>
            <a:endParaRPr lang="en-US" altLang="ka-GE">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12172908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95" indent="-283921">
              <a:spcBef>
                <a:spcPct val="30000"/>
              </a:spcBef>
              <a:defRPr sz="1200">
                <a:solidFill>
                  <a:schemeClr val="tx1"/>
                </a:solidFill>
                <a:latin typeface="Calibri" panose="020F0502020204030204" pitchFamily="34" charset="0"/>
              </a:defRPr>
            </a:lvl2pPr>
            <a:lvl3pPr marL="1135685" indent="-227137">
              <a:spcBef>
                <a:spcPct val="30000"/>
              </a:spcBef>
              <a:defRPr sz="1200">
                <a:solidFill>
                  <a:schemeClr val="tx1"/>
                </a:solidFill>
                <a:latin typeface="Calibri" panose="020F0502020204030204" pitchFamily="34" charset="0"/>
              </a:defRPr>
            </a:lvl3pPr>
            <a:lvl4pPr marL="1589959" indent="-227137">
              <a:spcBef>
                <a:spcPct val="30000"/>
              </a:spcBef>
              <a:defRPr sz="1200">
                <a:solidFill>
                  <a:schemeClr val="tx1"/>
                </a:solidFill>
                <a:latin typeface="Calibri" panose="020F0502020204030204" pitchFamily="34" charset="0"/>
              </a:defRPr>
            </a:lvl4pPr>
            <a:lvl5pPr marL="2044233" indent="-227137">
              <a:spcBef>
                <a:spcPct val="30000"/>
              </a:spcBef>
              <a:defRPr sz="1200">
                <a:solidFill>
                  <a:schemeClr val="tx1"/>
                </a:solidFill>
                <a:latin typeface="Calibri" panose="020F0502020204030204" pitchFamily="34" charset="0"/>
              </a:defRPr>
            </a:lvl5pPr>
            <a:lvl6pPr marL="2498507" indent="-227137" eaLnBrk="0" fontAlgn="base" hangingPunct="0">
              <a:spcBef>
                <a:spcPct val="30000"/>
              </a:spcBef>
              <a:spcAft>
                <a:spcPct val="0"/>
              </a:spcAft>
              <a:defRPr sz="1200">
                <a:solidFill>
                  <a:schemeClr val="tx1"/>
                </a:solidFill>
                <a:latin typeface="Calibri" panose="020F0502020204030204" pitchFamily="34" charset="0"/>
              </a:defRPr>
            </a:lvl6pPr>
            <a:lvl7pPr marL="2952780" indent="-227137" eaLnBrk="0" fontAlgn="base" hangingPunct="0">
              <a:spcBef>
                <a:spcPct val="30000"/>
              </a:spcBef>
              <a:spcAft>
                <a:spcPct val="0"/>
              </a:spcAft>
              <a:defRPr sz="1200">
                <a:solidFill>
                  <a:schemeClr val="tx1"/>
                </a:solidFill>
                <a:latin typeface="Calibri" panose="020F0502020204030204" pitchFamily="34" charset="0"/>
              </a:defRPr>
            </a:lvl7pPr>
            <a:lvl8pPr marL="3407054" indent="-227137" eaLnBrk="0" fontAlgn="base" hangingPunct="0">
              <a:spcBef>
                <a:spcPct val="30000"/>
              </a:spcBef>
              <a:spcAft>
                <a:spcPct val="0"/>
              </a:spcAft>
              <a:defRPr sz="1200">
                <a:solidFill>
                  <a:schemeClr val="tx1"/>
                </a:solidFill>
                <a:latin typeface="Calibri" panose="020F0502020204030204" pitchFamily="34" charset="0"/>
              </a:defRPr>
            </a:lvl8pPr>
            <a:lvl9pPr marL="3861328" indent="-227137"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C2406F8-796C-4FF6-9642-6015613B3ECE}" type="slidenum">
              <a:rPr lang="ru-RU" altLang="ka-GE" smtClean="0"/>
              <a:pPr>
                <a:spcBef>
                  <a:spcPct val="0"/>
                </a:spcBef>
              </a:pPr>
              <a:t>52</a:t>
            </a:fld>
            <a:endParaRPr lang="ru-RU" altLang="ka-GE"/>
          </a:p>
        </p:txBody>
      </p:sp>
      <p:sp>
        <p:nvSpPr>
          <p:cNvPr id="1638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ka-GE"/>
          </a:p>
        </p:txBody>
      </p:sp>
      <p:sp>
        <p:nvSpPr>
          <p:cNvPr id="16389" name="Slide Number Placeholder 3"/>
          <p:cNvSpPr txBox="1">
            <a:spLocks noGrp="1"/>
          </p:cNvSpPr>
          <p:nvPr/>
        </p:nvSpPr>
        <p:spPr bwMode="auto">
          <a:xfrm>
            <a:off x="3870479" y="9366970"/>
            <a:ext cx="2962311" cy="493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55" tIns="45427" rIns="90855" bIns="45427"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7E3E400-B1BB-479E-807A-276D73ED0F6B}" type="slidenum">
              <a:rPr lang="en-US" altLang="ka-GE">
                <a:latin typeface="Arial" panose="020B0604020202020204" pitchFamily="34" charset="0"/>
                <a:ea typeface="MS PGothic" panose="020B0600070205080204" pitchFamily="34" charset="-128"/>
              </a:rPr>
              <a:pPr algn="r" eaLnBrk="1" hangingPunct="1">
                <a:spcBef>
                  <a:spcPct val="0"/>
                </a:spcBef>
              </a:pPr>
              <a:t>52</a:t>
            </a:fld>
            <a:endParaRPr lang="en-US" altLang="ka-GE">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796627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mn-lt"/>
                <a:ea typeface="+mn-ea"/>
                <a:cs typeface="+mn-cs"/>
              </a:rPr>
              <a:t>High-performing health systems provide strong financial protection to keep out-of-pocket payments to a minimum: that is at or below 15% of total health expenditures</a:t>
            </a:r>
            <a:r>
              <a:rPr lang="hu-HU" dirty="0">
                <a:latin typeface="+mn-lt"/>
                <a:ea typeface="+mn-ea"/>
                <a:cs typeface="+mn-cs"/>
              </a:rPr>
              <a:t>.</a:t>
            </a:r>
            <a:r>
              <a:rPr lang="en-GB" dirty="0">
                <a:latin typeface="+mn-lt"/>
                <a:ea typeface="+mn-ea"/>
                <a:cs typeface="+mn-cs"/>
              </a:rPr>
              <a:t> </a:t>
            </a:r>
          </a:p>
          <a:p>
            <a:r>
              <a:rPr lang="hu-HU" dirty="0" err="1">
                <a:latin typeface="+mn-lt"/>
                <a:ea typeface="+mn-ea"/>
                <a:cs typeface="+mn-cs"/>
              </a:rPr>
              <a:t>Many</a:t>
            </a:r>
            <a:r>
              <a:rPr lang="hu-HU" dirty="0">
                <a:latin typeface="+mn-lt"/>
                <a:ea typeface="+mn-ea"/>
                <a:cs typeface="+mn-cs"/>
              </a:rPr>
              <a:t> </a:t>
            </a:r>
            <a:r>
              <a:rPr lang="hu-HU" dirty="0" err="1">
                <a:latin typeface="+mn-lt"/>
                <a:ea typeface="+mn-ea"/>
                <a:cs typeface="+mn-cs"/>
              </a:rPr>
              <a:t>countries</a:t>
            </a:r>
            <a:r>
              <a:rPr lang="hu-HU" dirty="0">
                <a:latin typeface="+mn-lt"/>
                <a:ea typeface="+mn-ea"/>
                <a:cs typeface="+mn-cs"/>
              </a:rPr>
              <a:t> </a:t>
            </a:r>
            <a:r>
              <a:rPr lang="hu-HU" dirty="0" err="1">
                <a:latin typeface="+mn-lt"/>
                <a:ea typeface="+mn-ea"/>
                <a:cs typeface="+mn-cs"/>
              </a:rPr>
              <a:t>need</a:t>
            </a:r>
            <a:r>
              <a:rPr lang="hu-HU" dirty="0">
                <a:latin typeface="+mn-lt"/>
                <a:ea typeface="+mn-ea"/>
                <a:cs typeface="+mn-cs"/>
              </a:rPr>
              <a:t> </a:t>
            </a:r>
            <a:r>
              <a:rPr lang="hu-HU" dirty="0" err="1">
                <a:latin typeface="+mn-lt"/>
                <a:ea typeface="+mn-ea"/>
                <a:cs typeface="+mn-cs"/>
              </a:rPr>
              <a:t>to</a:t>
            </a:r>
            <a:r>
              <a:rPr lang="hu-HU" dirty="0">
                <a:latin typeface="+mn-lt"/>
                <a:ea typeface="+mn-ea"/>
                <a:cs typeface="+mn-cs"/>
              </a:rPr>
              <a:t> </a:t>
            </a:r>
            <a:r>
              <a:rPr lang="hu-HU" dirty="0" err="1">
                <a:latin typeface="+mn-lt"/>
                <a:ea typeface="+mn-ea"/>
                <a:cs typeface="+mn-cs"/>
              </a:rPr>
              <a:t>increase</a:t>
            </a:r>
            <a:r>
              <a:rPr lang="hu-HU" dirty="0">
                <a:latin typeface="+mn-lt"/>
                <a:ea typeface="+mn-ea"/>
                <a:cs typeface="+mn-cs"/>
              </a:rPr>
              <a:t> </a:t>
            </a:r>
            <a:r>
              <a:rPr lang="hu-HU" dirty="0" err="1">
                <a:latin typeface="+mn-lt"/>
                <a:ea typeface="+mn-ea"/>
                <a:cs typeface="+mn-cs"/>
              </a:rPr>
              <a:t>the</a:t>
            </a:r>
            <a:r>
              <a:rPr lang="hu-HU" dirty="0">
                <a:latin typeface="+mn-lt"/>
                <a:ea typeface="+mn-ea"/>
                <a:cs typeface="+mn-cs"/>
              </a:rPr>
              <a:t> </a:t>
            </a:r>
            <a:r>
              <a:rPr lang="hu-HU" dirty="0" err="1">
                <a:latin typeface="+mn-lt"/>
                <a:ea typeface="+mn-ea"/>
                <a:cs typeface="+mn-cs"/>
              </a:rPr>
              <a:t>share</a:t>
            </a:r>
            <a:r>
              <a:rPr lang="hu-HU" dirty="0">
                <a:latin typeface="+mn-lt"/>
                <a:ea typeface="+mn-ea"/>
                <a:cs typeface="+mn-cs"/>
              </a:rPr>
              <a:t> of </a:t>
            </a:r>
            <a:r>
              <a:rPr lang="hu-HU" dirty="0" err="1">
                <a:latin typeface="+mn-lt"/>
                <a:ea typeface="+mn-ea"/>
                <a:cs typeface="+mn-cs"/>
              </a:rPr>
              <a:t>public</a:t>
            </a:r>
            <a:r>
              <a:rPr lang="hu-HU" dirty="0">
                <a:latin typeface="+mn-lt"/>
                <a:ea typeface="+mn-ea"/>
                <a:cs typeface="+mn-cs"/>
              </a:rPr>
              <a:t> </a:t>
            </a:r>
            <a:r>
              <a:rPr lang="hu-HU" dirty="0" err="1">
                <a:latin typeface="+mn-lt"/>
                <a:ea typeface="+mn-ea"/>
                <a:cs typeface="+mn-cs"/>
              </a:rPr>
              <a:t>financing</a:t>
            </a:r>
            <a:r>
              <a:rPr lang="hu-HU" dirty="0">
                <a:latin typeface="+mn-lt"/>
                <a:ea typeface="+mn-ea"/>
                <a:cs typeface="+mn-cs"/>
              </a:rPr>
              <a:t> </a:t>
            </a:r>
            <a:r>
              <a:rPr lang="hu-HU" dirty="0" err="1">
                <a:latin typeface="+mn-lt"/>
                <a:ea typeface="+mn-ea"/>
                <a:cs typeface="+mn-cs"/>
              </a:rPr>
              <a:t>for</a:t>
            </a:r>
            <a:r>
              <a:rPr lang="hu-HU" dirty="0">
                <a:latin typeface="+mn-lt"/>
                <a:ea typeface="+mn-ea"/>
                <a:cs typeface="+mn-cs"/>
              </a:rPr>
              <a:t> </a:t>
            </a:r>
            <a:r>
              <a:rPr lang="hu-HU" dirty="0" err="1">
                <a:latin typeface="+mn-lt"/>
                <a:ea typeface="+mn-ea"/>
                <a:cs typeface="+mn-cs"/>
              </a:rPr>
              <a:t>health</a:t>
            </a:r>
            <a:r>
              <a:rPr lang="hu-HU" dirty="0">
                <a:latin typeface="+mn-lt"/>
                <a:ea typeface="+mn-ea"/>
                <a:cs typeface="+mn-cs"/>
              </a:rPr>
              <a:t>, </a:t>
            </a:r>
            <a:r>
              <a:rPr lang="hu-HU" dirty="0" err="1">
                <a:latin typeface="+mn-lt"/>
                <a:ea typeface="+mn-ea"/>
                <a:cs typeface="+mn-cs"/>
              </a:rPr>
              <a:t>together</a:t>
            </a:r>
            <a:r>
              <a:rPr lang="hu-HU" dirty="0">
                <a:latin typeface="+mn-lt"/>
                <a:ea typeface="+mn-ea"/>
                <a:cs typeface="+mn-cs"/>
              </a:rPr>
              <a:t> </a:t>
            </a:r>
            <a:r>
              <a:rPr lang="hu-HU" dirty="0" err="1">
                <a:latin typeface="+mn-lt"/>
                <a:ea typeface="+mn-ea"/>
                <a:cs typeface="+mn-cs"/>
              </a:rPr>
              <a:t>with</a:t>
            </a:r>
            <a:r>
              <a:rPr lang="hu-HU" dirty="0">
                <a:latin typeface="+mn-lt"/>
                <a:ea typeface="+mn-ea"/>
                <a:cs typeface="+mn-cs"/>
              </a:rPr>
              <a:t> </a:t>
            </a:r>
            <a:r>
              <a:rPr lang="hu-HU" dirty="0" err="1">
                <a:latin typeface="+mn-lt"/>
                <a:ea typeface="+mn-ea"/>
                <a:cs typeface="+mn-cs"/>
              </a:rPr>
              <a:t>stronger</a:t>
            </a:r>
            <a:r>
              <a:rPr lang="hu-HU" dirty="0">
                <a:latin typeface="+mn-lt"/>
                <a:ea typeface="+mn-ea"/>
                <a:cs typeface="+mn-cs"/>
              </a:rPr>
              <a:t> pro-</a:t>
            </a:r>
            <a:r>
              <a:rPr lang="hu-HU" dirty="0" err="1">
                <a:latin typeface="+mn-lt"/>
                <a:ea typeface="+mn-ea"/>
                <a:cs typeface="+mn-cs"/>
              </a:rPr>
              <a:t>poor</a:t>
            </a:r>
            <a:r>
              <a:rPr lang="hu-HU" dirty="0">
                <a:latin typeface="+mn-lt"/>
                <a:ea typeface="+mn-ea"/>
                <a:cs typeface="+mn-cs"/>
              </a:rPr>
              <a:t> </a:t>
            </a:r>
            <a:r>
              <a:rPr lang="hu-HU" dirty="0" err="1">
                <a:latin typeface="+mn-lt"/>
                <a:ea typeface="+mn-ea"/>
                <a:cs typeface="+mn-cs"/>
              </a:rPr>
              <a:t>policies</a:t>
            </a:r>
            <a:r>
              <a:rPr lang="hu-HU" dirty="0">
                <a:latin typeface="+mn-lt"/>
                <a:ea typeface="+mn-ea"/>
                <a:cs typeface="+mn-cs"/>
              </a:rPr>
              <a:t>. </a:t>
            </a:r>
            <a:endParaRPr lang="en-GB" dirty="0">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83657B1-CD47-4C67-B649-D020866CBF80}" type="slidenum">
              <a:rPr lang="en-US" smtClean="0"/>
              <a:t>12</a:t>
            </a:fld>
            <a:endParaRPr lang="en-US"/>
          </a:p>
        </p:txBody>
      </p:sp>
    </p:spTree>
    <p:extLst>
      <p:ext uri="{BB962C8B-B14F-4D97-AF65-F5344CB8AC3E}">
        <p14:creationId xmlns:p14="http://schemas.microsoft.com/office/powerpoint/2010/main" val="7163918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38195" indent="-283921">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35685" indent="-227137">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589959" indent="-227137">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44233" indent="-227137">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498507" indent="-227137"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52780" indent="-227137"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07054" indent="-227137"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61328" indent="-227137"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B109529C-A819-4A2E-ADAC-779483203848}" type="slidenum">
              <a:rPr lang="ru-RU" altLang="en-US" smtClean="0"/>
              <a:pPr>
                <a:spcBef>
                  <a:spcPct val="0"/>
                </a:spcBef>
              </a:pPr>
              <a:t>53</a:t>
            </a:fld>
            <a:endParaRPr lang="ru-RU" altLang="en-US"/>
          </a:p>
        </p:txBody>
      </p:sp>
      <p:sp>
        <p:nvSpPr>
          <p:cNvPr id="87043" name="Slide Image Placeholder 1"/>
          <p:cNvSpPr>
            <a:spLocks noGrp="1" noRot="1" noChangeAspect="1" noTextEdit="1"/>
          </p:cNvSpPr>
          <p:nvPr>
            <p:ph type="sldImg"/>
          </p:nvPr>
        </p:nvSpPr>
        <p:spPr>
          <a:ln/>
        </p:spPr>
      </p:sp>
      <p:sp>
        <p:nvSpPr>
          <p:cNvPr id="87044"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87045" name="Slide Number Placeholder 3"/>
          <p:cNvSpPr txBox="1">
            <a:spLocks noGrp="1"/>
          </p:cNvSpPr>
          <p:nvPr/>
        </p:nvSpPr>
        <p:spPr bwMode="auto">
          <a:xfrm>
            <a:off x="3849730" y="9431976"/>
            <a:ext cx="2946350" cy="49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55" tIns="45427" rIns="90855" bIns="45427" anchor="b"/>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CFF47E7D-A89B-43BA-A68B-B28BCF7CF090}" type="slidenum">
              <a:rPr lang="en-US" altLang="en-US">
                <a:ea typeface="MS PGothic" panose="020B0600070205080204" pitchFamily="34" charset="-128"/>
              </a:rPr>
              <a:pPr algn="r" eaLnBrk="1" hangingPunct="1">
                <a:spcBef>
                  <a:spcPct val="0"/>
                </a:spcBef>
              </a:pPr>
              <a:t>53</a:t>
            </a:fld>
            <a:endParaRPr lang="en-US" altLang="en-US">
              <a:ea typeface="MS PGothic" panose="020B0600070205080204" pitchFamily="34" charset="-128"/>
            </a:endParaRPr>
          </a:p>
        </p:txBody>
      </p:sp>
    </p:spTree>
    <p:extLst>
      <p:ext uri="{BB962C8B-B14F-4D97-AF65-F5344CB8AC3E}">
        <p14:creationId xmlns:p14="http://schemas.microsoft.com/office/powerpoint/2010/main" val="5926702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35f391192_04:notes"/>
          <p:cNvSpPr>
            <a:spLocks noGrp="1" noRot="1" noChangeAspect="1"/>
          </p:cNvSpPr>
          <p:nvPr>
            <p:ph type="sldImg" idx="2"/>
          </p:nvPr>
        </p:nvSpPr>
        <p:spPr>
          <a:xfrm>
            <a:off x="930275" y="741363"/>
            <a:ext cx="4937125" cy="37020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Google Shape;70;g35f391192_04:notes"/>
          <p:cNvSpPr txBox="1">
            <a:spLocks noGrp="1"/>
          </p:cNvSpPr>
          <p:nvPr>
            <p:ph type="body" idx="1"/>
          </p:nvPr>
        </p:nvSpPr>
        <p:spPr>
          <a:xfrm>
            <a:off x="679768" y="4690269"/>
            <a:ext cx="5438140" cy="4443413"/>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32503299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35f391192_04:notes"/>
          <p:cNvSpPr>
            <a:spLocks noGrp="1" noRot="1" noChangeAspect="1"/>
          </p:cNvSpPr>
          <p:nvPr>
            <p:ph type="sldImg" idx="2"/>
          </p:nvPr>
        </p:nvSpPr>
        <p:spPr>
          <a:xfrm>
            <a:off x="930275" y="741363"/>
            <a:ext cx="4937125" cy="37020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Google Shape;70;g35f391192_04:notes"/>
          <p:cNvSpPr txBox="1">
            <a:spLocks noGrp="1"/>
          </p:cNvSpPr>
          <p:nvPr>
            <p:ph type="body" idx="1"/>
          </p:nvPr>
        </p:nvSpPr>
        <p:spPr>
          <a:xfrm>
            <a:off x="679768" y="4690269"/>
            <a:ext cx="5438140" cy="4443413"/>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40437989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38188" indent="-282575">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35063" indent="-227013">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589088" indent="-227013">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43113" indent="-227013">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00313" indent="-227013"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57513" indent="-227013"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14713" indent="-227013"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71913" indent="-227013"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CEF46C72-17CA-4770-928A-64710418FEC9}" type="slidenum">
              <a:rPr lang="ru-RU" smtClean="0">
                <a:solidFill>
                  <a:srgbClr val="000000"/>
                </a:solidFill>
              </a:rPr>
              <a:pPr>
                <a:spcBef>
                  <a:spcPct val="0"/>
                </a:spcBef>
              </a:pPr>
              <a:t>58</a:t>
            </a:fld>
            <a:endParaRPr lang="ru-RU">
              <a:solidFill>
                <a:srgbClr val="000000"/>
              </a:solidFill>
            </a:endParaRPr>
          </a:p>
        </p:txBody>
      </p:sp>
      <p:sp>
        <p:nvSpPr>
          <p:cNvPr id="5123" name="Slide Image Placeholder 1"/>
          <p:cNvSpPr>
            <a:spLocks noGrp="1" noRot="1" noChangeAspect="1" noTextEdit="1"/>
          </p:cNvSpPr>
          <p:nvPr>
            <p:ph type="sldImg"/>
          </p:nvPr>
        </p:nvSpPr>
        <p:spPr>
          <a:ln/>
        </p:spPr>
      </p:sp>
      <p:sp>
        <p:nvSpPr>
          <p:cNvPr id="512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atin typeface="Arial" panose="020B0604020202020204" pitchFamily="34" charset="0"/>
              <a:cs typeface="Arial" panose="020B0604020202020204" pitchFamily="34" charset="0"/>
            </a:endParaRPr>
          </a:p>
        </p:txBody>
      </p:sp>
      <p:sp>
        <p:nvSpPr>
          <p:cNvPr id="5125" name="Slide Number Placeholder 3"/>
          <p:cNvSpPr txBox="1">
            <a:spLocks noGrp="1"/>
          </p:cNvSpPr>
          <p:nvPr/>
        </p:nvSpPr>
        <p:spPr bwMode="auto">
          <a:xfrm>
            <a:off x="3849688" y="9431726"/>
            <a:ext cx="2946400" cy="496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55" tIns="45427" rIns="90855" bIns="45427" anchor="b"/>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77CFD60D-B260-4367-B7EE-9A13D54B2082}" type="slidenum">
              <a:rPr lang="en-US">
                <a:solidFill>
                  <a:srgbClr val="000000"/>
                </a:solidFill>
                <a:ea typeface="MS PGothic" panose="020B0600070205080204" pitchFamily="34" charset="-128"/>
              </a:rPr>
              <a:pPr algn="r" eaLnBrk="1" hangingPunct="1">
                <a:spcBef>
                  <a:spcPct val="0"/>
                </a:spcBef>
              </a:pPr>
              <a:t>58</a:t>
            </a:fld>
            <a:endParaRPr lang="en-US">
              <a:solidFill>
                <a:srgbClr val="000000"/>
              </a:solidFill>
              <a:ea typeface="MS PGothic" panose="020B0600070205080204" pitchFamily="34" charset="-128"/>
            </a:endParaRPr>
          </a:p>
        </p:txBody>
      </p:sp>
    </p:spTree>
    <p:extLst>
      <p:ext uri="{BB962C8B-B14F-4D97-AF65-F5344CB8AC3E}">
        <p14:creationId xmlns:p14="http://schemas.microsoft.com/office/powerpoint/2010/main" val="39692104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 xmlns:a16="http://schemas.microsoft.com/office/drawing/2014/main" id="{D6AB279A-C7AC-462C-95EB-79D3BE624F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38188" indent="-282575">
              <a:defRPr>
                <a:solidFill>
                  <a:schemeClr val="tx1"/>
                </a:solidFill>
                <a:latin typeface="Arial" panose="020B0604020202020204" pitchFamily="34" charset="0"/>
                <a:cs typeface="Arial" panose="020B0604020202020204" pitchFamily="34" charset="0"/>
              </a:defRPr>
            </a:lvl2pPr>
            <a:lvl3pPr marL="1135063" indent="-227013">
              <a:defRPr>
                <a:solidFill>
                  <a:schemeClr val="tx1"/>
                </a:solidFill>
                <a:latin typeface="Arial" panose="020B0604020202020204" pitchFamily="34" charset="0"/>
                <a:cs typeface="Arial" panose="020B0604020202020204" pitchFamily="34" charset="0"/>
              </a:defRPr>
            </a:lvl3pPr>
            <a:lvl4pPr marL="1589088" indent="-227013">
              <a:defRPr>
                <a:solidFill>
                  <a:schemeClr val="tx1"/>
                </a:solidFill>
                <a:latin typeface="Arial" panose="020B0604020202020204" pitchFamily="34" charset="0"/>
                <a:cs typeface="Arial" panose="020B0604020202020204" pitchFamily="34" charset="0"/>
              </a:defRPr>
            </a:lvl4pPr>
            <a:lvl5pPr marL="2043113" indent="-227013">
              <a:defRPr>
                <a:solidFill>
                  <a:schemeClr val="tx1"/>
                </a:solidFill>
                <a:latin typeface="Arial" panose="020B0604020202020204" pitchFamily="34" charset="0"/>
                <a:cs typeface="Arial" panose="020B0604020202020204" pitchFamily="34" charset="0"/>
              </a:defRPr>
            </a:lvl5pPr>
            <a:lvl6pPr marL="25003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575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147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719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5E81741-A0C3-453C-9F0B-492C5E0AD641}" type="slidenum">
              <a:rPr lang="ru-RU" altLang="en-US" smtClean="0"/>
              <a:pPr/>
              <a:t>59</a:t>
            </a:fld>
            <a:endParaRPr lang="ru-RU" altLang="en-US"/>
          </a:p>
        </p:txBody>
      </p:sp>
      <p:sp>
        <p:nvSpPr>
          <p:cNvPr id="5123" name="Slide Image Placeholder 1">
            <a:extLst>
              <a:ext uri="{FF2B5EF4-FFF2-40B4-BE49-F238E27FC236}">
                <a16:creationId xmlns="" xmlns:a16="http://schemas.microsoft.com/office/drawing/2014/main" id="{21928BE5-AC53-4C43-973E-6A8B1D0923DC}"/>
              </a:ext>
            </a:extLst>
          </p:cNvPr>
          <p:cNvSpPr>
            <a:spLocks noGrp="1" noRot="1" noChangeAspect="1" noTextEdit="1"/>
          </p:cNvSpPr>
          <p:nvPr>
            <p:ph type="sldImg"/>
          </p:nvPr>
        </p:nvSpPr>
        <p:spPr>
          <a:ln/>
        </p:spPr>
      </p:sp>
      <p:sp>
        <p:nvSpPr>
          <p:cNvPr id="5124" name="Notes Placeholder 2">
            <a:extLst>
              <a:ext uri="{FF2B5EF4-FFF2-40B4-BE49-F238E27FC236}">
                <a16:creationId xmlns="" xmlns:a16="http://schemas.microsoft.com/office/drawing/2014/main" id="{F7573401-2585-4325-BB5C-9F11FAE2316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
        <p:nvSpPr>
          <p:cNvPr id="5125" name="Slide Number Placeholder 3">
            <a:extLst>
              <a:ext uri="{FF2B5EF4-FFF2-40B4-BE49-F238E27FC236}">
                <a16:creationId xmlns="" xmlns:a16="http://schemas.microsoft.com/office/drawing/2014/main" id="{171BC79A-5985-45E3-9327-F48ADA3D0F5C}"/>
              </a:ext>
            </a:extLst>
          </p:cNvPr>
          <p:cNvSpPr txBox="1">
            <a:spLocks noGrp="1"/>
          </p:cNvSpPr>
          <p:nvPr/>
        </p:nvSpPr>
        <p:spPr bwMode="auto">
          <a:xfrm>
            <a:off x="3776663" y="9482138"/>
            <a:ext cx="2890837"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55" tIns="45427" rIns="90855" bIns="45427"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2DD9505E-A1CC-49B0-8E66-5C1A7679969C}" type="slidenum">
              <a:rPr lang="en-US" altLang="en-US" sz="1200">
                <a:ea typeface="MS PGothic" panose="020B0600070205080204" pitchFamily="34" charset="-128"/>
              </a:rPr>
              <a:pPr algn="r" eaLnBrk="1" hangingPunct="1"/>
              <a:t>59</a:t>
            </a:fld>
            <a:endParaRPr lang="en-US" altLang="en-US" sz="1200">
              <a:ea typeface="MS PGothic" panose="020B0600070205080204" pitchFamily="34" charset="-128"/>
            </a:endParaRPr>
          </a:p>
        </p:txBody>
      </p:sp>
    </p:spTree>
    <p:extLst>
      <p:ext uri="{BB962C8B-B14F-4D97-AF65-F5344CB8AC3E}">
        <p14:creationId xmlns:p14="http://schemas.microsoft.com/office/powerpoint/2010/main" val="2837985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38195" indent="-283921">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35685" indent="-227137">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589959" indent="-227137">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44233" indent="-227137">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498507" indent="-227137"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52780" indent="-227137"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07054" indent="-227137"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61328" indent="-227137"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259452AB-9AD7-4838-8AFA-6D8AC409ED68}" type="slidenum">
              <a:rPr lang="ru-RU" altLang="en-US" smtClean="0"/>
              <a:pPr>
                <a:spcBef>
                  <a:spcPct val="0"/>
                </a:spcBef>
              </a:pPr>
              <a:t>60</a:t>
            </a:fld>
            <a:endParaRPr lang="ru-RU" altLang="en-US"/>
          </a:p>
        </p:txBody>
      </p:sp>
      <p:sp>
        <p:nvSpPr>
          <p:cNvPr id="77827" name="Slide Image Placeholder 1"/>
          <p:cNvSpPr>
            <a:spLocks noGrp="1" noRot="1" noChangeAspect="1" noTextEdit="1"/>
          </p:cNvSpPr>
          <p:nvPr>
            <p:ph type="sldImg"/>
          </p:nvPr>
        </p:nvSpPr>
        <p:spPr>
          <a:ln/>
        </p:spPr>
      </p:sp>
      <p:sp>
        <p:nvSpPr>
          <p:cNvPr id="7782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77829" name="Slide Number Placeholder 3"/>
          <p:cNvSpPr txBox="1">
            <a:spLocks noGrp="1"/>
          </p:cNvSpPr>
          <p:nvPr/>
        </p:nvSpPr>
        <p:spPr bwMode="auto">
          <a:xfrm>
            <a:off x="3849729" y="9431975"/>
            <a:ext cx="2946350" cy="49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55" tIns="45427" rIns="90855" bIns="45427" anchor="b"/>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AF09FA68-0795-46EA-88A7-B42843D714BC}" type="slidenum">
              <a:rPr lang="en-US" altLang="en-US">
                <a:ea typeface="MS PGothic" panose="020B0600070205080204" pitchFamily="34" charset="-128"/>
              </a:rPr>
              <a:pPr algn="r" eaLnBrk="1" hangingPunct="1">
                <a:spcBef>
                  <a:spcPct val="0"/>
                </a:spcBef>
              </a:pPr>
              <a:t>60</a:t>
            </a:fld>
            <a:endParaRPr lang="en-US" altLang="en-US">
              <a:ea typeface="MS PGothic" panose="020B0600070205080204" pitchFamily="34" charset="-128"/>
            </a:endParaRPr>
          </a:p>
        </p:txBody>
      </p:sp>
    </p:spTree>
    <p:extLst>
      <p:ext uri="{BB962C8B-B14F-4D97-AF65-F5344CB8AC3E}">
        <p14:creationId xmlns:p14="http://schemas.microsoft.com/office/powerpoint/2010/main" val="1424115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38195" indent="-283921">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35685" indent="-227137">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589959" indent="-227137">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44233" indent="-227137">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498507" indent="-227137"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52780" indent="-227137"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07054" indent="-227137"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61328" indent="-227137"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98B5907C-4002-4FDB-A87A-A24F80925B11}" type="slidenum">
              <a:rPr lang="ru-RU" altLang="en-US" smtClean="0"/>
              <a:pPr>
                <a:spcBef>
                  <a:spcPct val="0"/>
                </a:spcBef>
              </a:pPr>
              <a:t>61</a:t>
            </a:fld>
            <a:endParaRPr lang="ru-RU" altLang="en-US"/>
          </a:p>
        </p:txBody>
      </p:sp>
      <p:sp>
        <p:nvSpPr>
          <p:cNvPr id="99331" name="Slide Image Placeholder 1"/>
          <p:cNvSpPr>
            <a:spLocks noGrp="1" noRot="1" noChangeAspect="1" noTextEdit="1"/>
          </p:cNvSpPr>
          <p:nvPr>
            <p:ph type="sldImg"/>
          </p:nvPr>
        </p:nvSpPr>
        <p:spPr>
          <a:ln/>
        </p:spPr>
      </p:sp>
      <p:sp>
        <p:nvSpPr>
          <p:cNvPr id="9933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p>
        </p:txBody>
      </p:sp>
      <p:sp>
        <p:nvSpPr>
          <p:cNvPr id="99333" name="Slide Number Placeholder 3"/>
          <p:cNvSpPr txBox="1">
            <a:spLocks noGrp="1"/>
          </p:cNvSpPr>
          <p:nvPr/>
        </p:nvSpPr>
        <p:spPr bwMode="auto">
          <a:xfrm>
            <a:off x="3776906" y="9483533"/>
            <a:ext cx="2890616" cy="498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55" tIns="45427" rIns="90855" bIns="45427" anchor="b"/>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DD7FFD8E-000C-43E4-B197-E1F4FA13D00C}" type="slidenum">
              <a:rPr lang="en-US" altLang="en-US">
                <a:ea typeface="MS PGothic" panose="020B0600070205080204" pitchFamily="34" charset="-128"/>
              </a:rPr>
              <a:pPr algn="r" eaLnBrk="1" hangingPunct="1">
                <a:spcBef>
                  <a:spcPct val="0"/>
                </a:spcBef>
              </a:pPr>
              <a:t>61</a:t>
            </a:fld>
            <a:endParaRPr lang="en-US" altLang="en-US">
              <a:ea typeface="MS PGothic" panose="020B0600070205080204" pitchFamily="34" charset="-128"/>
            </a:endParaRPr>
          </a:p>
        </p:txBody>
      </p:sp>
    </p:spTree>
    <p:extLst>
      <p:ext uri="{BB962C8B-B14F-4D97-AF65-F5344CB8AC3E}">
        <p14:creationId xmlns:p14="http://schemas.microsoft.com/office/powerpoint/2010/main" val="188544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ka-GE" dirty="0"/>
          </a:p>
        </p:txBody>
      </p:sp>
      <p:sp>
        <p:nvSpPr>
          <p:cNvPr id="4" name="Slide Number Placeholder 3"/>
          <p:cNvSpPr>
            <a:spLocks noGrp="1"/>
          </p:cNvSpPr>
          <p:nvPr>
            <p:ph type="sldNum" sz="quarter" idx="10"/>
          </p:nvPr>
        </p:nvSpPr>
        <p:spPr/>
        <p:txBody>
          <a:bodyPr/>
          <a:lstStyle/>
          <a:p>
            <a:pPr>
              <a:defRPr/>
            </a:pPr>
            <a:fld id="{11A9F662-19B4-4882-B83F-96FE6B2AEEB8}" type="slidenum">
              <a:rPr lang="ru-RU" altLang="en-US" smtClean="0"/>
              <a:pPr>
                <a:defRPr/>
              </a:pPr>
              <a:t>13</a:t>
            </a:fld>
            <a:endParaRPr lang="ru-RU" altLang="en-US"/>
          </a:p>
        </p:txBody>
      </p:sp>
    </p:spTree>
    <p:extLst>
      <p:ext uri="{BB962C8B-B14F-4D97-AF65-F5344CB8AC3E}">
        <p14:creationId xmlns:p14="http://schemas.microsoft.com/office/powerpoint/2010/main" val="3346763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bwMode="auto">
          <a:noFill/>
          <a:ln>
            <a:solidFill>
              <a:srgbClr val="000000"/>
            </a:solidFill>
            <a:miter lim="800000"/>
            <a:headEnd/>
            <a:tailEnd/>
          </a:ln>
        </p:spPr>
      </p:sp>
      <p:sp>
        <p:nvSpPr>
          <p:cNvPr id="63490"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F674AA97-7C02-4AD8-8A44-58AE084A0571}" type="slidenum">
              <a:rPr lang="ru-RU" smtClean="0"/>
              <a:pPr>
                <a:defRPr/>
              </a:pPr>
              <a:t>17</a:t>
            </a:fld>
            <a:endParaRPr lang="ru-RU"/>
          </a:p>
        </p:txBody>
      </p:sp>
    </p:spTree>
    <p:extLst>
      <p:ext uri="{BB962C8B-B14F-4D97-AF65-F5344CB8AC3E}">
        <p14:creationId xmlns:p14="http://schemas.microsoft.com/office/powerpoint/2010/main" val="2009381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xmlns="" id="{AFAEB247-D8F7-47C4-86D3-2F003ABB7C5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fld id="{9FC41F48-E314-4B80-828F-4D70D80DDB7F}" type="slidenum">
              <a:rPr lang="ru-RU" altLang="en-US" smtClean="0"/>
              <a:pPr/>
              <a:t>23</a:t>
            </a:fld>
            <a:endParaRPr lang="ru-RU" altLang="en-US"/>
          </a:p>
        </p:txBody>
      </p:sp>
      <p:sp>
        <p:nvSpPr>
          <p:cNvPr id="11267" name="Slide Image Placeholder 1">
            <a:extLst>
              <a:ext uri="{FF2B5EF4-FFF2-40B4-BE49-F238E27FC236}">
                <a16:creationId xmlns:a16="http://schemas.microsoft.com/office/drawing/2014/main" xmlns="" id="{3BFEC6CD-8BBE-41A6-9F28-1C46DB6BC824}"/>
              </a:ext>
            </a:extLst>
          </p:cNvPr>
          <p:cNvSpPr>
            <a:spLocks noGrp="1" noRot="1" noChangeAspect="1" noTextEdit="1"/>
          </p:cNvSpPr>
          <p:nvPr>
            <p:ph type="sldImg"/>
          </p:nvPr>
        </p:nvSpPr>
        <p:spPr>
          <a:ln/>
        </p:spPr>
      </p:sp>
      <p:sp>
        <p:nvSpPr>
          <p:cNvPr id="11268" name="Notes Placeholder 2">
            <a:extLst>
              <a:ext uri="{FF2B5EF4-FFF2-40B4-BE49-F238E27FC236}">
                <a16:creationId xmlns:a16="http://schemas.microsoft.com/office/drawing/2014/main" xmlns="" id="{C31DF708-ED87-4A8D-8A4A-DE23D3E0260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ltLang="en-US"/>
          </a:p>
        </p:txBody>
      </p:sp>
      <p:sp>
        <p:nvSpPr>
          <p:cNvPr id="11269" name="Slide Number Placeholder 3">
            <a:extLst>
              <a:ext uri="{FF2B5EF4-FFF2-40B4-BE49-F238E27FC236}">
                <a16:creationId xmlns:a16="http://schemas.microsoft.com/office/drawing/2014/main" xmlns="" id="{77A4CB1E-249C-49A5-938A-1195FA20D426}"/>
              </a:ext>
            </a:extLst>
          </p:cNvPr>
          <p:cNvSpPr txBox="1">
            <a:spLocks noGrp="1"/>
          </p:cNvSpPr>
          <p:nvPr/>
        </p:nvSpPr>
        <p:spPr bwMode="auto">
          <a:xfrm>
            <a:off x="3829144" y="9444761"/>
            <a:ext cx="2930631" cy="496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fld id="{C90CAE5F-989A-4165-9531-0974DA1E155B}" type="slidenum">
              <a:rPr lang="en-US" altLang="en-US" sz="1200">
                <a:ea typeface="MS PGothic" panose="020B0600070205080204" pitchFamily="34" charset="-128"/>
              </a:rPr>
              <a:pPr algn="r" eaLnBrk="1" hangingPunct="1"/>
              <a:t>23</a:t>
            </a:fld>
            <a:endParaRPr lang="en-US" altLang="en-US" sz="1200">
              <a:ea typeface="MS PGothic" panose="020B0600070205080204" pitchFamily="34" charset="-128"/>
            </a:endParaRPr>
          </a:p>
        </p:txBody>
      </p:sp>
    </p:spTree>
    <p:extLst>
      <p:ext uri="{BB962C8B-B14F-4D97-AF65-F5344CB8AC3E}">
        <p14:creationId xmlns:p14="http://schemas.microsoft.com/office/powerpoint/2010/main" val="44447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xmlns="" id="{EA432CEE-9BC8-472C-B535-2FAA5295CA7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fld id="{EEFE2F0C-0F95-4688-A9A4-B4DF4828E339}" type="slidenum">
              <a:rPr lang="ru-RU" altLang="en-US" smtClean="0"/>
              <a:pPr/>
              <a:t>24</a:t>
            </a:fld>
            <a:endParaRPr lang="ru-RU" altLang="en-US"/>
          </a:p>
        </p:txBody>
      </p:sp>
      <p:sp>
        <p:nvSpPr>
          <p:cNvPr id="14339" name="Slide Image Placeholder 1">
            <a:extLst>
              <a:ext uri="{FF2B5EF4-FFF2-40B4-BE49-F238E27FC236}">
                <a16:creationId xmlns:a16="http://schemas.microsoft.com/office/drawing/2014/main" xmlns="" id="{ED753690-A381-4FC0-A5E0-CBDA177FDF83}"/>
              </a:ext>
            </a:extLst>
          </p:cNvPr>
          <p:cNvSpPr>
            <a:spLocks noGrp="1" noRot="1" noChangeAspect="1" noTextEdit="1"/>
          </p:cNvSpPr>
          <p:nvPr>
            <p:ph type="sldImg"/>
          </p:nvPr>
        </p:nvSpPr>
        <p:spPr>
          <a:ln/>
        </p:spPr>
      </p:sp>
      <p:sp>
        <p:nvSpPr>
          <p:cNvPr id="14340" name="Notes Placeholder 2">
            <a:extLst>
              <a:ext uri="{FF2B5EF4-FFF2-40B4-BE49-F238E27FC236}">
                <a16:creationId xmlns:a16="http://schemas.microsoft.com/office/drawing/2014/main" xmlns="" id="{B61369B1-BE3D-4379-9F60-8AB614B1BDA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ltLang="en-US"/>
          </a:p>
        </p:txBody>
      </p:sp>
      <p:sp>
        <p:nvSpPr>
          <p:cNvPr id="14341" name="Slide Number Placeholder 3">
            <a:extLst>
              <a:ext uri="{FF2B5EF4-FFF2-40B4-BE49-F238E27FC236}">
                <a16:creationId xmlns:a16="http://schemas.microsoft.com/office/drawing/2014/main" xmlns="" id="{423C352B-1455-493E-B00A-400F58358A2C}"/>
              </a:ext>
            </a:extLst>
          </p:cNvPr>
          <p:cNvSpPr txBox="1">
            <a:spLocks noGrp="1"/>
          </p:cNvSpPr>
          <p:nvPr/>
        </p:nvSpPr>
        <p:spPr bwMode="auto">
          <a:xfrm>
            <a:off x="3829144" y="9444761"/>
            <a:ext cx="2930631" cy="496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fld id="{6EA9B2DA-0436-4EF8-BA52-4467C4F02C54}" type="slidenum">
              <a:rPr lang="en-US" altLang="en-US" sz="1200">
                <a:ea typeface="MS PGothic" panose="020B0600070205080204" pitchFamily="34" charset="-128"/>
              </a:rPr>
              <a:pPr algn="r" eaLnBrk="1" hangingPunct="1"/>
              <a:t>24</a:t>
            </a:fld>
            <a:endParaRPr lang="en-US" altLang="en-US" sz="1200">
              <a:ea typeface="MS PGothic" panose="020B0600070205080204" pitchFamily="34" charset="-128"/>
            </a:endParaRPr>
          </a:p>
        </p:txBody>
      </p:sp>
    </p:spTree>
    <p:extLst>
      <p:ext uri="{BB962C8B-B14F-4D97-AF65-F5344CB8AC3E}">
        <p14:creationId xmlns:p14="http://schemas.microsoft.com/office/powerpoint/2010/main" val="402910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xmlns="" id="{7152B110-0023-46B0-9C3B-92B58D953F7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fld id="{03E7A4A4-CC4E-4B51-8E77-2A25F41C13B1}" type="slidenum">
              <a:rPr lang="ru-RU" altLang="en-US" smtClean="0"/>
              <a:pPr/>
              <a:t>25</a:t>
            </a:fld>
            <a:endParaRPr lang="ru-RU" altLang="en-US"/>
          </a:p>
        </p:txBody>
      </p:sp>
      <p:sp>
        <p:nvSpPr>
          <p:cNvPr id="8195" name="Slide Image Placeholder 1">
            <a:extLst>
              <a:ext uri="{FF2B5EF4-FFF2-40B4-BE49-F238E27FC236}">
                <a16:creationId xmlns:a16="http://schemas.microsoft.com/office/drawing/2014/main" xmlns="" id="{AD6D611A-16EB-41FC-ACC1-CAB67B676E0E}"/>
              </a:ext>
            </a:extLst>
          </p:cNvPr>
          <p:cNvSpPr>
            <a:spLocks noGrp="1" noRot="1" noChangeAspect="1" noTextEdit="1"/>
          </p:cNvSpPr>
          <p:nvPr>
            <p:ph type="sldImg"/>
          </p:nvPr>
        </p:nvSpPr>
        <p:spPr>
          <a:ln/>
        </p:spPr>
      </p:sp>
      <p:sp>
        <p:nvSpPr>
          <p:cNvPr id="8196" name="Notes Placeholder 2">
            <a:extLst>
              <a:ext uri="{FF2B5EF4-FFF2-40B4-BE49-F238E27FC236}">
                <a16:creationId xmlns:a16="http://schemas.microsoft.com/office/drawing/2014/main" xmlns="" id="{29917AF4-6023-4F09-A430-F08EA77F04B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ltLang="en-US"/>
          </a:p>
        </p:txBody>
      </p:sp>
      <p:sp>
        <p:nvSpPr>
          <p:cNvPr id="8197" name="Slide Number Placeholder 3">
            <a:extLst>
              <a:ext uri="{FF2B5EF4-FFF2-40B4-BE49-F238E27FC236}">
                <a16:creationId xmlns:a16="http://schemas.microsoft.com/office/drawing/2014/main" xmlns="" id="{D6AF2834-41E1-47C8-BAC5-F7F5188AB66C}"/>
              </a:ext>
            </a:extLst>
          </p:cNvPr>
          <p:cNvSpPr txBox="1">
            <a:spLocks noGrp="1"/>
          </p:cNvSpPr>
          <p:nvPr/>
        </p:nvSpPr>
        <p:spPr bwMode="auto">
          <a:xfrm>
            <a:off x="3829144" y="9444761"/>
            <a:ext cx="2930631" cy="496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fld id="{5E6251FF-EE0C-46A2-8CBD-25B26E734596}" type="slidenum">
              <a:rPr lang="en-US" altLang="en-US" sz="1200">
                <a:ea typeface="MS PGothic" panose="020B0600070205080204" pitchFamily="34" charset="-128"/>
              </a:rPr>
              <a:pPr algn="r" eaLnBrk="1" hangingPunct="1"/>
              <a:t>25</a:t>
            </a:fld>
            <a:endParaRPr lang="en-US" altLang="en-US" sz="1200">
              <a:ea typeface="MS PGothic" panose="020B0600070205080204" pitchFamily="34" charset="-128"/>
            </a:endParaRPr>
          </a:p>
        </p:txBody>
      </p:sp>
    </p:spTree>
    <p:extLst>
      <p:ext uri="{BB962C8B-B14F-4D97-AF65-F5344CB8AC3E}">
        <p14:creationId xmlns:p14="http://schemas.microsoft.com/office/powerpoint/2010/main" val="2099358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46125" indent="-287338">
              <a:defRPr>
                <a:solidFill>
                  <a:schemeClr val="tx1"/>
                </a:solidFill>
                <a:latin typeface="Arial" panose="020B0604020202020204" pitchFamily="34" charset="0"/>
                <a:ea typeface="MS PGothic" panose="020B0600070205080204" pitchFamily="34" charset="-128"/>
              </a:defRPr>
            </a:lvl2pPr>
            <a:lvl3pPr marL="1149350" indent="-228600">
              <a:defRPr>
                <a:solidFill>
                  <a:schemeClr val="tx1"/>
                </a:solidFill>
                <a:latin typeface="Arial" panose="020B0604020202020204" pitchFamily="34" charset="0"/>
                <a:ea typeface="MS PGothic" panose="020B0600070205080204" pitchFamily="34" charset="-128"/>
              </a:defRPr>
            </a:lvl3pPr>
            <a:lvl4pPr marL="1609725" indent="-228600">
              <a:defRPr>
                <a:solidFill>
                  <a:schemeClr val="tx1"/>
                </a:solidFill>
                <a:latin typeface="Arial" panose="020B0604020202020204" pitchFamily="34" charset="0"/>
                <a:ea typeface="MS PGothic" panose="020B0600070205080204" pitchFamily="34" charset="-128"/>
              </a:defRPr>
            </a:lvl4pPr>
            <a:lvl5pPr marL="2068513" indent="-228600">
              <a:defRPr>
                <a:solidFill>
                  <a:schemeClr val="tx1"/>
                </a:solidFill>
                <a:latin typeface="Arial" panose="020B0604020202020204" pitchFamily="34" charset="0"/>
                <a:ea typeface="MS PGothic" panose="020B0600070205080204" pitchFamily="34" charset="-128"/>
              </a:defRPr>
            </a:lvl5pPr>
            <a:lvl6pPr marL="2525713"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82913"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40113"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97313"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1D732DC-9664-4303-BF3A-F968921D5E8A}" type="slidenum">
              <a:rPr lang="ru-RU" altLang="ka-GE" smtClean="0"/>
              <a:pPr/>
              <a:t>26</a:t>
            </a:fld>
            <a:endParaRPr lang="ru-RU" altLang="ka-GE"/>
          </a:p>
        </p:txBody>
      </p:sp>
      <p:sp>
        <p:nvSpPr>
          <p:cNvPr id="13315" name="Slide Image Placeholder 1"/>
          <p:cNvSpPr>
            <a:spLocks noGrp="1" noRot="1" noChangeAspect="1" noTextEdit="1"/>
          </p:cNvSpPr>
          <p:nvPr>
            <p:ph type="sldImg"/>
          </p:nvPr>
        </p:nvSpPr>
        <p:spPr>
          <a:ln/>
        </p:spPr>
      </p:sp>
      <p:sp>
        <p:nvSpPr>
          <p:cNvPr id="28676"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spcBef>
                <a:spcPct val="0"/>
              </a:spcBef>
              <a:defRPr/>
            </a:pPr>
            <a:endParaRPr lang="ka-GE">
              <a:latin typeface="Arial" charset="0"/>
              <a:ea typeface="ＭＳ Ｐゴシック" charset="0"/>
              <a:cs typeface="Arial" charset="0"/>
            </a:endParaRPr>
          </a:p>
        </p:txBody>
      </p:sp>
      <p:sp>
        <p:nvSpPr>
          <p:cNvPr id="13317" name="Slide Number Placeholder 3"/>
          <p:cNvSpPr txBox="1">
            <a:spLocks noGrp="1"/>
          </p:cNvSpPr>
          <p:nvPr/>
        </p:nvSpPr>
        <p:spPr bwMode="auto">
          <a:xfrm>
            <a:off x="3940250" y="8689939"/>
            <a:ext cx="3014364" cy="45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89" tIns="45994" rIns="91989" bIns="45994" anchor="b"/>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fld id="{3FA704C0-AC5A-4A57-95F9-7BB83B4CC165}" type="slidenum">
              <a:rPr lang="en-US" altLang="ka-GE" sz="1200"/>
              <a:pPr algn="r" eaLnBrk="1" hangingPunct="1"/>
              <a:t>26</a:t>
            </a:fld>
            <a:endParaRPr lang="en-US" altLang="ka-GE" sz="1200"/>
          </a:p>
        </p:txBody>
      </p:sp>
    </p:spTree>
    <p:extLst>
      <p:ext uri="{BB962C8B-B14F-4D97-AF65-F5344CB8AC3E}">
        <p14:creationId xmlns:p14="http://schemas.microsoft.com/office/powerpoint/2010/main" val="3182080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47E1DA61-5F61-47A4-A6F6-3326EA56C6A4}" type="slidenum">
              <a:rPr lang="ru-RU" altLang="en-US"/>
              <a:pPr>
                <a:defRPr/>
              </a:pPr>
              <a:t>‹#›</a:t>
            </a:fld>
            <a:endParaRPr lang="ru-RU" altLang="en-US"/>
          </a:p>
        </p:txBody>
      </p:sp>
    </p:spTree>
    <p:extLst>
      <p:ext uri="{BB962C8B-B14F-4D97-AF65-F5344CB8AC3E}">
        <p14:creationId xmlns:p14="http://schemas.microsoft.com/office/powerpoint/2010/main" val="863368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55FDB3B8-0215-4526-ABEF-97EE6FC9EEAC}" type="slidenum">
              <a:rPr lang="ru-RU" altLang="en-US"/>
              <a:pPr>
                <a:defRPr/>
              </a:pPr>
              <a:t>‹#›</a:t>
            </a:fld>
            <a:endParaRPr lang="ru-RU" altLang="en-US"/>
          </a:p>
        </p:txBody>
      </p:sp>
    </p:spTree>
    <p:extLst>
      <p:ext uri="{BB962C8B-B14F-4D97-AF65-F5344CB8AC3E}">
        <p14:creationId xmlns:p14="http://schemas.microsoft.com/office/powerpoint/2010/main" val="3144421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D5A80E40-43C6-4FEE-A2CB-5082C6DFD14D}" type="slidenum">
              <a:rPr lang="ru-RU" altLang="en-US"/>
              <a:pPr>
                <a:defRPr/>
              </a:pPr>
              <a:t>‹#›</a:t>
            </a:fld>
            <a:endParaRPr lang="ru-RU" altLang="en-US"/>
          </a:p>
        </p:txBody>
      </p:sp>
    </p:spTree>
    <p:extLst>
      <p:ext uri="{BB962C8B-B14F-4D97-AF65-F5344CB8AC3E}">
        <p14:creationId xmlns:p14="http://schemas.microsoft.com/office/powerpoint/2010/main" val="512383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spTree>
      <p:nvGrpSpPr>
        <p:cNvPr id="1" name="Shape 21"/>
        <p:cNvGrpSpPr/>
        <p:nvPr/>
      </p:nvGrpSpPr>
      <p:grpSpPr>
        <a:xfrm>
          <a:off x="0" y="0"/>
          <a:ext cx="0" cy="0"/>
          <a:chOff x="0" y="0"/>
          <a:chExt cx="0" cy="0"/>
        </a:xfrm>
      </p:grpSpPr>
      <p:sp>
        <p:nvSpPr>
          <p:cNvPr id="22" name="Google Shape;22;p6"/>
          <p:cNvSpPr txBox="1">
            <a:spLocks noGrp="1"/>
          </p:cNvSpPr>
          <p:nvPr>
            <p:ph type="title"/>
          </p:nvPr>
        </p:nvSpPr>
        <p:spPr>
          <a:xfrm>
            <a:off x="866375" y="856413"/>
            <a:ext cx="3966600" cy="1143200"/>
          </a:xfrm>
          <a:prstGeom prst="rect">
            <a:avLst/>
          </a:prstGeom>
        </p:spPr>
        <p:txBody>
          <a:bodyPr spcFirstLastPara="1" wrap="square" lIns="91425" tIns="91425" rIns="91425" bIns="91425" anchor="b" anchorCtr="0"/>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23" name="Google Shape;23;p6"/>
          <p:cNvSpPr txBox="1">
            <a:spLocks noGrp="1"/>
          </p:cNvSpPr>
          <p:nvPr>
            <p:ph type="body" idx="1"/>
          </p:nvPr>
        </p:nvSpPr>
        <p:spPr>
          <a:xfrm>
            <a:off x="866375" y="2145800"/>
            <a:ext cx="3966600" cy="3778000"/>
          </a:xfrm>
          <a:prstGeom prst="rect">
            <a:avLst/>
          </a:prstGeom>
        </p:spPr>
        <p:txBody>
          <a:bodyPr spcFirstLastPara="1" wrap="square" lIns="91425" tIns="91425" rIns="91425" bIns="91425" anchor="t" anchorCtr="0"/>
          <a:lstStyle>
            <a:lvl1pPr marL="457189" lvl="0" indent="-317492" rtl="0">
              <a:spcBef>
                <a:spcPts val="0"/>
              </a:spcBef>
              <a:spcAft>
                <a:spcPts val="0"/>
              </a:spcAft>
              <a:buSzPts val="1400"/>
              <a:buChar char="✗"/>
              <a:defRPr/>
            </a:lvl1pPr>
            <a:lvl2pPr marL="914378" lvl="1" indent="-317492" rtl="0">
              <a:spcBef>
                <a:spcPts val="0"/>
              </a:spcBef>
              <a:spcAft>
                <a:spcPts val="0"/>
              </a:spcAft>
              <a:buSzPts val="1400"/>
              <a:buChar char="✗"/>
              <a:defRPr/>
            </a:lvl2pPr>
            <a:lvl3pPr marL="1371566" lvl="2" indent="-317492" rtl="0">
              <a:spcBef>
                <a:spcPts val="0"/>
              </a:spcBef>
              <a:spcAft>
                <a:spcPts val="0"/>
              </a:spcAft>
              <a:buSzPts val="1400"/>
              <a:buChar char="✗"/>
              <a:defRPr/>
            </a:lvl3pPr>
            <a:lvl4pPr marL="1828754" lvl="3" indent="-317492" rtl="0">
              <a:spcBef>
                <a:spcPts val="0"/>
              </a:spcBef>
              <a:spcAft>
                <a:spcPts val="0"/>
              </a:spcAft>
              <a:buSzPts val="1400"/>
              <a:buChar char="✗"/>
              <a:defRPr/>
            </a:lvl4pPr>
            <a:lvl5pPr marL="2285943" lvl="4" indent="-342892" rtl="0">
              <a:spcBef>
                <a:spcPts val="0"/>
              </a:spcBef>
              <a:spcAft>
                <a:spcPts val="0"/>
              </a:spcAft>
              <a:buSzPts val="1800"/>
              <a:buChar char="✗"/>
              <a:defRPr/>
            </a:lvl5pPr>
            <a:lvl6pPr marL="2743132" lvl="5" indent="-342892" rtl="0">
              <a:spcBef>
                <a:spcPts val="0"/>
              </a:spcBef>
              <a:spcAft>
                <a:spcPts val="0"/>
              </a:spcAft>
              <a:buSzPts val="1800"/>
              <a:buChar char="✗"/>
              <a:defRPr/>
            </a:lvl6pPr>
            <a:lvl7pPr marL="3200320" lvl="6" indent="-342892" rtl="0">
              <a:spcBef>
                <a:spcPts val="0"/>
              </a:spcBef>
              <a:spcAft>
                <a:spcPts val="0"/>
              </a:spcAft>
              <a:buSzPts val="1800"/>
              <a:buChar char="✗"/>
              <a:defRPr/>
            </a:lvl7pPr>
            <a:lvl8pPr marL="3657509" lvl="7" indent="-342892" rtl="0">
              <a:spcBef>
                <a:spcPts val="0"/>
              </a:spcBef>
              <a:spcAft>
                <a:spcPts val="0"/>
              </a:spcAft>
              <a:buSzPts val="1800"/>
              <a:buChar char="✗"/>
              <a:defRPr/>
            </a:lvl8pPr>
            <a:lvl9pPr marL="4114697" lvl="8" indent="-342892" rtl="0">
              <a:spcBef>
                <a:spcPts val="0"/>
              </a:spcBef>
              <a:spcAft>
                <a:spcPts val="0"/>
              </a:spcAft>
              <a:buSzPts val="1800"/>
              <a:buChar char="✗"/>
              <a:defRPr/>
            </a:lvl9pPr>
          </a:lstStyle>
          <a:p>
            <a:endParaRPr/>
          </a:p>
        </p:txBody>
      </p:sp>
      <p:sp>
        <p:nvSpPr>
          <p:cNvPr id="24" name="Google Shape;24;p6"/>
          <p:cNvSpPr txBox="1">
            <a:spLocks noGrp="1"/>
          </p:cNvSpPr>
          <p:nvPr>
            <p:ph type="sldNum" idx="12"/>
          </p:nvPr>
        </p:nvSpPr>
        <p:spPr>
          <a:xfrm>
            <a:off x="8716025" y="6235167"/>
            <a:ext cx="428100" cy="622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48035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30725"/>
          </a:xfrm>
        </p:spPr>
        <p:txBody>
          <a:bodyPr rtlCol="0">
            <a:normAutofit/>
          </a:bodyPr>
          <a:lstStyle/>
          <a:p>
            <a:pPr lvl="0"/>
            <a:endParaRPr lang="en-US" noProof="0"/>
          </a:p>
        </p:txBody>
      </p:sp>
      <p:sp>
        <p:nvSpPr>
          <p:cNvPr id="4" name="Date Placeholder 3"/>
          <p:cNvSpPr>
            <a:spLocks noGrp="1"/>
          </p:cNvSpPr>
          <p:nvPr>
            <p:ph type="dt" sz="half" idx="10"/>
          </p:nvPr>
        </p:nvSpPr>
        <p:spPr>
          <a:xfrm>
            <a:off x="457200" y="6248400"/>
            <a:ext cx="2133600" cy="457200"/>
          </a:xfrm>
          <a:prstGeom prst="rect">
            <a:avLst/>
          </a:prstGeom>
        </p:spPr>
        <p:txBody>
          <a:bodyPr/>
          <a:lstStyle>
            <a:lvl1pPr>
              <a:defRPr/>
            </a:lvl1pPr>
          </a:lstStyle>
          <a:p>
            <a:pPr>
              <a:defRPr/>
            </a:pPr>
            <a:endParaRPr lang="ru-RU"/>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ru-RU"/>
          </a:p>
        </p:txBody>
      </p:sp>
    </p:spTree>
    <p:extLst>
      <p:ext uri="{BB962C8B-B14F-4D97-AF65-F5344CB8AC3E}">
        <p14:creationId xmlns:p14="http://schemas.microsoft.com/office/powerpoint/2010/main" val="41526707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A4A52549-F0A6-4B65-B9DF-428802A403DC}" type="slidenum">
              <a:rPr lang="ru-RU"/>
              <a:pPr>
                <a:defRPr/>
              </a:pPr>
              <a:t>‹#›</a:t>
            </a:fld>
            <a:endParaRPr lang="ru-RU"/>
          </a:p>
        </p:txBody>
      </p:sp>
    </p:spTree>
    <p:extLst>
      <p:ext uri="{BB962C8B-B14F-4D97-AF65-F5344CB8AC3E}">
        <p14:creationId xmlns:p14="http://schemas.microsoft.com/office/powerpoint/2010/main" val="1232451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9298752F-5E67-46F4-8E49-D6E5580AB0BA}" type="slidenum">
              <a:rPr lang="ru-RU" altLang="en-US"/>
              <a:pPr>
                <a:defRPr/>
              </a:pPr>
              <a:t>‹#›</a:t>
            </a:fld>
            <a:endParaRPr lang="ru-RU" altLang="en-US"/>
          </a:p>
        </p:txBody>
      </p:sp>
    </p:spTree>
    <p:extLst>
      <p:ext uri="{BB962C8B-B14F-4D97-AF65-F5344CB8AC3E}">
        <p14:creationId xmlns:p14="http://schemas.microsoft.com/office/powerpoint/2010/main" val="3820042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265976F6-A648-4A94-BEE6-CD627BE16F44}" type="slidenum">
              <a:rPr lang="ru-RU" altLang="en-US"/>
              <a:pPr>
                <a:defRPr/>
              </a:pPr>
              <a:t>‹#›</a:t>
            </a:fld>
            <a:endParaRPr lang="ru-RU" altLang="en-US"/>
          </a:p>
        </p:txBody>
      </p:sp>
    </p:spTree>
    <p:extLst>
      <p:ext uri="{BB962C8B-B14F-4D97-AF65-F5344CB8AC3E}">
        <p14:creationId xmlns:p14="http://schemas.microsoft.com/office/powerpoint/2010/main" val="977772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29016193-B48C-4F7C-9384-194D89C0A658}" type="slidenum">
              <a:rPr lang="ru-RU" altLang="en-US"/>
              <a:pPr>
                <a:defRPr/>
              </a:pPr>
              <a:t>‹#›</a:t>
            </a:fld>
            <a:endParaRPr lang="ru-RU" altLang="en-US"/>
          </a:p>
        </p:txBody>
      </p:sp>
    </p:spTree>
    <p:extLst>
      <p:ext uri="{BB962C8B-B14F-4D97-AF65-F5344CB8AC3E}">
        <p14:creationId xmlns:p14="http://schemas.microsoft.com/office/powerpoint/2010/main" val="3887352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7D52B9F4-00D6-48FE-9116-51435C7FFBFC}" type="slidenum">
              <a:rPr lang="ru-RU" altLang="en-US"/>
              <a:pPr>
                <a:defRPr/>
              </a:pPr>
              <a:t>‹#›</a:t>
            </a:fld>
            <a:endParaRPr lang="ru-RU" altLang="en-US"/>
          </a:p>
        </p:txBody>
      </p:sp>
    </p:spTree>
    <p:extLst>
      <p:ext uri="{BB962C8B-B14F-4D97-AF65-F5344CB8AC3E}">
        <p14:creationId xmlns:p14="http://schemas.microsoft.com/office/powerpoint/2010/main" val="1176573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EF262B49-AECD-43FD-9E3E-9F7FF87DA111}" type="slidenum">
              <a:rPr lang="ru-RU" altLang="en-US"/>
              <a:pPr>
                <a:defRPr/>
              </a:pPr>
              <a:t>‹#›</a:t>
            </a:fld>
            <a:endParaRPr lang="ru-RU" altLang="en-US"/>
          </a:p>
        </p:txBody>
      </p:sp>
    </p:spTree>
    <p:extLst>
      <p:ext uri="{BB962C8B-B14F-4D97-AF65-F5344CB8AC3E}">
        <p14:creationId xmlns:p14="http://schemas.microsoft.com/office/powerpoint/2010/main" val="3848377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1A0750CF-8865-45E3-86C8-34ED026C13A2}" type="slidenum">
              <a:rPr lang="ru-RU" altLang="en-US"/>
              <a:pPr>
                <a:defRPr/>
              </a:pPr>
              <a:t>‹#›</a:t>
            </a:fld>
            <a:endParaRPr lang="ru-RU" altLang="en-US"/>
          </a:p>
        </p:txBody>
      </p:sp>
    </p:spTree>
    <p:extLst>
      <p:ext uri="{BB962C8B-B14F-4D97-AF65-F5344CB8AC3E}">
        <p14:creationId xmlns:p14="http://schemas.microsoft.com/office/powerpoint/2010/main" val="2644345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DE8AE38C-864D-462E-95EC-B945852F9C8A}" type="slidenum">
              <a:rPr lang="ru-RU" altLang="en-US"/>
              <a:pPr>
                <a:defRPr/>
              </a:pPr>
              <a:t>‹#›</a:t>
            </a:fld>
            <a:endParaRPr lang="ru-RU" altLang="en-US"/>
          </a:p>
        </p:txBody>
      </p:sp>
    </p:spTree>
    <p:extLst>
      <p:ext uri="{BB962C8B-B14F-4D97-AF65-F5344CB8AC3E}">
        <p14:creationId xmlns:p14="http://schemas.microsoft.com/office/powerpoint/2010/main" val="2713061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AB07E477-742D-4E2C-B475-581A998EA984}" type="slidenum">
              <a:rPr lang="ru-RU" altLang="en-US"/>
              <a:pPr>
                <a:defRPr/>
              </a:pPr>
              <a:t>‹#›</a:t>
            </a:fld>
            <a:endParaRPr lang="ru-RU" altLang="en-US"/>
          </a:p>
        </p:txBody>
      </p:sp>
    </p:spTree>
    <p:extLst>
      <p:ext uri="{BB962C8B-B14F-4D97-AF65-F5344CB8AC3E}">
        <p14:creationId xmlns:p14="http://schemas.microsoft.com/office/powerpoint/2010/main" val="492898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en-US"/>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a:t>Образец текста</a:t>
            </a:r>
          </a:p>
          <a:p>
            <a:pPr lvl="1"/>
            <a:r>
              <a:rPr lang="ru-RU" altLang="en-US"/>
              <a:t>Второй уровень</a:t>
            </a:r>
          </a:p>
          <a:p>
            <a:pPr lvl="2"/>
            <a:r>
              <a:rPr lang="ru-RU" altLang="en-US"/>
              <a:t>Третий уровень</a:t>
            </a:r>
          </a:p>
          <a:p>
            <a:pPr lvl="3"/>
            <a:r>
              <a:rPr lang="ru-RU" altLang="en-US"/>
              <a:t>Четвертый уровень</a:t>
            </a:r>
          </a:p>
          <a:p>
            <a:pPr lvl="4"/>
            <a:r>
              <a:rPr lang="ru-RU" altLang="en-US"/>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ea typeface="+mn-ea"/>
                <a:cs typeface="Arial" panose="020B0604020202020204" pitchFamily="34" charset="0"/>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ea typeface="+mn-ea"/>
                <a:cs typeface="Arial" panose="020B0604020202020204" pitchFamily="34" charset="0"/>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A66BCF2-8DB6-437C-89FA-008332931B91}" type="slidenum">
              <a:rPr lang="ru-RU" altLang="en-US"/>
              <a:pPr>
                <a:defRPr/>
              </a:pPr>
              <a:t>‹#›</a:t>
            </a:fld>
            <a:endParaRPr lang="ru-RU"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a:solidFill>
            <a:schemeClr val="tx2"/>
          </a:solidFill>
          <a:latin typeface="+mj-lt"/>
          <a:ea typeface="Arial" panose="020B0604020202020204" pitchFamily="34" charset="0"/>
          <a:cs typeface="+mj-cs"/>
        </a:defRPr>
      </a:lvl1pPr>
      <a:lvl2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panose="020B0604020202020204" pitchFamily="34"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panose="020B0604020202020204" pitchFamily="34"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panose="020B0604020202020204" pitchFamily="34"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panose="020B0604020202020204" pitchFamily="34"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2.xml"/><Relationship Id="rId5" Type="http://schemas.openxmlformats.org/officeDocument/2006/relationships/chart" Target="../charts/chart13.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google.ge/url?sa=i&amp;rct=j&amp;q=&amp;esrc=s&amp;frm=1&amp;source=images&amp;cd=&amp;cad=rja&amp;docid=Esm2TgTCE6iy7M&amp;tbnid=f5TVPqEzJIguEM:&amp;ved=0CAUQjRw&amp;url=http://www.abandonthecube.com/Destinations/Georgia.html&amp;ei=vgU4UpOlIsLkswbbuICYDQ&amp;psig=AFQjCNFeYivnBgeDkbwZRJlSlTsp983hqQ&amp;ust=1379489571209217" TargetMode="External"/><Relationship Id="rId1" Type="http://schemas.openxmlformats.org/officeDocument/2006/relationships/slideLayout" Target="../slideLayouts/slideLayout2.xml"/><Relationship Id="rId5" Type="http://schemas.openxmlformats.org/officeDocument/2006/relationships/image" Target="../media/image1.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1.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2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1.jpe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chart" Target="../charts/chart15.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chart" Target="../charts/chart14.xml"/><Relationship Id="rId5" Type="http://schemas.openxmlformats.org/officeDocument/2006/relationships/image" Target="../media/image14.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16.xml"/><Relationship Id="rId7"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chart" Target="../charts/chart18.xml"/><Relationship Id="rId4" Type="http://schemas.openxmlformats.org/officeDocument/2006/relationships/chart" Target="../charts/chart17.xml"/></Relationships>
</file>

<file path=ppt/slides/_rels/slide32.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1.png"/><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26.jpe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e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chart" Target="../charts/chart19.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jpe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54.png"/><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57.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55.xml.rels><?xml version="1.0" encoding="UTF-8" standalone="yes"?>
<Relationships xmlns="http://schemas.openxmlformats.org/package/2006/relationships"><Relationship Id="rId8" Type="http://schemas.openxmlformats.org/officeDocument/2006/relationships/chart" Target="../charts/chart20.xml"/><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63.png"/><Relationship Id="rId5" Type="http://schemas.openxmlformats.org/officeDocument/2006/relationships/image" Target="../media/image62.jpg"/><Relationship Id="rId10" Type="http://schemas.openxmlformats.org/officeDocument/2006/relationships/image" Target="../media/image1.png"/><Relationship Id="rId4" Type="http://schemas.openxmlformats.org/officeDocument/2006/relationships/image" Target="../media/image61.png"/><Relationship Id="rId9" Type="http://schemas.openxmlformats.org/officeDocument/2006/relationships/chart" Target="../charts/chart21.xml"/></Relationships>
</file>

<file path=ppt/slides/_rels/slide5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chart" Target="../charts/chart22.xml"/><Relationship Id="rId7"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62.jpg"/><Relationship Id="rId5" Type="http://schemas.openxmlformats.org/officeDocument/2006/relationships/image" Target="../media/image61.png"/><Relationship Id="rId10" Type="http://schemas.openxmlformats.org/officeDocument/2006/relationships/image" Target="../media/image1.png"/><Relationship Id="rId4" Type="http://schemas.openxmlformats.org/officeDocument/2006/relationships/image" Target="../media/image60.png"/><Relationship Id="rId9" Type="http://schemas.openxmlformats.org/officeDocument/2006/relationships/chart" Target="../charts/chart23.xml"/></Relationships>
</file>

<file path=ppt/slides/_rels/slide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5.png"/><Relationship Id="rId7" Type="http://schemas.openxmlformats.org/officeDocument/2006/relationships/image" Target="../media/image68.jpe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67.png"/><Relationship Id="rId4" Type="http://schemas.openxmlformats.org/officeDocument/2006/relationships/image" Target="../media/image66.png"/></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chart" Target="../charts/chart25.xml"/></Relationships>
</file>

<file path=ppt/slides/_rels/slide62.xml.rels><?xml version="1.0" encoding="UTF-8" standalone="yes"?>
<Relationships xmlns="http://schemas.openxmlformats.org/package/2006/relationships"><Relationship Id="rId8" Type="http://schemas.openxmlformats.org/officeDocument/2006/relationships/hyperlink" Target="https://www.facebook.com/?ref=tn_tnmn" TargetMode="External"/><Relationship Id="rId13" Type="http://schemas.openxmlformats.org/officeDocument/2006/relationships/image" Target="../media/image80.png"/><Relationship Id="rId3" Type="http://schemas.openxmlformats.org/officeDocument/2006/relationships/image" Target="../media/image76.png"/><Relationship Id="rId7" Type="http://schemas.openxmlformats.org/officeDocument/2006/relationships/hyperlink" Target="http://www.ncdc.ge/" TargetMode="External"/><Relationship Id="rId12" Type="http://schemas.openxmlformats.org/officeDocument/2006/relationships/hyperlink" Target="https://www.youtube.com/channel/UCFvFld1amAvavTAMth05ffw?view_as=subscriber" TargetMode="External"/><Relationship Id="rId17" Type="http://schemas.openxmlformats.org/officeDocument/2006/relationships/image" Target="../media/image74.png"/><Relationship Id="rId2" Type="http://schemas.openxmlformats.org/officeDocument/2006/relationships/image" Target="../media/image75.png"/><Relationship Id="rId16" Type="http://schemas.openxmlformats.org/officeDocument/2006/relationships/image" Target="../media/image83.png"/><Relationship Id="rId1" Type="http://schemas.openxmlformats.org/officeDocument/2006/relationships/slideLayout" Target="../slideLayouts/slideLayout1.xml"/><Relationship Id="rId6" Type="http://schemas.openxmlformats.org/officeDocument/2006/relationships/image" Target="../media/image79.jpeg"/><Relationship Id="rId11" Type="http://schemas.openxmlformats.org/officeDocument/2006/relationships/hyperlink" Target="https://www.myvideo.ge/?user_id=1177176" TargetMode="External"/><Relationship Id="rId5" Type="http://schemas.openxmlformats.org/officeDocument/2006/relationships/image" Target="../media/image78.png"/><Relationship Id="rId15" Type="http://schemas.openxmlformats.org/officeDocument/2006/relationships/image" Target="../media/image82.png"/><Relationship Id="rId10" Type="http://schemas.openxmlformats.org/officeDocument/2006/relationships/hyperlink" Target="https://twitter.com/NCDCGeorgia" TargetMode="External"/><Relationship Id="rId4" Type="http://schemas.openxmlformats.org/officeDocument/2006/relationships/image" Target="../media/image77.png"/><Relationship Id="rId9" Type="http://schemas.openxmlformats.org/officeDocument/2006/relationships/hyperlink" Target="https://www.facebook.com/ncdcgeorgia/?ref=settings" TargetMode="External"/><Relationship Id="rId14" Type="http://schemas.openxmlformats.org/officeDocument/2006/relationships/image" Target="../media/image81.pn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6.xml"/><Relationship Id="rId1" Type="http://schemas.openxmlformats.org/officeDocument/2006/relationships/slideLayout" Target="../slideLayouts/slideLayout2.xml"/><Relationship Id="rId4" Type="http://schemas.openxmlformats.org/officeDocument/2006/relationships/chart" Target="../charts/chart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3" name="Rectangle 1024"/>
          <p:cNvSpPr>
            <a:spLocks noChangeArrowheads="1"/>
          </p:cNvSpPr>
          <p:nvPr/>
        </p:nvSpPr>
        <p:spPr bwMode="auto">
          <a:xfrm>
            <a:off x="25400" y="1786861"/>
            <a:ext cx="9144000"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en-US" altLang="en-US" sz="2400" b="1" dirty="0">
              <a:solidFill>
                <a:srgbClr val="A50021"/>
              </a:solidFill>
            </a:endParaRPr>
          </a:p>
          <a:p>
            <a:pPr algn="ctr" eaLnBrk="1" hangingPunct="1">
              <a:spcBef>
                <a:spcPct val="0"/>
              </a:spcBef>
              <a:buFontTx/>
              <a:buNone/>
            </a:pPr>
            <a:endParaRPr lang="en-US" altLang="en-US" sz="2400" b="1" dirty="0">
              <a:solidFill>
                <a:srgbClr val="A50021"/>
              </a:solidFill>
            </a:endParaRPr>
          </a:p>
          <a:p>
            <a:pPr algn="ctr" eaLnBrk="1" hangingPunct="1">
              <a:spcBef>
                <a:spcPct val="0"/>
              </a:spcBef>
              <a:buFontTx/>
              <a:buNone/>
            </a:pPr>
            <a:endParaRPr lang="ka-GE" altLang="en-US" sz="2800" b="1" dirty="0">
              <a:solidFill>
                <a:srgbClr val="A50021"/>
              </a:solidFill>
            </a:endParaRPr>
          </a:p>
          <a:p>
            <a:pPr algn="ctr" eaLnBrk="1" hangingPunct="1">
              <a:spcBef>
                <a:spcPct val="0"/>
              </a:spcBef>
              <a:buFontTx/>
              <a:buNone/>
            </a:pPr>
            <a:endParaRPr lang="en-US" altLang="en-US" sz="2400" b="1" dirty="0">
              <a:solidFill>
                <a:srgbClr val="A50021"/>
              </a:solidFill>
            </a:endParaRPr>
          </a:p>
          <a:p>
            <a:pPr algn="ctr" eaLnBrk="1" hangingPunct="1">
              <a:spcBef>
                <a:spcPct val="0"/>
              </a:spcBef>
              <a:buFontTx/>
              <a:buNone/>
            </a:pPr>
            <a:r>
              <a:rPr lang="en-US" altLang="en-US" sz="2400" b="1" dirty="0">
                <a:solidFill>
                  <a:srgbClr val="A50021"/>
                </a:solidFill>
              </a:rPr>
              <a:t> </a:t>
            </a:r>
            <a:endParaRPr lang="ka-GE" altLang="en-US" sz="2400" b="1" dirty="0">
              <a:solidFill>
                <a:srgbClr val="A50021"/>
              </a:solidFill>
            </a:endParaRPr>
          </a:p>
          <a:p>
            <a:pPr algn="ctr" eaLnBrk="1" hangingPunct="1">
              <a:spcBef>
                <a:spcPct val="0"/>
              </a:spcBef>
              <a:buFontTx/>
              <a:buNone/>
            </a:pPr>
            <a:endParaRPr lang="ka-GE" altLang="en-US" sz="2400" b="1" dirty="0">
              <a:solidFill>
                <a:srgbClr val="A50021"/>
              </a:solidFill>
            </a:endParaRPr>
          </a:p>
        </p:txBody>
      </p:sp>
      <p:sp>
        <p:nvSpPr>
          <p:cNvPr id="2054" name="Text Box 2048"/>
          <p:cNvSpPr txBox="1">
            <a:spLocks noChangeArrowheads="1"/>
          </p:cNvSpPr>
          <p:nvPr/>
        </p:nvSpPr>
        <p:spPr bwMode="auto">
          <a:xfrm>
            <a:off x="-517584" y="5034597"/>
            <a:ext cx="91328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r" eaLnBrk="1" hangingPunct="1">
              <a:spcBef>
                <a:spcPct val="0"/>
              </a:spcBef>
              <a:buFontTx/>
              <a:buNone/>
            </a:pPr>
            <a:r>
              <a:rPr lang="en-US" altLang="en-US" sz="1800" b="1" i="1" dirty="0" err="1">
                <a:solidFill>
                  <a:srgbClr val="003366"/>
                </a:solidFill>
              </a:rPr>
              <a:t>Amiran</a:t>
            </a:r>
            <a:r>
              <a:rPr lang="en-US" altLang="en-US" sz="1800" b="1" i="1" dirty="0">
                <a:solidFill>
                  <a:srgbClr val="003366"/>
                </a:solidFill>
              </a:rPr>
              <a:t> </a:t>
            </a:r>
            <a:r>
              <a:rPr lang="en-US" altLang="en-US" sz="1800" b="1" i="1" dirty="0" err="1" smtClean="0">
                <a:solidFill>
                  <a:srgbClr val="003366"/>
                </a:solidFill>
              </a:rPr>
              <a:t>Gamkrelidze</a:t>
            </a:r>
            <a:r>
              <a:rPr lang="en-US" altLang="en-US" sz="1800" b="1" i="1" dirty="0" smtClean="0">
                <a:solidFill>
                  <a:srgbClr val="003366"/>
                </a:solidFill>
              </a:rPr>
              <a:t> </a:t>
            </a:r>
          </a:p>
          <a:p>
            <a:pPr algn="r" eaLnBrk="1" hangingPunct="1">
              <a:spcBef>
                <a:spcPct val="0"/>
              </a:spcBef>
              <a:buFontTx/>
              <a:buNone/>
            </a:pPr>
            <a:r>
              <a:rPr lang="en-US" altLang="en-US" sz="1800" b="1" i="1" dirty="0" smtClean="0">
                <a:solidFill>
                  <a:srgbClr val="003366"/>
                </a:solidFill>
              </a:rPr>
              <a:t>MD</a:t>
            </a:r>
            <a:r>
              <a:rPr lang="en-US" altLang="en-US" sz="1800" b="1" i="1" dirty="0">
                <a:solidFill>
                  <a:srgbClr val="003366"/>
                </a:solidFill>
              </a:rPr>
              <a:t>, PhD, </a:t>
            </a:r>
            <a:r>
              <a:rPr lang="en-US" altLang="en-US" sz="1800" b="1" i="1" dirty="0" smtClean="0">
                <a:solidFill>
                  <a:srgbClr val="003366"/>
                </a:solidFill>
              </a:rPr>
              <a:t>Professor</a:t>
            </a:r>
          </a:p>
          <a:p>
            <a:pPr algn="r" eaLnBrk="1" hangingPunct="1">
              <a:spcBef>
                <a:spcPct val="0"/>
              </a:spcBef>
              <a:buFontTx/>
              <a:buNone/>
            </a:pPr>
            <a:r>
              <a:rPr lang="en-US" altLang="en-US" sz="1800" b="1" i="1" dirty="0" smtClean="0">
                <a:solidFill>
                  <a:srgbClr val="003366"/>
                </a:solidFill>
              </a:rPr>
              <a:t>Director General</a:t>
            </a:r>
            <a:endParaRPr lang="en-US" altLang="en-US" sz="1800" b="1" i="1" dirty="0">
              <a:solidFill>
                <a:srgbClr val="003366"/>
              </a:solidFill>
            </a:endParaRPr>
          </a:p>
          <a:p>
            <a:pPr algn="r" eaLnBrk="1" hangingPunct="1">
              <a:spcBef>
                <a:spcPct val="0"/>
              </a:spcBef>
              <a:buFontTx/>
              <a:buNone/>
            </a:pPr>
            <a:r>
              <a:rPr lang="en-US" altLang="en-US" sz="1800" b="1" i="1" dirty="0">
                <a:solidFill>
                  <a:srgbClr val="003366"/>
                </a:solidFill>
              </a:rPr>
              <a:t> </a:t>
            </a:r>
            <a:endParaRPr lang="ru-RU" altLang="en-US" sz="1800" b="1" i="1" dirty="0">
              <a:solidFill>
                <a:srgbClr val="003366"/>
              </a:solidFill>
            </a:endParaRPr>
          </a:p>
        </p:txBody>
      </p:sp>
      <p:sp>
        <p:nvSpPr>
          <p:cNvPr id="18" name="Rectangle 6">
            <a:extLst>
              <a:ext uri="{FF2B5EF4-FFF2-40B4-BE49-F238E27FC236}">
                <a16:creationId xmlns:a16="http://schemas.microsoft.com/office/drawing/2014/main" xmlns="" id="{1CF7B069-A2CC-4013-B374-177F01C442EF}"/>
              </a:ext>
            </a:extLst>
          </p:cNvPr>
          <p:cNvSpPr>
            <a:spLocks noChangeArrowheads="1"/>
          </p:cNvSpPr>
          <p:nvPr/>
        </p:nvSpPr>
        <p:spPr bwMode="auto">
          <a:xfrm>
            <a:off x="172799" y="463084"/>
            <a:ext cx="8821976"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4000" b="1" dirty="0">
                <a:solidFill>
                  <a:srgbClr val="A50021"/>
                </a:solidFill>
              </a:rPr>
              <a:t>Overview </a:t>
            </a:r>
          </a:p>
          <a:p>
            <a:pPr algn="ctr" eaLnBrk="1" hangingPunct="1">
              <a:spcBef>
                <a:spcPct val="0"/>
              </a:spcBef>
              <a:buFontTx/>
              <a:buNone/>
            </a:pPr>
            <a:r>
              <a:rPr lang="en-US" altLang="en-US" sz="4000" b="1" dirty="0">
                <a:solidFill>
                  <a:srgbClr val="A50021"/>
                </a:solidFill>
              </a:rPr>
              <a:t>o</a:t>
            </a:r>
            <a:r>
              <a:rPr lang="en-US" altLang="en-US" sz="4000" b="1" dirty="0" smtClean="0">
                <a:solidFill>
                  <a:srgbClr val="A50021"/>
                </a:solidFill>
              </a:rPr>
              <a:t>f the </a:t>
            </a:r>
            <a:r>
              <a:rPr lang="en-US" altLang="en-US" sz="4000" b="1" dirty="0">
                <a:solidFill>
                  <a:srgbClr val="A50021"/>
                </a:solidFill>
              </a:rPr>
              <a:t>Health </a:t>
            </a:r>
            <a:r>
              <a:rPr lang="ka-GE" altLang="en-US" sz="4000" b="1" dirty="0" smtClean="0">
                <a:solidFill>
                  <a:srgbClr val="A50021"/>
                </a:solidFill>
              </a:rPr>
              <a:t>/</a:t>
            </a:r>
            <a:r>
              <a:rPr lang="en-US" altLang="en-US" sz="4000" b="1" dirty="0" smtClean="0">
                <a:solidFill>
                  <a:srgbClr val="A50021"/>
                </a:solidFill>
              </a:rPr>
              <a:t> Public </a:t>
            </a:r>
            <a:r>
              <a:rPr lang="en-US" altLang="en-US" sz="4000" b="1" dirty="0">
                <a:solidFill>
                  <a:srgbClr val="A50021"/>
                </a:solidFill>
              </a:rPr>
              <a:t>Health </a:t>
            </a:r>
            <a:endParaRPr lang="en-US" altLang="en-US" sz="4000" b="1" dirty="0" smtClean="0">
              <a:solidFill>
                <a:srgbClr val="A50021"/>
              </a:solidFill>
            </a:endParaRPr>
          </a:p>
          <a:p>
            <a:pPr algn="ctr" eaLnBrk="1" hangingPunct="1">
              <a:spcBef>
                <a:spcPct val="0"/>
              </a:spcBef>
              <a:buFontTx/>
              <a:buNone/>
            </a:pPr>
            <a:r>
              <a:rPr lang="en-US" altLang="en-US" sz="4000" b="1" dirty="0" smtClean="0">
                <a:solidFill>
                  <a:srgbClr val="A50021"/>
                </a:solidFill>
              </a:rPr>
              <a:t>System</a:t>
            </a:r>
            <a:r>
              <a:rPr lang="ka-GE" altLang="en-US" sz="4000" b="1" dirty="0" smtClean="0">
                <a:solidFill>
                  <a:srgbClr val="A50021"/>
                </a:solidFill>
              </a:rPr>
              <a:t> </a:t>
            </a:r>
            <a:r>
              <a:rPr lang="en-US" altLang="en-US" sz="4000" b="1" dirty="0" smtClean="0">
                <a:solidFill>
                  <a:srgbClr val="A50021"/>
                </a:solidFill>
              </a:rPr>
              <a:t>of Georgia</a:t>
            </a:r>
          </a:p>
          <a:p>
            <a:pPr algn="ctr" eaLnBrk="1" hangingPunct="1">
              <a:spcBef>
                <a:spcPct val="0"/>
              </a:spcBef>
              <a:buFontTx/>
              <a:buNone/>
            </a:pPr>
            <a:endParaRPr lang="en-US" altLang="en-US" sz="4000" b="1" dirty="0">
              <a:solidFill>
                <a:srgbClr val="A50021"/>
              </a:solidFill>
            </a:endParaRPr>
          </a:p>
          <a:p>
            <a:pPr algn="ctr" eaLnBrk="1" hangingPunct="1">
              <a:spcBef>
                <a:spcPct val="0"/>
              </a:spcBef>
              <a:buFontTx/>
              <a:buNone/>
            </a:pPr>
            <a:r>
              <a:rPr lang="en-US" altLang="en-US" sz="4000" b="1" dirty="0" smtClean="0">
                <a:solidFill>
                  <a:srgbClr val="A50021"/>
                </a:solidFill>
              </a:rPr>
              <a:t>NCDC Capacity </a:t>
            </a:r>
            <a:endParaRPr lang="en-US" altLang="en-US" sz="4000" b="1" dirty="0">
              <a:solidFill>
                <a:srgbClr val="A50021"/>
              </a:solidFill>
            </a:endParaRPr>
          </a:p>
          <a:p>
            <a:pPr algn="ctr" eaLnBrk="1" hangingPunct="1">
              <a:spcBef>
                <a:spcPct val="0"/>
              </a:spcBef>
              <a:buFontTx/>
              <a:buNone/>
            </a:pPr>
            <a:endParaRPr lang="en-US" altLang="en-US" b="1" dirty="0">
              <a:solidFill>
                <a:srgbClr val="A50021"/>
              </a:solidFill>
            </a:endParaRPr>
          </a:p>
          <a:p>
            <a:pPr algn="ctr" eaLnBrk="1" hangingPunct="1">
              <a:spcBef>
                <a:spcPct val="0"/>
              </a:spcBef>
              <a:buFontTx/>
              <a:buNone/>
            </a:pPr>
            <a:r>
              <a:rPr lang="ka-GE" altLang="en-US" b="1" dirty="0" smtClean="0">
                <a:solidFill>
                  <a:srgbClr val="A50021"/>
                </a:solidFill>
              </a:rPr>
              <a:t> </a:t>
            </a:r>
            <a:endParaRPr lang="ka-GE" altLang="en-US" b="1" dirty="0">
              <a:solidFill>
                <a:srgbClr val="A50021"/>
              </a:solidFill>
            </a:endParaRPr>
          </a:p>
        </p:txBody>
      </p:sp>
      <p:sp>
        <p:nvSpPr>
          <p:cNvPr id="5" name="Rectangle 4">
            <a:extLst>
              <a:ext uri="{FF2B5EF4-FFF2-40B4-BE49-F238E27FC236}">
                <a16:creationId xmlns="" xmlns:a16="http://schemas.microsoft.com/office/drawing/2014/main" id="{F4058A56-E8BC-4892-8A42-3CFA7CD0788F}"/>
              </a:ext>
            </a:extLst>
          </p:cNvPr>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dirty="0"/>
          </a:p>
        </p:txBody>
      </p:sp>
      <p:sp>
        <p:nvSpPr>
          <p:cNvPr id="6" name="Rectangle 5">
            <a:extLst>
              <a:ext uri="{FF2B5EF4-FFF2-40B4-BE49-F238E27FC236}">
                <a16:creationId xmlns="" xmlns:a16="http://schemas.microsoft.com/office/drawing/2014/main" id="{95603622-966E-4823-83FC-C52B49FC3581}"/>
              </a:ext>
            </a:extLst>
          </p:cNvPr>
          <p:cNvSpPr>
            <a:spLocks noChangeArrowheads="1"/>
          </p:cNvSpPr>
          <p:nvPr/>
        </p:nvSpPr>
        <p:spPr bwMode="auto">
          <a:xfrm>
            <a:off x="1258888" y="6237288"/>
            <a:ext cx="47529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en-US" altLang="en-US" sz="800" b="1" dirty="0">
              <a:solidFill>
                <a:schemeClr val="bg1"/>
              </a:solidFill>
              <a:latin typeface="Calibri" panose="020F0502020204030204" pitchFamily="34" charset="0"/>
              <a:cs typeface="Calibri" panose="020F0502020204030204" pitchFamily="34" charset="0"/>
            </a:endParaRPr>
          </a:p>
          <a:p>
            <a:pPr eaLnBrk="1" hangingPunct="1">
              <a:spcBef>
                <a:spcPct val="0"/>
              </a:spcBef>
              <a:buFontTx/>
              <a:buNone/>
            </a:pPr>
            <a:r>
              <a:rPr lang="en-US" altLang="en-US" sz="1400" b="1" dirty="0">
                <a:solidFill>
                  <a:schemeClr val="bg1"/>
                </a:solidFill>
                <a:latin typeface="Calibri" panose="020F0502020204030204" pitchFamily="34" charset="0"/>
                <a:cs typeface="Calibri" panose="020F0502020204030204" pitchFamily="34" charset="0"/>
              </a:rPr>
              <a:t>National Center for Disease Control &amp;  Public Health</a:t>
            </a:r>
            <a:endParaRPr lang="ru-RU" altLang="en-US" sz="1400" b="1" dirty="0">
              <a:solidFill>
                <a:schemeClr val="bg1"/>
              </a:solidFill>
              <a:latin typeface="Calibri" panose="020F0502020204030204" pitchFamily="34" charset="0"/>
              <a:cs typeface="Calibri" panose="020F0502020204030204" pitchFamily="34" charset="0"/>
            </a:endParaRPr>
          </a:p>
        </p:txBody>
      </p:sp>
      <p:sp>
        <p:nvSpPr>
          <p:cNvPr id="7" name="Text Box 8">
            <a:extLst>
              <a:ext uri="{FF2B5EF4-FFF2-40B4-BE49-F238E27FC236}">
                <a16:creationId xmlns="" xmlns:a16="http://schemas.microsoft.com/office/drawing/2014/main" id="{BDA7139D-1CE7-4988-8CB9-EE1E380624A3}"/>
              </a:ext>
            </a:extLst>
          </p:cNvPr>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solidFill>
                  <a:schemeClr val="bg1"/>
                </a:solidFill>
              </a:rPr>
              <a:t>www.ncdc.ge</a:t>
            </a:r>
            <a:endParaRPr lang="ru-RU" altLang="en-US" sz="1800">
              <a:solidFill>
                <a:schemeClr val="bg1"/>
              </a:solidFill>
            </a:endParaRPr>
          </a:p>
        </p:txBody>
      </p:sp>
      <p:pic>
        <p:nvPicPr>
          <p:cNvPr id="8" name="Picture 7"/>
          <p:cNvPicPr>
            <a:picLocks noChangeAspect="1"/>
          </p:cNvPicPr>
          <p:nvPr/>
        </p:nvPicPr>
        <p:blipFill>
          <a:blip r:embed="rId3"/>
          <a:stretch>
            <a:fillRect/>
          </a:stretch>
        </p:blipFill>
        <p:spPr>
          <a:xfrm>
            <a:off x="55013" y="6218816"/>
            <a:ext cx="772571" cy="594560"/>
          </a:xfrm>
          <a:prstGeom prst="rect">
            <a:avLst/>
          </a:prstGeom>
        </p:spPr>
      </p:pic>
    </p:spTree>
    <p:extLst>
      <p:ext uri="{BB962C8B-B14F-4D97-AF65-F5344CB8AC3E}">
        <p14:creationId xmlns:p14="http://schemas.microsoft.com/office/powerpoint/2010/main" val="17458158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611560" y="116632"/>
            <a:ext cx="8229600" cy="1139825"/>
          </a:xfrm>
        </p:spPr>
        <p:txBody>
          <a:bodyPr rtlCol="0">
            <a:normAutofit/>
          </a:bodyPr>
          <a:lstStyle/>
          <a:p>
            <a:pPr algn="ctr" fontAlgn="auto">
              <a:spcAft>
                <a:spcPts val="0"/>
              </a:spcAft>
              <a:defRPr/>
            </a:pPr>
            <a:r>
              <a:rPr lang="en-US" sz="3000" b="1" dirty="0" smtClean="0">
                <a:solidFill>
                  <a:srgbClr val="C00000"/>
                </a:solidFill>
                <a:latin typeface="+mn-lt"/>
              </a:rPr>
              <a:t>Structure of Total</a:t>
            </a:r>
            <a:r>
              <a:rPr lang="ka-GE" sz="3000" b="1" dirty="0" smtClean="0">
                <a:solidFill>
                  <a:srgbClr val="C00000"/>
                </a:solidFill>
                <a:latin typeface="+mn-lt"/>
              </a:rPr>
              <a:t> </a:t>
            </a:r>
            <a:r>
              <a:rPr lang="en-US" sz="3000" b="1" dirty="0" smtClean="0">
                <a:solidFill>
                  <a:srgbClr val="C00000"/>
                </a:solidFill>
                <a:latin typeface="+mn-lt"/>
              </a:rPr>
              <a:t>Spending on Healthcare</a:t>
            </a:r>
            <a:endParaRPr lang="ru-RU" sz="3000" b="1" dirty="0">
              <a:solidFill>
                <a:srgbClr val="C00000"/>
              </a:solidFill>
              <a:latin typeface="+mn-lt"/>
            </a:endParaRPr>
          </a:p>
        </p:txBody>
      </p:sp>
      <p:graphicFrame>
        <p:nvGraphicFramePr>
          <p:cNvPr id="10" name="Chart Placeholder 8"/>
          <p:cNvGraphicFramePr>
            <a:graphicFrameLocks/>
          </p:cNvGraphicFramePr>
          <p:nvPr>
            <p:extLst>
              <p:ext uri="{D42A27DB-BD31-4B8C-83A1-F6EECF244321}">
                <p14:modId xmlns:p14="http://schemas.microsoft.com/office/powerpoint/2010/main" val="3860867039"/>
              </p:ext>
            </p:extLst>
          </p:nvPr>
        </p:nvGraphicFramePr>
        <p:xfrm>
          <a:off x="186813" y="892194"/>
          <a:ext cx="8807962" cy="5040560"/>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p:cNvSpPr txBox="1"/>
          <p:nvPr/>
        </p:nvSpPr>
        <p:spPr>
          <a:xfrm>
            <a:off x="86265" y="5821706"/>
            <a:ext cx="1370888" cy="307777"/>
          </a:xfrm>
          <a:prstGeom prst="rect">
            <a:avLst/>
          </a:prstGeom>
          <a:noFill/>
        </p:spPr>
        <p:txBody>
          <a:bodyPr wrap="none" rtlCol="0">
            <a:spAutoFit/>
          </a:bodyPr>
          <a:lstStyle/>
          <a:p>
            <a:r>
              <a:rPr lang="en-US" sz="1400" b="0" dirty="0" err="1" smtClean="0"/>
              <a:t>MoLHSA</a:t>
            </a:r>
            <a:r>
              <a:rPr lang="en-US" sz="1400" b="0" dirty="0" smtClean="0"/>
              <a:t>/NHA</a:t>
            </a:r>
            <a:endParaRPr lang="en-US" sz="1400" b="0" dirty="0"/>
          </a:p>
        </p:txBody>
      </p:sp>
      <p:sp>
        <p:nvSpPr>
          <p:cNvPr id="5" name="TextBox 4"/>
          <p:cNvSpPr txBox="1"/>
          <p:nvPr/>
        </p:nvSpPr>
        <p:spPr>
          <a:xfrm>
            <a:off x="0" y="6494566"/>
            <a:ext cx="1370888" cy="307777"/>
          </a:xfrm>
          <a:prstGeom prst="rect">
            <a:avLst/>
          </a:prstGeom>
          <a:noFill/>
        </p:spPr>
        <p:txBody>
          <a:bodyPr wrap="none" rtlCol="0">
            <a:spAutoFit/>
          </a:bodyPr>
          <a:lstStyle/>
          <a:p>
            <a:r>
              <a:rPr lang="en-US" sz="1400" b="0" dirty="0" err="1" smtClean="0"/>
              <a:t>MoLHSA</a:t>
            </a:r>
            <a:r>
              <a:rPr lang="en-US" sz="1400" b="0" dirty="0" smtClean="0"/>
              <a:t>/NHA</a:t>
            </a:r>
            <a:endParaRPr lang="en-US" sz="1400" b="0" dirty="0"/>
          </a:p>
        </p:txBody>
      </p:sp>
      <p:sp>
        <p:nvSpPr>
          <p:cNvPr id="6" name="Rectangle 5">
            <a:extLst>
              <a:ext uri="{FF2B5EF4-FFF2-40B4-BE49-F238E27FC236}">
                <a16:creationId xmlns="" xmlns:a16="http://schemas.microsoft.com/office/drawing/2014/main" id="{F4058A56-E8BC-4892-8A42-3CFA7CD0788F}"/>
              </a:ext>
            </a:extLst>
          </p:cNvPr>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dirty="0"/>
          </a:p>
        </p:txBody>
      </p:sp>
      <p:sp>
        <p:nvSpPr>
          <p:cNvPr id="7" name="Rectangle 6">
            <a:extLst>
              <a:ext uri="{FF2B5EF4-FFF2-40B4-BE49-F238E27FC236}">
                <a16:creationId xmlns="" xmlns:a16="http://schemas.microsoft.com/office/drawing/2014/main" id="{95603622-966E-4823-83FC-C52B49FC3581}"/>
              </a:ext>
            </a:extLst>
          </p:cNvPr>
          <p:cNvSpPr>
            <a:spLocks noChangeArrowheads="1"/>
          </p:cNvSpPr>
          <p:nvPr/>
        </p:nvSpPr>
        <p:spPr bwMode="auto">
          <a:xfrm>
            <a:off x="1258888" y="6237288"/>
            <a:ext cx="47529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en-US" altLang="en-US" sz="800" b="1" dirty="0">
              <a:solidFill>
                <a:schemeClr val="bg1"/>
              </a:solidFill>
              <a:latin typeface="Calibri" panose="020F0502020204030204" pitchFamily="34" charset="0"/>
              <a:cs typeface="Calibri" panose="020F0502020204030204" pitchFamily="34" charset="0"/>
            </a:endParaRPr>
          </a:p>
          <a:p>
            <a:pPr eaLnBrk="1" hangingPunct="1">
              <a:spcBef>
                <a:spcPct val="0"/>
              </a:spcBef>
              <a:buFontTx/>
              <a:buNone/>
            </a:pPr>
            <a:r>
              <a:rPr lang="en-US" altLang="en-US" sz="1400" b="1" dirty="0">
                <a:solidFill>
                  <a:schemeClr val="bg1"/>
                </a:solidFill>
                <a:latin typeface="Calibri" panose="020F0502020204030204" pitchFamily="34" charset="0"/>
                <a:cs typeface="Calibri" panose="020F0502020204030204" pitchFamily="34" charset="0"/>
              </a:rPr>
              <a:t>National Center for Disease Control &amp;  Public Health</a:t>
            </a:r>
            <a:endParaRPr lang="ru-RU" altLang="en-US" sz="1400" b="1" dirty="0">
              <a:solidFill>
                <a:schemeClr val="bg1"/>
              </a:solidFill>
              <a:latin typeface="Calibri" panose="020F0502020204030204" pitchFamily="34" charset="0"/>
              <a:cs typeface="Calibri" panose="020F0502020204030204" pitchFamily="34" charset="0"/>
            </a:endParaRPr>
          </a:p>
        </p:txBody>
      </p:sp>
      <p:sp>
        <p:nvSpPr>
          <p:cNvPr id="8" name="Text Box 8">
            <a:extLst>
              <a:ext uri="{FF2B5EF4-FFF2-40B4-BE49-F238E27FC236}">
                <a16:creationId xmlns="" xmlns:a16="http://schemas.microsoft.com/office/drawing/2014/main" id="{BDA7139D-1CE7-4988-8CB9-EE1E380624A3}"/>
              </a:ext>
            </a:extLst>
          </p:cNvPr>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solidFill>
                  <a:schemeClr val="bg1"/>
                </a:solidFill>
              </a:rPr>
              <a:t>www.ncdc.ge</a:t>
            </a:r>
            <a:endParaRPr lang="ru-RU" altLang="en-US" sz="1800">
              <a:solidFill>
                <a:schemeClr val="bg1"/>
              </a:solidFill>
            </a:endParaRPr>
          </a:p>
        </p:txBody>
      </p:sp>
      <p:pic>
        <p:nvPicPr>
          <p:cNvPr id="9" name="Picture 8"/>
          <p:cNvPicPr>
            <a:picLocks noChangeAspect="1"/>
          </p:cNvPicPr>
          <p:nvPr/>
        </p:nvPicPr>
        <p:blipFill>
          <a:blip r:embed="rId3"/>
          <a:stretch>
            <a:fillRect/>
          </a:stretch>
        </p:blipFill>
        <p:spPr>
          <a:xfrm>
            <a:off x="55013" y="6218816"/>
            <a:ext cx="772571" cy="594560"/>
          </a:xfrm>
          <a:prstGeom prst="rect">
            <a:avLst/>
          </a:prstGeom>
        </p:spPr>
      </p:pic>
    </p:spTree>
    <p:extLst>
      <p:ext uri="{BB962C8B-B14F-4D97-AF65-F5344CB8AC3E}">
        <p14:creationId xmlns:p14="http://schemas.microsoft.com/office/powerpoint/2010/main" val="25242954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111"/>
            <a:ext cx="8229600" cy="1143000"/>
          </a:xfrm>
        </p:spPr>
        <p:txBody>
          <a:bodyPr>
            <a:normAutofit/>
          </a:bodyPr>
          <a:lstStyle/>
          <a:p>
            <a:r>
              <a:rPr lang="en-US" sz="3000" b="1" dirty="0">
                <a:solidFill>
                  <a:srgbClr val="C00000"/>
                </a:solidFill>
                <a:latin typeface="+mj-lt"/>
              </a:rPr>
              <a:t>Out-of-Pocket payment (OOP) as % of </a:t>
            </a:r>
            <a:r>
              <a:rPr lang="en-US" sz="3000" b="1" dirty="0" smtClean="0">
                <a:solidFill>
                  <a:srgbClr val="C00000"/>
                </a:solidFill>
                <a:latin typeface="+mj-lt"/>
              </a:rPr>
              <a:t/>
            </a:r>
            <a:br>
              <a:rPr lang="en-US" sz="3000" b="1" dirty="0" smtClean="0">
                <a:solidFill>
                  <a:srgbClr val="C00000"/>
                </a:solidFill>
                <a:latin typeface="+mj-lt"/>
              </a:rPr>
            </a:br>
            <a:r>
              <a:rPr lang="en-US" sz="3000" b="1" dirty="0" smtClean="0">
                <a:solidFill>
                  <a:srgbClr val="C00000"/>
                </a:solidFill>
                <a:latin typeface="+mj-lt"/>
              </a:rPr>
              <a:t>Total </a:t>
            </a:r>
            <a:r>
              <a:rPr lang="en-US" sz="3000" b="1" dirty="0">
                <a:solidFill>
                  <a:srgbClr val="C00000"/>
                </a:solidFill>
                <a:latin typeface="+mj-lt"/>
              </a:rPr>
              <a:t>Health Expenditure (THE)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89920070"/>
              </p:ext>
            </p:extLst>
          </p:nvPr>
        </p:nvGraphicFramePr>
        <p:xfrm>
          <a:off x="127819" y="1141881"/>
          <a:ext cx="8866956" cy="4859561"/>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Box 16"/>
          <p:cNvSpPr txBox="1"/>
          <p:nvPr/>
        </p:nvSpPr>
        <p:spPr>
          <a:xfrm>
            <a:off x="0" y="6494566"/>
            <a:ext cx="1370888" cy="307777"/>
          </a:xfrm>
          <a:prstGeom prst="rect">
            <a:avLst/>
          </a:prstGeom>
          <a:noFill/>
        </p:spPr>
        <p:txBody>
          <a:bodyPr wrap="none" rtlCol="0">
            <a:spAutoFit/>
          </a:bodyPr>
          <a:lstStyle/>
          <a:p>
            <a:r>
              <a:rPr lang="en-US" sz="1400" b="0" dirty="0" err="1" smtClean="0"/>
              <a:t>MoLHSA</a:t>
            </a:r>
            <a:r>
              <a:rPr lang="en-US" sz="1400" b="0" dirty="0" smtClean="0"/>
              <a:t>/NHA</a:t>
            </a:r>
            <a:endParaRPr lang="en-US" sz="1400" b="0" dirty="0"/>
          </a:p>
        </p:txBody>
      </p:sp>
      <p:sp>
        <p:nvSpPr>
          <p:cNvPr id="5" name="Rectangle 4">
            <a:extLst>
              <a:ext uri="{FF2B5EF4-FFF2-40B4-BE49-F238E27FC236}">
                <a16:creationId xmlns="" xmlns:a16="http://schemas.microsoft.com/office/drawing/2014/main" id="{F4058A56-E8BC-4892-8A42-3CFA7CD0788F}"/>
              </a:ext>
            </a:extLst>
          </p:cNvPr>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dirty="0"/>
          </a:p>
        </p:txBody>
      </p:sp>
      <p:sp>
        <p:nvSpPr>
          <p:cNvPr id="6" name="Rectangle 5">
            <a:extLst>
              <a:ext uri="{FF2B5EF4-FFF2-40B4-BE49-F238E27FC236}">
                <a16:creationId xmlns="" xmlns:a16="http://schemas.microsoft.com/office/drawing/2014/main" id="{95603622-966E-4823-83FC-C52B49FC3581}"/>
              </a:ext>
            </a:extLst>
          </p:cNvPr>
          <p:cNvSpPr>
            <a:spLocks noChangeArrowheads="1"/>
          </p:cNvSpPr>
          <p:nvPr/>
        </p:nvSpPr>
        <p:spPr bwMode="auto">
          <a:xfrm>
            <a:off x="1258888" y="6237288"/>
            <a:ext cx="47529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en-US" altLang="en-US" sz="800" b="1" dirty="0">
              <a:solidFill>
                <a:schemeClr val="bg1"/>
              </a:solidFill>
              <a:latin typeface="Calibri" panose="020F0502020204030204" pitchFamily="34" charset="0"/>
              <a:cs typeface="Calibri" panose="020F0502020204030204" pitchFamily="34" charset="0"/>
            </a:endParaRPr>
          </a:p>
          <a:p>
            <a:pPr eaLnBrk="1" hangingPunct="1">
              <a:spcBef>
                <a:spcPct val="0"/>
              </a:spcBef>
              <a:buFontTx/>
              <a:buNone/>
            </a:pPr>
            <a:r>
              <a:rPr lang="en-US" altLang="en-US" sz="1400" b="1" dirty="0">
                <a:solidFill>
                  <a:schemeClr val="bg1"/>
                </a:solidFill>
                <a:latin typeface="Calibri" panose="020F0502020204030204" pitchFamily="34" charset="0"/>
                <a:cs typeface="Calibri" panose="020F0502020204030204" pitchFamily="34" charset="0"/>
              </a:rPr>
              <a:t>National Center for Disease Control &amp;  Public Health</a:t>
            </a:r>
            <a:endParaRPr lang="ru-RU" altLang="en-US" sz="1400" b="1" dirty="0">
              <a:solidFill>
                <a:schemeClr val="bg1"/>
              </a:solidFill>
              <a:latin typeface="Calibri" panose="020F0502020204030204" pitchFamily="34" charset="0"/>
              <a:cs typeface="Calibri" panose="020F0502020204030204" pitchFamily="34" charset="0"/>
            </a:endParaRPr>
          </a:p>
        </p:txBody>
      </p:sp>
      <p:sp>
        <p:nvSpPr>
          <p:cNvPr id="7" name="Text Box 8">
            <a:extLst>
              <a:ext uri="{FF2B5EF4-FFF2-40B4-BE49-F238E27FC236}">
                <a16:creationId xmlns="" xmlns:a16="http://schemas.microsoft.com/office/drawing/2014/main" id="{BDA7139D-1CE7-4988-8CB9-EE1E380624A3}"/>
              </a:ext>
            </a:extLst>
          </p:cNvPr>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solidFill>
                  <a:schemeClr val="bg1"/>
                </a:solidFill>
              </a:rPr>
              <a:t>www.ncdc.ge</a:t>
            </a:r>
            <a:endParaRPr lang="ru-RU" altLang="en-US" sz="1800">
              <a:solidFill>
                <a:schemeClr val="bg1"/>
              </a:solidFill>
            </a:endParaRPr>
          </a:p>
        </p:txBody>
      </p:sp>
      <p:pic>
        <p:nvPicPr>
          <p:cNvPr id="8" name="Picture 7"/>
          <p:cNvPicPr>
            <a:picLocks noChangeAspect="1"/>
          </p:cNvPicPr>
          <p:nvPr/>
        </p:nvPicPr>
        <p:blipFill>
          <a:blip r:embed="rId3"/>
          <a:stretch>
            <a:fillRect/>
          </a:stretch>
        </p:blipFill>
        <p:spPr>
          <a:xfrm>
            <a:off x="55013" y="6218816"/>
            <a:ext cx="772571" cy="594560"/>
          </a:xfrm>
          <a:prstGeom prst="rect">
            <a:avLst/>
          </a:prstGeom>
        </p:spPr>
      </p:pic>
    </p:spTree>
    <p:extLst>
      <p:ext uri="{BB962C8B-B14F-4D97-AF65-F5344CB8AC3E}">
        <p14:creationId xmlns:p14="http://schemas.microsoft.com/office/powerpoint/2010/main" val="6321679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7779" y="124038"/>
            <a:ext cx="9043289" cy="936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smtClean="0">
                <a:solidFill>
                  <a:srgbClr val="C00000"/>
                </a:solidFill>
                <a:latin typeface="+mj-lt"/>
                <a:ea typeface="Century Gothic" charset="0"/>
                <a:cs typeface="Century Gothic" charset="0"/>
              </a:rPr>
              <a:t>Out-of-pocket </a:t>
            </a:r>
            <a:r>
              <a:rPr lang="en-US" sz="2600" dirty="0">
                <a:solidFill>
                  <a:srgbClr val="C00000"/>
                </a:solidFill>
                <a:latin typeface="+mj-lt"/>
                <a:ea typeface="Century Gothic" charset="0"/>
                <a:cs typeface="Century Gothic" charset="0"/>
              </a:rPr>
              <a:t>payment share of total health </a:t>
            </a:r>
            <a:r>
              <a:rPr lang="en-US" sz="2600" dirty="0" smtClean="0">
                <a:solidFill>
                  <a:srgbClr val="C00000"/>
                </a:solidFill>
                <a:latin typeface="+mj-lt"/>
                <a:ea typeface="Century Gothic" charset="0"/>
                <a:cs typeface="Century Gothic" charset="0"/>
              </a:rPr>
              <a:t>spending</a:t>
            </a:r>
          </a:p>
          <a:p>
            <a:pPr algn="ctr"/>
            <a:r>
              <a:rPr lang="en-US" sz="2600" dirty="0" smtClean="0">
                <a:solidFill>
                  <a:srgbClr val="C00000"/>
                </a:solidFill>
                <a:latin typeface="+mj-lt"/>
                <a:ea typeface="Century Gothic" charset="0"/>
                <a:cs typeface="Century Gothic" charset="0"/>
              </a:rPr>
              <a:t>high </a:t>
            </a:r>
            <a:r>
              <a:rPr lang="en-US" sz="2600" dirty="0">
                <a:solidFill>
                  <a:srgbClr val="C00000"/>
                </a:solidFill>
                <a:latin typeface="+mj-lt"/>
                <a:ea typeface="Century Gothic" charset="0"/>
                <a:cs typeface="Century Gothic" charset="0"/>
              </a:rPr>
              <a:t>in </a:t>
            </a:r>
            <a:r>
              <a:rPr lang="hu-HU" sz="2600" dirty="0" err="1">
                <a:solidFill>
                  <a:srgbClr val="C00000"/>
                </a:solidFill>
                <a:latin typeface="+mj-lt"/>
                <a:ea typeface="Century Gothic" charset="0"/>
                <a:cs typeface="Century Gothic" charset="0"/>
              </a:rPr>
              <a:t>many</a:t>
            </a:r>
            <a:r>
              <a:rPr lang="hu-HU" sz="2600" dirty="0">
                <a:solidFill>
                  <a:srgbClr val="C00000"/>
                </a:solidFill>
                <a:latin typeface="+mj-lt"/>
                <a:ea typeface="Century Gothic" charset="0"/>
                <a:cs typeface="Century Gothic" charset="0"/>
              </a:rPr>
              <a:t> </a:t>
            </a:r>
            <a:r>
              <a:rPr lang="hu-HU" sz="2600" dirty="0" err="1">
                <a:solidFill>
                  <a:srgbClr val="C00000"/>
                </a:solidFill>
                <a:latin typeface="+mj-lt"/>
                <a:ea typeface="Century Gothic" charset="0"/>
                <a:cs typeface="Century Gothic" charset="0"/>
              </a:rPr>
              <a:t>countries</a:t>
            </a:r>
            <a:endParaRPr lang="en-US" sz="2600" dirty="0">
              <a:solidFill>
                <a:srgbClr val="C00000"/>
              </a:solidFill>
              <a:latin typeface="+mj-lt"/>
              <a:ea typeface="Century Gothic" charset="0"/>
              <a:cs typeface="Century Gothic" charset="0"/>
            </a:endParaRPr>
          </a:p>
        </p:txBody>
      </p:sp>
      <p:grpSp>
        <p:nvGrpSpPr>
          <p:cNvPr id="5" name="Group 4"/>
          <p:cNvGrpSpPr/>
          <p:nvPr/>
        </p:nvGrpSpPr>
        <p:grpSpPr>
          <a:xfrm>
            <a:off x="37779" y="1184180"/>
            <a:ext cx="9043289" cy="5197148"/>
            <a:chOff x="327536" y="1144892"/>
            <a:chExt cx="8517549" cy="3861827"/>
          </a:xfrm>
        </p:grpSpPr>
        <p:graphicFrame>
          <p:nvGraphicFramePr>
            <p:cNvPr id="6" name="Chart 5"/>
            <p:cNvGraphicFramePr>
              <a:graphicFrameLocks/>
            </p:cNvGraphicFramePr>
            <p:nvPr>
              <p:extLst/>
            </p:nvPr>
          </p:nvGraphicFramePr>
          <p:xfrm>
            <a:off x="327536" y="1144892"/>
            <a:ext cx="8515672" cy="3861827"/>
          </p:xfrm>
          <a:graphic>
            <a:graphicData uri="http://schemas.openxmlformats.org/drawingml/2006/chart">
              <c:chart xmlns:c="http://schemas.openxmlformats.org/drawingml/2006/chart" xmlns:r="http://schemas.openxmlformats.org/officeDocument/2006/relationships" r:id="rId3"/>
            </a:graphicData>
          </a:graphic>
        </p:graphicFrame>
        <p:grpSp>
          <p:nvGrpSpPr>
            <p:cNvPr id="7" name="Group 6"/>
            <p:cNvGrpSpPr/>
            <p:nvPr/>
          </p:nvGrpSpPr>
          <p:grpSpPr>
            <a:xfrm>
              <a:off x="899591" y="3144285"/>
              <a:ext cx="2160241" cy="360861"/>
              <a:chOff x="-1" y="84359"/>
              <a:chExt cx="2521999" cy="443343"/>
            </a:xfrm>
          </p:grpSpPr>
          <p:sp>
            <p:nvSpPr>
              <p:cNvPr id="18" name="Rectangle 17"/>
              <p:cNvSpPr/>
              <p:nvPr/>
            </p:nvSpPr>
            <p:spPr>
              <a:xfrm>
                <a:off x="-1" y="84359"/>
                <a:ext cx="2521999" cy="443343"/>
              </a:xfrm>
              <a:prstGeom prst="rect">
                <a:avLst/>
              </a:prstGeom>
              <a:solidFill>
                <a:srgbClr val="FFC000"/>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9" name="Rounded Rectangle 4"/>
              <p:cNvSpPr/>
              <p:nvPr/>
            </p:nvSpPr>
            <p:spPr>
              <a:xfrm>
                <a:off x="21643" y="101269"/>
                <a:ext cx="2387240" cy="4000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algn="ctr" defTabSz="1244600" fontAlgn="auto">
                  <a:lnSpc>
                    <a:spcPct val="90000"/>
                  </a:lnSpc>
                  <a:spcAft>
                    <a:spcPct val="35000"/>
                  </a:spcAft>
                </a:pPr>
                <a:r>
                  <a:rPr lang="en-US" sz="1600" b="1" dirty="0" smtClean="0">
                    <a:solidFill>
                      <a:prstClr val="white"/>
                    </a:solidFill>
                    <a:latin typeface="Arial" panose="020B0604020202020204" pitchFamily="34" charset="0"/>
                    <a:cs typeface="Arial" panose="020B0604020202020204" pitchFamily="34" charset="0"/>
                  </a:rPr>
                  <a:t>WARNING</a:t>
                </a:r>
                <a:endParaRPr lang="en-US" sz="1600" b="1" dirty="0">
                  <a:solidFill>
                    <a:prstClr val="white"/>
                  </a:solidFill>
                  <a:latin typeface="Arial" panose="020B0604020202020204" pitchFamily="34" charset="0"/>
                  <a:cs typeface="Arial" panose="020B0604020202020204" pitchFamily="34" charset="0"/>
                </a:endParaRPr>
              </a:p>
            </p:txBody>
          </p:sp>
        </p:grpSp>
        <p:grpSp>
          <p:nvGrpSpPr>
            <p:cNvPr id="11" name="Group 10"/>
            <p:cNvGrpSpPr/>
            <p:nvPr/>
          </p:nvGrpSpPr>
          <p:grpSpPr>
            <a:xfrm>
              <a:off x="1619672" y="3791362"/>
              <a:ext cx="3096344" cy="307924"/>
              <a:chOff x="112433" y="-122649"/>
              <a:chExt cx="2421092" cy="548696"/>
            </a:xfrm>
          </p:grpSpPr>
          <p:sp>
            <p:nvSpPr>
              <p:cNvPr id="16" name="Rectangle 15"/>
              <p:cNvSpPr/>
              <p:nvPr/>
            </p:nvSpPr>
            <p:spPr>
              <a:xfrm>
                <a:off x="179686" y="-118420"/>
                <a:ext cx="2353839" cy="544467"/>
              </a:xfrm>
              <a:prstGeom prst="rect">
                <a:avLst/>
              </a:prstGeom>
              <a:solidFill>
                <a:srgbClr val="00B050"/>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7" name="Rounded Rectangle 4"/>
              <p:cNvSpPr/>
              <p:nvPr/>
            </p:nvSpPr>
            <p:spPr>
              <a:xfrm>
                <a:off x="112433" y="-122649"/>
                <a:ext cx="2421092" cy="5444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algn="ctr" defTabSz="1244600" fontAlgn="auto">
                  <a:lnSpc>
                    <a:spcPct val="90000"/>
                  </a:lnSpc>
                  <a:spcAft>
                    <a:spcPct val="35000"/>
                  </a:spcAft>
                </a:pPr>
                <a:r>
                  <a:rPr lang="en-US" sz="1400" b="1" dirty="0" smtClean="0">
                    <a:solidFill>
                      <a:prstClr val="white"/>
                    </a:solidFill>
                    <a:latin typeface="Arial" panose="020B0604020202020204" pitchFamily="34" charset="0"/>
                    <a:cs typeface="Arial" panose="020B0604020202020204" pitchFamily="34" charset="0"/>
                  </a:rPr>
                  <a:t>SAFE</a:t>
                </a:r>
                <a:r>
                  <a:rPr lang="en-GB" sz="1400" b="1" dirty="0" smtClean="0">
                    <a:solidFill>
                      <a:prstClr val="white"/>
                    </a:solidFill>
                    <a:latin typeface="Arial" panose="020B0604020202020204" pitchFamily="34" charset="0"/>
                    <a:cs typeface="Arial" panose="020B0604020202020204" pitchFamily="34" charset="0"/>
                  </a:rPr>
                  <a:t>: &lt; 15%</a:t>
                </a:r>
                <a:r>
                  <a:rPr lang="hu-HU" sz="1400" b="1" dirty="0" smtClean="0">
                    <a:solidFill>
                      <a:prstClr val="white"/>
                    </a:solidFill>
                    <a:latin typeface="Arial" panose="020B0604020202020204" pitchFamily="34" charset="0"/>
                    <a:cs typeface="Arial" panose="020B0604020202020204" pitchFamily="34" charset="0"/>
                  </a:rPr>
                  <a:t> </a:t>
                </a:r>
                <a:r>
                  <a:rPr lang="hu-HU" sz="1400" dirty="0" smtClean="0">
                    <a:solidFill>
                      <a:prstClr val="white"/>
                    </a:solidFill>
                    <a:latin typeface="Arial" panose="020B0604020202020204" pitchFamily="34" charset="0"/>
                    <a:cs typeface="Arial" panose="020B0604020202020204" pitchFamily="34" charset="0"/>
                  </a:rPr>
                  <a:t>with pro-poor policies</a:t>
                </a:r>
                <a:endParaRPr lang="en-US" sz="1400" b="1" dirty="0">
                  <a:solidFill>
                    <a:prstClr val="white"/>
                  </a:solidFill>
                  <a:latin typeface="Arial" panose="020B0604020202020204" pitchFamily="34" charset="0"/>
                  <a:cs typeface="Arial" panose="020B0604020202020204" pitchFamily="34" charset="0"/>
                </a:endParaRPr>
              </a:p>
            </p:txBody>
          </p:sp>
        </p:grpSp>
        <p:cxnSp>
          <p:nvCxnSpPr>
            <p:cNvPr id="12" name="Straight Connector 11"/>
            <p:cNvCxnSpPr/>
            <p:nvPr/>
          </p:nvCxnSpPr>
          <p:spPr>
            <a:xfrm>
              <a:off x="899591" y="3023975"/>
              <a:ext cx="777686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99592" y="3588782"/>
              <a:ext cx="777686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505333" y="4550946"/>
              <a:ext cx="2339752" cy="215444"/>
            </a:xfrm>
            <a:prstGeom prst="rect">
              <a:avLst/>
            </a:prstGeom>
            <a:noFill/>
          </p:spPr>
          <p:txBody>
            <a:bodyPr wrap="square" rtlCol="0">
              <a:spAutoFit/>
            </a:bodyPr>
            <a:lstStyle/>
            <a:p>
              <a:pPr algn="r" fontAlgn="auto">
                <a:spcBef>
                  <a:spcPts val="0"/>
                </a:spcBef>
                <a:spcAft>
                  <a:spcPts val="0"/>
                </a:spcAft>
              </a:pPr>
              <a:r>
                <a:rPr lang="en-GB" sz="800" dirty="0">
                  <a:solidFill>
                    <a:prstClr val="black"/>
                  </a:solidFill>
                  <a:latin typeface="Arial"/>
                </a:rPr>
                <a:t>Source: WHO data for </a:t>
              </a:r>
              <a:r>
                <a:rPr lang="en-GB" sz="800" dirty="0" smtClean="0">
                  <a:solidFill>
                    <a:prstClr val="black"/>
                  </a:solidFill>
                  <a:latin typeface="Arial"/>
                </a:rPr>
                <a:t>2014</a:t>
              </a:r>
              <a:endParaRPr lang="en-GB" sz="800" dirty="0">
                <a:solidFill>
                  <a:prstClr val="black"/>
                </a:solidFill>
                <a:latin typeface="Arial"/>
              </a:endParaRPr>
            </a:p>
          </p:txBody>
        </p:sp>
        <p:sp>
          <p:nvSpPr>
            <p:cNvPr id="15" name="TextBox 14"/>
            <p:cNvSpPr txBox="1"/>
            <p:nvPr/>
          </p:nvSpPr>
          <p:spPr>
            <a:xfrm>
              <a:off x="1211052" y="1338322"/>
              <a:ext cx="6696744" cy="338554"/>
            </a:xfrm>
            <a:prstGeom prst="rect">
              <a:avLst/>
            </a:prstGeom>
            <a:solidFill>
              <a:schemeClr val="bg1"/>
            </a:solidFill>
          </p:spPr>
          <p:txBody>
            <a:bodyPr wrap="square" rtlCol="0">
              <a:spAutoFit/>
            </a:bodyPr>
            <a:lstStyle/>
            <a:p>
              <a:pPr algn="ctr"/>
              <a:r>
                <a:rPr lang="en-GB" sz="1600" b="1" dirty="0" smtClean="0">
                  <a:solidFill>
                    <a:srgbClr val="4F81BD"/>
                  </a:solidFill>
                  <a:latin typeface="Arial" panose="020B0604020202020204" pitchFamily="34" charset="0"/>
                  <a:cs typeface="Arial" panose="020B0604020202020204" pitchFamily="34" charset="0"/>
                </a:rPr>
                <a:t>Hi</a:t>
              </a:r>
              <a:r>
                <a:rPr lang="hu-HU" sz="1600" b="1" dirty="0" smtClean="0">
                  <a:solidFill>
                    <a:srgbClr val="4F81BD"/>
                  </a:solidFill>
                  <a:latin typeface="Arial" panose="020B0604020202020204" pitchFamily="34" charset="0"/>
                  <a:cs typeface="Arial" panose="020B0604020202020204" pitchFamily="34" charset="0"/>
                </a:rPr>
                <a:t>gh</a:t>
              </a:r>
              <a:r>
                <a:rPr lang="en-GB" sz="1600" b="1" dirty="0" smtClean="0">
                  <a:solidFill>
                    <a:srgbClr val="4F81BD"/>
                  </a:solidFill>
                  <a:latin typeface="Arial" panose="020B0604020202020204" pitchFamily="34" charset="0"/>
                  <a:cs typeface="Arial" panose="020B0604020202020204" pitchFamily="34" charset="0"/>
                </a:rPr>
                <a:t>-</a:t>
              </a:r>
              <a:r>
                <a:rPr lang="hu-HU" sz="1600" b="1" dirty="0" smtClean="0">
                  <a:solidFill>
                    <a:srgbClr val="00558F"/>
                  </a:solidFill>
                  <a:latin typeface="Arial" panose="020B0604020202020204" pitchFamily="34" charset="0"/>
                  <a:cs typeface="Arial" panose="020B0604020202020204" pitchFamily="34" charset="0"/>
                </a:rPr>
                <a:t> </a:t>
              </a:r>
              <a:r>
                <a:rPr lang="hu-HU" sz="1600" dirty="0">
                  <a:solidFill>
                    <a:srgbClr val="00558F"/>
                  </a:solidFill>
                  <a:latin typeface="Arial" panose="020B0604020202020204" pitchFamily="34" charset="0"/>
                  <a:cs typeface="Arial" panose="020B0604020202020204" pitchFamily="34" charset="0"/>
                </a:rPr>
                <a:t>and </a:t>
              </a:r>
              <a:r>
                <a:rPr lang="hu-HU" sz="1600" b="1" dirty="0">
                  <a:solidFill>
                    <a:srgbClr val="1F497D"/>
                  </a:solidFill>
                  <a:latin typeface="Arial" panose="020B0604020202020204" pitchFamily="34" charset="0"/>
                  <a:cs typeface="Arial" panose="020B0604020202020204" pitchFamily="34" charset="0"/>
                </a:rPr>
                <a:t>middle-income</a:t>
              </a:r>
              <a:r>
                <a:rPr lang="hu-HU" sz="1600" dirty="0">
                  <a:solidFill>
                    <a:srgbClr val="00558F"/>
                  </a:solidFill>
                  <a:latin typeface="Arial" panose="020B0604020202020204" pitchFamily="34" charset="0"/>
                  <a:cs typeface="Arial" panose="020B0604020202020204" pitchFamily="34" charset="0"/>
                </a:rPr>
                <a:t> countries </a:t>
              </a:r>
              <a:r>
                <a:rPr lang="en-GB" sz="1600" dirty="0">
                  <a:solidFill>
                    <a:srgbClr val="00558F"/>
                  </a:solidFill>
                  <a:latin typeface="Arial" panose="020B0604020202020204" pitchFamily="34" charset="0"/>
                  <a:cs typeface="Arial" panose="020B0604020202020204" pitchFamily="34" charset="0"/>
                </a:rPr>
                <a:t>in</a:t>
              </a:r>
              <a:r>
                <a:rPr lang="hu-HU" sz="1600" dirty="0">
                  <a:solidFill>
                    <a:srgbClr val="00558F"/>
                  </a:solidFill>
                  <a:latin typeface="Arial" panose="020B0604020202020204" pitchFamily="34" charset="0"/>
                  <a:cs typeface="Arial" panose="020B0604020202020204" pitchFamily="34" charset="0"/>
                </a:rPr>
                <a:t> the European </a:t>
              </a:r>
              <a:r>
                <a:rPr lang="hu-HU" sz="1600" dirty="0" smtClean="0">
                  <a:solidFill>
                    <a:srgbClr val="00558F"/>
                  </a:solidFill>
                  <a:latin typeface="Arial" panose="020B0604020202020204" pitchFamily="34" charset="0"/>
                  <a:cs typeface="Arial" panose="020B0604020202020204" pitchFamily="34" charset="0"/>
                </a:rPr>
                <a:t>Region</a:t>
              </a:r>
              <a:endParaRPr lang="en-US" sz="3200" dirty="0"/>
            </a:p>
          </p:txBody>
        </p:sp>
      </p:grpSp>
      <p:sp>
        <p:nvSpPr>
          <p:cNvPr id="20" name="TextBox 19"/>
          <p:cNvSpPr txBox="1"/>
          <p:nvPr/>
        </p:nvSpPr>
        <p:spPr>
          <a:xfrm>
            <a:off x="75220" y="6309320"/>
            <a:ext cx="1202573" cy="307777"/>
          </a:xfrm>
          <a:prstGeom prst="rect">
            <a:avLst/>
          </a:prstGeom>
          <a:noFill/>
        </p:spPr>
        <p:txBody>
          <a:bodyPr wrap="none" rtlCol="0">
            <a:spAutoFit/>
          </a:bodyPr>
          <a:lstStyle/>
          <a:p>
            <a:r>
              <a:rPr lang="en-US" sz="1400" b="0" dirty="0" smtClean="0"/>
              <a:t>WHO-EURO</a:t>
            </a:r>
            <a:endParaRPr lang="en-US" sz="1400" b="0" dirty="0"/>
          </a:p>
        </p:txBody>
      </p:sp>
      <p:sp>
        <p:nvSpPr>
          <p:cNvPr id="21" name="Rectangle 4">
            <a:extLst>
              <a:ext uri="{FF2B5EF4-FFF2-40B4-BE49-F238E27FC236}">
                <a16:creationId xmlns="" xmlns:a16="http://schemas.microsoft.com/office/drawing/2014/main" id="{F4058A56-E8BC-4892-8A42-3CFA7CD0788F}"/>
              </a:ext>
            </a:extLst>
          </p:cNvPr>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dirty="0"/>
          </a:p>
        </p:txBody>
      </p:sp>
      <p:sp>
        <p:nvSpPr>
          <p:cNvPr id="22" name="Rectangle 5">
            <a:extLst>
              <a:ext uri="{FF2B5EF4-FFF2-40B4-BE49-F238E27FC236}">
                <a16:creationId xmlns="" xmlns:a16="http://schemas.microsoft.com/office/drawing/2014/main" id="{95603622-966E-4823-83FC-C52B49FC3581}"/>
              </a:ext>
            </a:extLst>
          </p:cNvPr>
          <p:cNvSpPr>
            <a:spLocks noChangeArrowheads="1"/>
          </p:cNvSpPr>
          <p:nvPr/>
        </p:nvSpPr>
        <p:spPr bwMode="auto">
          <a:xfrm>
            <a:off x="1258888" y="6237288"/>
            <a:ext cx="47529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en-US" altLang="en-US" sz="800" b="1" dirty="0">
              <a:solidFill>
                <a:schemeClr val="bg1"/>
              </a:solidFill>
              <a:latin typeface="Calibri" panose="020F0502020204030204" pitchFamily="34" charset="0"/>
              <a:cs typeface="Calibri" panose="020F0502020204030204" pitchFamily="34" charset="0"/>
            </a:endParaRPr>
          </a:p>
          <a:p>
            <a:pPr eaLnBrk="1" hangingPunct="1">
              <a:spcBef>
                <a:spcPct val="0"/>
              </a:spcBef>
              <a:buFontTx/>
              <a:buNone/>
            </a:pPr>
            <a:r>
              <a:rPr lang="en-US" altLang="en-US" sz="1400" b="1" dirty="0">
                <a:solidFill>
                  <a:schemeClr val="bg1"/>
                </a:solidFill>
                <a:latin typeface="Calibri" panose="020F0502020204030204" pitchFamily="34" charset="0"/>
                <a:cs typeface="Calibri" panose="020F0502020204030204" pitchFamily="34" charset="0"/>
              </a:rPr>
              <a:t>National Center for Disease Control &amp;  Public Health</a:t>
            </a:r>
            <a:endParaRPr lang="ru-RU" altLang="en-US" sz="1400" b="1" dirty="0">
              <a:solidFill>
                <a:schemeClr val="bg1"/>
              </a:solidFill>
              <a:latin typeface="Calibri" panose="020F0502020204030204" pitchFamily="34" charset="0"/>
              <a:cs typeface="Calibri" panose="020F0502020204030204" pitchFamily="34" charset="0"/>
            </a:endParaRPr>
          </a:p>
        </p:txBody>
      </p:sp>
      <p:sp>
        <p:nvSpPr>
          <p:cNvPr id="23" name="Text Box 8">
            <a:extLst>
              <a:ext uri="{FF2B5EF4-FFF2-40B4-BE49-F238E27FC236}">
                <a16:creationId xmlns="" xmlns:a16="http://schemas.microsoft.com/office/drawing/2014/main" id="{BDA7139D-1CE7-4988-8CB9-EE1E380624A3}"/>
              </a:ext>
            </a:extLst>
          </p:cNvPr>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solidFill>
                  <a:schemeClr val="bg1"/>
                </a:solidFill>
              </a:rPr>
              <a:t>www.ncdc.ge</a:t>
            </a:r>
            <a:endParaRPr lang="ru-RU" altLang="en-US" sz="1800">
              <a:solidFill>
                <a:schemeClr val="bg1"/>
              </a:solidFill>
            </a:endParaRPr>
          </a:p>
        </p:txBody>
      </p:sp>
      <p:pic>
        <p:nvPicPr>
          <p:cNvPr id="24" name="Picture 23"/>
          <p:cNvPicPr>
            <a:picLocks noChangeAspect="1"/>
          </p:cNvPicPr>
          <p:nvPr/>
        </p:nvPicPr>
        <p:blipFill>
          <a:blip r:embed="rId4"/>
          <a:stretch>
            <a:fillRect/>
          </a:stretch>
        </p:blipFill>
        <p:spPr>
          <a:xfrm>
            <a:off x="55013" y="6218816"/>
            <a:ext cx="772571" cy="594560"/>
          </a:xfrm>
          <a:prstGeom prst="rect">
            <a:avLst/>
          </a:prstGeom>
        </p:spPr>
      </p:pic>
    </p:spTree>
    <p:extLst>
      <p:ext uri="{BB962C8B-B14F-4D97-AF65-F5344CB8AC3E}">
        <p14:creationId xmlns:p14="http://schemas.microsoft.com/office/powerpoint/2010/main" val="1361630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Rot="1" noChangeArrowheads="1"/>
          </p:cNvSpPr>
          <p:nvPr>
            <p:ph type="title"/>
          </p:nvPr>
        </p:nvSpPr>
        <p:spPr>
          <a:xfrm>
            <a:off x="457200" y="-157316"/>
            <a:ext cx="8229600" cy="850106"/>
          </a:xfrm>
        </p:spPr>
        <p:txBody>
          <a:bodyPr/>
          <a:lstStyle/>
          <a:p>
            <a:pPr eaLnBrk="1" hangingPunct="1">
              <a:defRPr/>
            </a:pPr>
            <a:r>
              <a:rPr lang="en-US" sz="2600" b="1" dirty="0">
                <a:solidFill>
                  <a:srgbClr val="C00000"/>
                </a:solidFill>
                <a:latin typeface="+mj-lt"/>
              </a:rPr>
              <a:t>Some Indicators of the Health system</a:t>
            </a:r>
            <a:endParaRPr lang="ru-RU" sz="2600" b="1" dirty="0">
              <a:solidFill>
                <a:srgbClr val="C00000"/>
              </a:solidFill>
              <a:latin typeface="+mj-lt"/>
            </a:endParaRPr>
          </a:p>
        </p:txBody>
      </p:sp>
      <p:graphicFrame>
        <p:nvGraphicFramePr>
          <p:cNvPr id="2" name="Table 1"/>
          <p:cNvGraphicFramePr>
            <a:graphicFrameLocks noGrp="1"/>
          </p:cNvGraphicFramePr>
          <p:nvPr>
            <p:extLst>
              <p:ext uri="{D42A27DB-BD31-4B8C-83A1-F6EECF244321}">
                <p14:modId xmlns:p14="http://schemas.microsoft.com/office/powerpoint/2010/main" val="1549203779"/>
              </p:ext>
            </p:extLst>
          </p:nvPr>
        </p:nvGraphicFramePr>
        <p:xfrm>
          <a:off x="146051" y="550555"/>
          <a:ext cx="8851898" cy="5507345"/>
        </p:xfrm>
        <a:graphic>
          <a:graphicData uri="http://schemas.openxmlformats.org/drawingml/2006/table">
            <a:tbl>
              <a:tblPr firstRow="1" bandRow="1">
                <a:tableStyleId>{5C22544A-7EE6-4342-B048-85BDC9FD1C3A}</a:tableStyleId>
              </a:tblPr>
              <a:tblGrid>
                <a:gridCol w="4141091"/>
                <a:gridCol w="1728192"/>
                <a:gridCol w="1584177"/>
                <a:gridCol w="1398438"/>
              </a:tblGrid>
              <a:tr h="395014">
                <a:tc>
                  <a:txBody>
                    <a:bodyPr/>
                    <a:lstStyle/>
                    <a:p>
                      <a:endParaRPr lang="ka-GE"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1" dirty="0" smtClean="0">
                          <a:solidFill>
                            <a:srgbClr val="336699"/>
                          </a:solidFill>
                        </a:rPr>
                        <a:t>EU Region,</a:t>
                      </a:r>
                      <a:r>
                        <a:rPr lang="en-US" sz="1400" b="1" baseline="0" dirty="0" smtClean="0">
                          <a:solidFill>
                            <a:srgbClr val="336699"/>
                          </a:solidFill>
                        </a:rPr>
                        <a:t> 2014</a:t>
                      </a:r>
                      <a:endParaRPr lang="ka-GE" sz="1400" b="1" dirty="0">
                        <a:solidFill>
                          <a:srgbClr val="3366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1" dirty="0" smtClean="0">
                          <a:solidFill>
                            <a:srgbClr val="336699"/>
                          </a:solidFill>
                        </a:rPr>
                        <a:t>EU-28, 2014</a:t>
                      </a:r>
                      <a:endParaRPr lang="ka-GE" sz="1400" b="1" dirty="0">
                        <a:solidFill>
                          <a:srgbClr val="3366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1" dirty="0" smtClean="0">
                          <a:solidFill>
                            <a:srgbClr val="336699"/>
                          </a:solidFill>
                        </a:rPr>
                        <a:t>Georgia, 2017</a:t>
                      </a:r>
                      <a:endParaRPr lang="ka-GE" sz="1400" b="1" dirty="0">
                        <a:solidFill>
                          <a:srgbClr val="3366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9912">
                <a:tc>
                  <a:txBody>
                    <a:bodyPr/>
                    <a:lstStyle/>
                    <a:p>
                      <a:pPr algn="l"/>
                      <a:r>
                        <a:rPr lang="en-US" sz="1400" b="1" dirty="0" smtClean="0">
                          <a:solidFill>
                            <a:srgbClr val="336699"/>
                          </a:solidFill>
                        </a:rPr>
                        <a:t>Number of hospital beds</a:t>
                      </a:r>
                      <a:endParaRPr lang="ka-GE" sz="1400" b="1" dirty="0">
                        <a:solidFill>
                          <a:srgbClr val="3366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ka-GE"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ka-GE"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400" b="1" kern="1200" dirty="0" smtClean="0">
                          <a:solidFill>
                            <a:srgbClr val="336699"/>
                          </a:solidFill>
                          <a:effectLst/>
                          <a:latin typeface="+mn-lt"/>
                          <a:ea typeface="+mn-ea"/>
                          <a:cs typeface="+mn-cs"/>
                        </a:rPr>
                        <a:t>15569</a:t>
                      </a:r>
                      <a:endParaRPr lang="ka-GE" sz="1400" b="1" dirty="0">
                        <a:solidFill>
                          <a:srgbClr val="3366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09851">
                <a:tc>
                  <a:txBody>
                    <a:bodyPr/>
                    <a:lstStyle/>
                    <a:p>
                      <a:pPr algn="l"/>
                      <a:r>
                        <a:rPr lang="en-US" sz="1400" b="1" dirty="0" smtClean="0">
                          <a:solidFill>
                            <a:srgbClr val="336699"/>
                          </a:solidFill>
                        </a:rPr>
                        <a:t>Number of hospital beds per 100000 population</a:t>
                      </a:r>
                      <a:endParaRPr lang="ka-GE" sz="1400" b="1" dirty="0">
                        <a:solidFill>
                          <a:srgbClr val="3366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1" dirty="0" smtClean="0">
                          <a:solidFill>
                            <a:srgbClr val="336699"/>
                          </a:solidFill>
                        </a:rPr>
                        <a:t>553.9</a:t>
                      </a:r>
                      <a:endParaRPr lang="ka-GE" sz="1400" b="1" dirty="0">
                        <a:solidFill>
                          <a:srgbClr val="3366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1" dirty="0" smtClean="0">
                          <a:solidFill>
                            <a:srgbClr val="336699"/>
                          </a:solidFill>
                        </a:rPr>
                        <a:t>521.6</a:t>
                      </a:r>
                      <a:endParaRPr lang="ka-GE" sz="1400" b="1" dirty="0">
                        <a:solidFill>
                          <a:srgbClr val="3366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1" kern="1200" dirty="0" smtClean="0">
                          <a:solidFill>
                            <a:srgbClr val="336699"/>
                          </a:solidFill>
                          <a:effectLst/>
                          <a:latin typeface="+mn-lt"/>
                          <a:ea typeface="+mn-ea"/>
                          <a:cs typeface="+mn-cs"/>
                        </a:rPr>
                        <a:t>417</a:t>
                      </a:r>
                      <a:r>
                        <a:rPr lang="ka-GE" sz="1400" b="1" kern="1200" dirty="0" smtClean="0">
                          <a:solidFill>
                            <a:srgbClr val="336699"/>
                          </a:solidFill>
                          <a:effectLst/>
                          <a:latin typeface="+mn-lt"/>
                          <a:ea typeface="+mn-ea"/>
                          <a:cs typeface="+mn-cs"/>
                        </a:rPr>
                        <a:t>.</a:t>
                      </a:r>
                      <a:r>
                        <a:rPr lang="en-US" sz="1400" b="1" kern="1200" dirty="0" smtClean="0">
                          <a:solidFill>
                            <a:srgbClr val="336699"/>
                          </a:solidFill>
                          <a:effectLst/>
                          <a:latin typeface="+mn-lt"/>
                          <a:ea typeface="+mn-ea"/>
                          <a:cs typeface="+mn-cs"/>
                        </a:rPr>
                        <a:t>8</a:t>
                      </a:r>
                      <a:endParaRPr lang="ka-GE" sz="1400" b="1" dirty="0">
                        <a:solidFill>
                          <a:srgbClr val="3366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098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336699"/>
                          </a:solidFill>
                        </a:rPr>
                        <a:t>Hospital admissions rate per 100 population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1" dirty="0" smtClean="0">
                          <a:solidFill>
                            <a:srgbClr val="336699"/>
                          </a:solidFill>
                        </a:rPr>
                        <a:t>17.9</a:t>
                      </a:r>
                      <a:endParaRPr lang="ka-GE" sz="1400" b="1" dirty="0">
                        <a:solidFill>
                          <a:srgbClr val="3366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1" dirty="0" smtClean="0">
                          <a:solidFill>
                            <a:srgbClr val="336699"/>
                          </a:solidFill>
                        </a:rPr>
                        <a:t>17.3</a:t>
                      </a:r>
                      <a:endParaRPr lang="ka-GE" sz="1400" b="1" dirty="0">
                        <a:solidFill>
                          <a:srgbClr val="3366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1" dirty="0" smtClean="0">
                          <a:solidFill>
                            <a:srgbClr val="336699"/>
                          </a:solidFill>
                        </a:rPr>
                        <a:t>13.5</a:t>
                      </a:r>
                      <a:endParaRPr lang="ka-GE" sz="1400" b="1" dirty="0">
                        <a:solidFill>
                          <a:srgbClr val="3366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9912">
                <a:tc>
                  <a:txBody>
                    <a:bodyPr/>
                    <a:lstStyle/>
                    <a:p>
                      <a:pPr algn="l"/>
                      <a:r>
                        <a:rPr lang="en-US" sz="1400" b="1" dirty="0" smtClean="0">
                          <a:solidFill>
                            <a:srgbClr val="336699"/>
                          </a:solidFill>
                        </a:rPr>
                        <a:t>Bed occupancy rate</a:t>
                      </a:r>
                      <a:endParaRPr lang="ka-GE" sz="1400" b="1" dirty="0">
                        <a:solidFill>
                          <a:srgbClr val="3366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1" dirty="0" smtClean="0">
                          <a:solidFill>
                            <a:srgbClr val="336699"/>
                          </a:solidFill>
                        </a:rPr>
                        <a:t>86.7%</a:t>
                      </a:r>
                      <a:endParaRPr lang="ka-GE" sz="1400" b="1" dirty="0">
                        <a:solidFill>
                          <a:srgbClr val="3366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1" dirty="0" smtClean="0">
                          <a:solidFill>
                            <a:srgbClr val="336699"/>
                          </a:solidFill>
                        </a:rPr>
                        <a:t>77.0%</a:t>
                      </a:r>
                      <a:endParaRPr lang="ka-GE" sz="1400" b="1" dirty="0">
                        <a:solidFill>
                          <a:srgbClr val="3366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1" dirty="0" smtClean="0">
                          <a:solidFill>
                            <a:srgbClr val="336699"/>
                          </a:solidFill>
                        </a:rPr>
                        <a:t>52%</a:t>
                      </a:r>
                      <a:endParaRPr lang="ka-GE" sz="1400" b="1" dirty="0">
                        <a:solidFill>
                          <a:srgbClr val="3366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99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336699"/>
                          </a:solidFill>
                        </a:rPr>
                        <a:t>Average length of stay</a:t>
                      </a:r>
                      <a:endParaRPr lang="ka-GE" sz="1400" b="1" dirty="0" smtClean="0">
                        <a:solidFill>
                          <a:srgbClr val="3366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1" dirty="0" smtClean="0">
                          <a:solidFill>
                            <a:srgbClr val="336699"/>
                          </a:solidFill>
                        </a:rPr>
                        <a:t>8.7</a:t>
                      </a:r>
                      <a:endParaRPr lang="ka-GE" sz="1400" b="1" dirty="0">
                        <a:solidFill>
                          <a:srgbClr val="3366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1" dirty="0" smtClean="0">
                          <a:solidFill>
                            <a:srgbClr val="336699"/>
                          </a:solidFill>
                        </a:rPr>
                        <a:t>8.2</a:t>
                      </a:r>
                      <a:endParaRPr lang="ka-GE" sz="1400" b="1" dirty="0">
                        <a:solidFill>
                          <a:srgbClr val="3366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1" dirty="0" smtClean="0">
                          <a:solidFill>
                            <a:srgbClr val="336699"/>
                          </a:solidFill>
                        </a:rPr>
                        <a:t>5.9</a:t>
                      </a:r>
                      <a:endParaRPr lang="ka-GE" sz="1400" b="1" dirty="0">
                        <a:solidFill>
                          <a:srgbClr val="3366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9912">
                <a:tc>
                  <a:txBody>
                    <a:bodyPr/>
                    <a:lstStyle/>
                    <a:p>
                      <a:pPr algn="l"/>
                      <a:r>
                        <a:rPr lang="en-US" sz="1400" b="1" dirty="0" smtClean="0">
                          <a:solidFill>
                            <a:srgbClr val="336699"/>
                          </a:solidFill>
                        </a:rPr>
                        <a:t>Number of In-patient facilities </a:t>
                      </a:r>
                      <a:endParaRPr lang="ka-GE" sz="1400" b="1" dirty="0">
                        <a:solidFill>
                          <a:srgbClr val="3366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ka-GE" sz="1400" b="1" dirty="0">
                        <a:solidFill>
                          <a:srgbClr val="3366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ka-GE" sz="1400" b="1" dirty="0">
                        <a:solidFill>
                          <a:srgbClr val="3366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1" dirty="0" smtClean="0">
                          <a:solidFill>
                            <a:srgbClr val="336699"/>
                          </a:solidFill>
                        </a:rPr>
                        <a:t>258</a:t>
                      </a:r>
                      <a:endParaRPr lang="ka-GE" sz="1400" b="1" dirty="0">
                        <a:solidFill>
                          <a:srgbClr val="3366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098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336699"/>
                          </a:solidFill>
                        </a:rPr>
                        <a:t>Number of In-patient facilities </a:t>
                      </a:r>
                      <a:endParaRPr lang="ka-GE" sz="1400" b="1" dirty="0" smtClean="0">
                        <a:solidFill>
                          <a:srgbClr val="336699"/>
                        </a:solidFill>
                      </a:endParaRPr>
                    </a:p>
                    <a:p>
                      <a:pPr algn="l"/>
                      <a:r>
                        <a:rPr lang="en-US" sz="1400" b="1" dirty="0" smtClean="0">
                          <a:solidFill>
                            <a:srgbClr val="336699"/>
                          </a:solidFill>
                        </a:rPr>
                        <a:t>per 100000 population</a:t>
                      </a:r>
                      <a:endParaRPr lang="ka-GE" sz="1400" b="1" dirty="0">
                        <a:solidFill>
                          <a:srgbClr val="3366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1" dirty="0" smtClean="0">
                          <a:solidFill>
                            <a:srgbClr val="336699"/>
                          </a:solidFill>
                        </a:rPr>
                        <a:t>3.09</a:t>
                      </a:r>
                      <a:endParaRPr lang="ka-GE" sz="1400" b="1" dirty="0">
                        <a:solidFill>
                          <a:srgbClr val="3366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1" dirty="0" smtClean="0">
                          <a:solidFill>
                            <a:srgbClr val="336699"/>
                          </a:solidFill>
                        </a:rPr>
                        <a:t>2.91</a:t>
                      </a:r>
                      <a:endParaRPr lang="ka-GE" sz="1400" b="1" dirty="0">
                        <a:solidFill>
                          <a:srgbClr val="3366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1" dirty="0" smtClean="0">
                          <a:solidFill>
                            <a:srgbClr val="336699"/>
                          </a:solidFill>
                        </a:rPr>
                        <a:t>6.9</a:t>
                      </a:r>
                      <a:endParaRPr lang="ka-GE" sz="1400" b="1" dirty="0">
                        <a:solidFill>
                          <a:srgbClr val="3366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9912">
                <a:tc>
                  <a:txBody>
                    <a:bodyPr/>
                    <a:lstStyle/>
                    <a:p>
                      <a:pPr algn="l"/>
                      <a:r>
                        <a:rPr lang="en-US" sz="1400" b="1" dirty="0" smtClean="0">
                          <a:solidFill>
                            <a:srgbClr val="336699"/>
                          </a:solidFill>
                        </a:rPr>
                        <a:t>Number of out-patient facilities</a:t>
                      </a:r>
                      <a:endParaRPr lang="ka-GE" sz="1400" b="1" dirty="0">
                        <a:solidFill>
                          <a:srgbClr val="3366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ka-GE" sz="1400" b="1" dirty="0">
                        <a:solidFill>
                          <a:srgbClr val="3366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ka-GE" sz="1400" b="1" dirty="0">
                        <a:solidFill>
                          <a:srgbClr val="3366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1" dirty="0" smtClean="0">
                          <a:solidFill>
                            <a:srgbClr val="336699"/>
                          </a:solidFill>
                        </a:rPr>
                        <a:t>1008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9912">
                <a:tc>
                  <a:txBody>
                    <a:bodyPr/>
                    <a:lstStyle/>
                    <a:p>
                      <a:pPr algn="l"/>
                      <a:r>
                        <a:rPr lang="en-US" sz="1400" b="1" dirty="0" smtClean="0">
                          <a:solidFill>
                            <a:srgbClr val="336699"/>
                          </a:solidFill>
                        </a:rPr>
                        <a:t>Rural physician-entrepreneurs</a:t>
                      </a:r>
                      <a:endParaRPr lang="ka-GE" sz="1400" b="1" dirty="0">
                        <a:solidFill>
                          <a:srgbClr val="3366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ka-GE" sz="1400" b="1" dirty="0">
                        <a:solidFill>
                          <a:srgbClr val="3366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ka-GE" sz="1400" b="1" dirty="0">
                        <a:solidFill>
                          <a:srgbClr val="3366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1" dirty="0" smtClean="0">
                          <a:solidFill>
                            <a:srgbClr val="336699"/>
                          </a:solidFill>
                        </a:rPr>
                        <a:t>1265</a:t>
                      </a:r>
                      <a:endParaRPr lang="ka-GE" sz="1400" b="1" dirty="0">
                        <a:solidFill>
                          <a:srgbClr val="3366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09851">
                <a:tc>
                  <a:txBody>
                    <a:bodyPr/>
                    <a:lstStyle/>
                    <a:p>
                      <a:pPr algn="l"/>
                      <a:r>
                        <a:rPr lang="en-US" sz="1400" b="1" dirty="0" smtClean="0">
                          <a:solidFill>
                            <a:srgbClr val="336699"/>
                          </a:solidFill>
                        </a:rPr>
                        <a:t>Numbers of encounters of the population with outpatient facilities per capita</a:t>
                      </a:r>
                      <a:endParaRPr lang="ka-GE" sz="1400" b="1" dirty="0">
                        <a:solidFill>
                          <a:srgbClr val="3366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1" dirty="0" smtClean="0">
                          <a:solidFill>
                            <a:srgbClr val="336699"/>
                          </a:solidFill>
                        </a:rPr>
                        <a:t>7.6</a:t>
                      </a:r>
                      <a:endParaRPr lang="ka-GE" sz="1400" b="1" dirty="0">
                        <a:solidFill>
                          <a:srgbClr val="3366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1" dirty="0" smtClean="0">
                          <a:solidFill>
                            <a:srgbClr val="336699"/>
                          </a:solidFill>
                        </a:rPr>
                        <a:t>7.0</a:t>
                      </a:r>
                      <a:endParaRPr lang="ka-GE" sz="1400" b="1" dirty="0">
                        <a:solidFill>
                          <a:srgbClr val="3366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1" dirty="0" smtClean="0">
                          <a:solidFill>
                            <a:srgbClr val="336699"/>
                          </a:solidFill>
                        </a:rPr>
                        <a:t>3.0</a:t>
                      </a:r>
                      <a:endParaRPr lang="ka-GE" sz="1400" b="1" dirty="0">
                        <a:solidFill>
                          <a:srgbClr val="3366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9912">
                <a:tc>
                  <a:txBody>
                    <a:bodyPr/>
                    <a:lstStyle/>
                    <a:p>
                      <a:pPr algn="l"/>
                      <a:r>
                        <a:rPr lang="en-US" sz="1400" b="1" dirty="0" smtClean="0">
                          <a:solidFill>
                            <a:srgbClr val="336699"/>
                          </a:solidFill>
                        </a:rPr>
                        <a:t>Number of physicians</a:t>
                      </a:r>
                      <a:endParaRPr lang="ka-GE" sz="1400" b="1" dirty="0">
                        <a:solidFill>
                          <a:srgbClr val="3366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ka-GE" sz="1400" b="1" dirty="0">
                        <a:solidFill>
                          <a:srgbClr val="3366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ka-GE" sz="1400" b="1" dirty="0">
                        <a:solidFill>
                          <a:srgbClr val="3366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400" b="1" kern="1200" dirty="0" smtClean="0">
                          <a:solidFill>
                            <a:srgbClr val="336699"/>
                          </a:solidFill>
                          <a:effectLst/>
                          <a:latin typeface="+mn-lt"/>
                          <a:ea typeface="+mn-ea"/>
                          <a:cs typeface="+mn-cs"/>
                        </a:rPr>
                        <a:t>30910</a:t>
                      </a:r>
                      <a:endParaRPr lang="ka-GE" sz="1400" b="1" dirty="0">
                        <a:solidFill>
                          <a:srgbClr val="3366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9912">
                <a:tc>
                  <a:txBody>
                    <a:bodyPr/>
                    <a:lstStyle/>
                    <a:p>
                      <a:pPr algn="l"/>
                      <a:r>
                        <a:rPr lang="en-US" sz="1400" b="1" dirty="0" smtClean="0">
                          <a:solidFill>
                            <a:srgbClr val="336699"/>
                          </a:solidFill>
                        </a:rPr>
                        <a:t>Physicians</a:t>
                      </a:r>
                      <a:r>
                        <a:rPr lang="en-US" sz="1400" b="1" baseline="0" dirty="0" smtClean="0">
                          <a:solidFill>
                            <a:srgbClr val="336699"/>
                          </a:solidFill>
                        </a:rPr>
                        <a:t> per 100000 population</a:t>
                      </a:r>
                      <a:endParaRPr lang="ka-GE" sz="1400" b="1" dirty="0">
                        <a:solidFill>
                          <a:srgbClr val="3366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1" dirty="0" smtClean="0">
                          <a:solidFill>
                            <a:srgbClr val="336699"/>
                          </a:solidFill>
                        </a:rPr>
                        <a:t>322.3</a:t>
                      </a:r>
                      <a:endParaRPr lang="ka-GE" sz="1400" b="1" dirty="0">
                        <a:solidFill>
                          <a:srgbClr val="3366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1" dirty="0" smtClean="0">
                          <a:solidFill>
                            <a:srgbClr val="336699"/>
                          </a:solidFill>
                        </a:rPr>
                        <a:t>349.6</a:t>
                      </a:r>
                      <a:endParaRPr lang="ka-GE" sz="1400" b="1" dirty="0">
                        <a:solidFill>
                          <a:srgbClr val="3366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400" b="1" kern="1200" dirty="0" smtClean="0">
                          <a:solidFill>
                            <a:srgbClr val="336699"/>
                          </a:solidFill>
                          <a:effectLst/>
                          <a:latin typeface="+mn-lt"/>
                          <a:ea typeface="+mn-ea"/>
                          <a:cs typeface="+mn-cs"/>
                        </a:rPr>
                        <a:t>829.5</a:t>
                      </a:r>
                      <a:endParaRPr lang="ka-GE" sz="1400" b="1" dirty="0">
                        <a:solidFill>
                          <a:srgbClr val="3366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9912">
                <a:tc>
                  <a:txBody>
                    <a:bodyPr/>
                    <a:lstStyle/>
                    <a:p>
                      <a:pPr algn="l"/>
                      <a:r>
                        <a:rPr lang="en-US" sz="1400" b="1" dirty="0" smtClean="0">
                          <a:solidFill>
                            <a:srgbClr val="336699"/>
                          </a:solidFill>
                        </a:rPr>
                        <a:t>Number of nurses</a:t>
                      </a:r>
                      <a:endParaRPr lang="ka-GE" sz="1400" b="1" dirty="0">
                        <a:solidFill>
                          <a:srgbClr val="3366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ka-GE" sz="1400" b="1" dirty="0">
                        <a:solidFill>
                          <a:srgbClr val="3366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ka-GE" sz="1400" b="1" dirty="0">
                        <a:solidFill>
                          <a:srgbClr val="3366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1" kern="1200" dirty="0" smtClean="0">
                          <a:solidFill>
                            <a:srgbClr val="336699"/>
                          </a:solidFill>
                          <a:effectLst/>
                          <a:latin typeface="+mn-lt"/>
                          <a:ea typeface="+mn-ea"/>
                          <a:cs typeface="+mn-cs"/>
                        </a:rPr>
                        <a:t>17862</a:t>
                      </a:r>
                      <a:endParaRPr lang="ka-GE" sz="1400" b="1" dirty="0">
                        <a:solidFill>
                          <a:srgbClr val="3366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9912">
                <a:tc>
                  <a:txBody>
                    <a:bodyPr/>
                    <a:lstStyle/>
                    <a:p>
                      <a:pPr algn="l"/>
                      <a:r>
                        <a:rPr lang="en-US" sz="1400" b="1" dirty="0" smtClean="0">
                          <a:solidFill>
                            <a:srgbClr val="336699"/>
                          </a:solidFill>
                        </a:rPr>
                        <a:t>Nurses per 100000 population</a:t>
                      </a:r>
                      <a:endParaRPr lang="ka-GE" sz="1400" b="1" dirty="0">
                        <a:solidFill>
                          <a:srgbClr val="3366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1" dirty="0" smtClean="0">
                          <a:solidFill>
                            <a:srgbClr val="336699"/>
                          </a:solidFill>
                        </a:rPr>
                        <a:t>740.4</a:t>
                      </a:r>
                      <a:endParaRPr lang="ka-GE" sz="1400" b="1" dirty="0">
                        <a:solidFill>
                          <a:srgbClr val="3366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1" dirty="0" smtClean="0">
                          <a:solidFill>
                            <a:srgbClr val="336699"/>
                          </a:solidFill>
                        </a:rPr>
                        <a:t>864.3</a:t>
                      </a:r>
                      <a:endParaRPr lang="ka-GE" sz="1400" b="1" dirty="0">
                        <a:solidFill>
                          <a:srgbClr val="3366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400" b="1" kern="1200" dirty="0" smtClean="0">
                          <a:solidFill>
                            <a:srgbClr val="336699"/>
                          </a:solidFill>
                          <a:effectLst/>
                          <a:latin typeface="+mn-lt"/>
                          <a:ea typeface="+mn-ea"/>
                          <a:cs typeface="+mn-cs"/>
                        </a:rPr>
                        <a:t>509.0</a:t>
                      </a:r>
                      <a:endParaRPr lang="ka-GE" sz="1400" b="1" dirty="0">
                        <a:solidFill>
                          <a:srgbClr val="3366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5" name="Rectangle 4">
            <a:extLst>
              <a:ext uri="{FF2B5EF4-FFF2-40B4-BE49-F238E27FC236}">
                <a16:creationId xmlns="" xmlns:a16="http://schemas.microsoft.com/office/drawing/2014/main" id="{F4058A56-E8BC-4892-8A42-3CFA7CD0788F}"/>
              </a:ext>
            </a:extLst>
          </p:cNvPr>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dirty="0"/>
          </a:p>
        </p:txBody>
      </p:sp>
      <p:sp>
        <p:nvSpPr>
          <p:cNvPr id="6" name="Rectangle 5">
            <a:extLst>
              <a:ext uri="{FF2B5EF4-FFF2-40B4-BE49-F238E27FC236}">
                <a16:creationId xmlns="" xmlns:a16="http://schemas.microsoft.com/office/drawing/2014/main" id="{95603622-966E-4823-83FC-C52B49FC3581}"/>
              </a:ext>
            </a:extLst>
          </p:cNvPr>
          <p:cNvSpPr>
            <a:spLocks noChangeArrowheads="1"/>
          </p:cNvSpPr>
          <p:nvPr/>
        </p:nvSpPr>
        <p:spPr bwMode="auto">
          <a:xfrm>
            <a:off x="1258888" y="6237288"/>
            <a:ext cx="47529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en-US" altLang="en-US" sz="800" b="1" dirty="0">
              <a:solidFill>
                <a:schemeClr val="bg1"/>
              </a:solidFill>
              <a:latin typeface="Calibri" panose="020F0502020204030204" pitchFamily="34" charset="0"/>
              <a:cs typeface="Calibri" panose="020F0502020204030204" pitchFamily="34" charset="0"/>
            </a:endParaRPr>
          </a:p>
          <a:p>
            <a:pPr eaLnBrk="1" hangingPunct="1">
              <a:spcBef>
                <a:spcPct val="0"/>
              </a:spcBef>
              <a:buFontTx/>
              <a:buNone/>
            </a:pPr>
            <a:r>
              <a:rPr lang="en-US" altLang="en-US" sz="1400" b="1" dirty="0">
                <a:solidFill>
                  <a:schemeClr val="bg1"/>
                </a:solidFill>
                <a:latin typeface="Calibri" panose="020F0502020204030204" pitchFamily="34" charset="0"/>
                <a:cs typeface="Calibri" panose="020F0502020204030204" pitchFamily="34" charset="0"/>
              </a:rPr>
              <a:t>National Center for Disease Control &amp;  Public Health</a:t>
            </a:r>
            <a:endParaRPr lang="ru-RU" altLang="en-US" sz="1400" b="1" dirty="0">
              <a:solidFill>
                <a:schemeClr val="bg1"/>
              </a:solidFill>
              <a:latin typeface="Calibri" panose="020F0502020204030204" pitchFamily="34" charset="0"/>
              <a:cs typeface="Calibri" panose="020F0502020204030204" pitchFamily="34" charset="0"/>
            </a:endParaRPr>
          </a:p>
        </p:txBody>
      </p:sp>
      <p:sp>
        <p:nvSpPr>
          <p:cNvPr id="7" name="Text Box 8">
            <a:extLst>
              <a:ext uri="{FF2B5EF4-FFF2-40B4-BE49-F238E27FC236}">
                <a16:creationId xmlns="" xmlns:a16="http://schemas.microsoft.com/office/drawing/2014/main" id="{BDA7139D-1CE7-4988-8CB9-EE1E380624A3}"/>
              </a:ext>
            </a:extLst>
          </p:cNvPr>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solidFill>
                  <a:schemeClr val="bg1"/>
                </a:solidFill>
              </a:rPr>
              <a:t>www.ncdc.ge</a:t>
            </a:r>
            <a:endParaRPr lang="ru-RU" altLang="en-US" sz="1800">
              <a:solidFill>
                <a:schemeClr val="bg1"/>
              </a:solidFill>
            </a:endParaRPr>
          </a:p>
        </p:txBody>
      </p:sp>
      <p:pic>
        <p:nvPicPr>
          <p:cNvPr id="8" name="Picture 7"/>
          <p:cNvPicPr>
            <a:picLocks noChangeAspect="1"/>
          </p:cNvPicPr>
          <p:nvPr/>
        </p:nvPicPr>
        <p:blipFill>
          <a:blip r:embed="rId3"/>
          <a:stretch>
            <a:fillRect/>
          </a:stretch>
        </p:blipFill>
        <p:spPr>
          <a:xfrm>
            <a:off x="55013" y="6218816"/>
            <a:ext cx="772571" cy="594560"/>
          </a:xfrm>
          <a:prstGeom prst="rect">
            <a:avLst/>
          </a:prstGeom>
        </p:spPr>
      </p:pic>
    </p:spTree>
    <p:extLst>
      <p:ext uri="{BB962C8B-B14F-4D97-AF65-F5344CB8AC3E}">
        <p14:creationId xmlns:p14="http://schemas.microsoft.com/office/powerpoint/2010/main" val="3063049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200" b="1" dirty="0">
                <a:solidFill>
                  <a:srgbClr val="C00000"/>
                </a:solidFill>
                <a:effectLst/>
                <a:latin typeface="+mj-lt"/>
              </a:rPr>
              <a:t>Health Priority Directions for 2014-2020</a:t>
            </a:r>
            <a:endParaRPr lang="en-US" sz="3200" b="1" kern="1200" dirty="0">
              <a:solidFill>
                <a:srgbClr val="A50021"/>
              </a:solidFill>
              <a:latin typeface="+mj-lt"/>
              <a:cs typeface="Arial" panose="020B0604020202020204" pitchFamily="34" charset="0"/>
            </a:endParaRPr>
          </a:p>
        </p:txBody>
      </p:sp>
      <p:sp>
        <p:nvSpPr>
          <p:cNvPr id="3" name="Content Placeholder 2"/>
          <p:cNvSpPr>
            <a:spLocks noGrp="1"/>
          </p:cNvSpPr>
          <p:nvPr>
            <p:ph idx="1"/>
          </p:nvPr>
        </p:nvSpPr>
        <p:spPr>
          <a:xfrm>
            <a:off x="646931" y="895013"/>
            <a:ext cx="8347844" cy="4038600"/>
          </a:xfrm>
        </p:spPr>
        <p:txBody>
          <a:bodyPr>
            <a:noAutofit/>
          </a:bodyPr>
          <a:lstStyle/>
          <a:p>
            <a:pPr lvl="0">
              <a:spcBef>
                <a:spcPts val="1200"/>
              </a:spcBef>
              <a:buFont typeface="+mj-lt"/>
              <a:buAutoNum type="arabicPeriod"/>
            </a:pPr>
            <a:r>
              <a:rPr lang="en-US" sz="2000" b="1" dirty="0">
                <a:solidFill>
                  <a:srgbClr val="003366"/>
                </a:solidFill>
                <a:latin typeface="+mj-lt"/>
              </a:rPr>
              <a:t>Health in all policies – general state multi-sectoral approach </a:t>
            </a:r>
          </a:p>
          <a:p>
            <a:pPr lvl="0">
              <a:spcBef>
                <a:spcPts val="1200"/>
              </a:spcBef>
              <a:buFont typeface="+mj-lt"/>
              <a:buAutoNum type="arabicPeriod"/>
            </a:pPr>
            <a:r>
              <a:rPr lang="en-US" sz="2000" b="1" dirty="0">
                <a:solidFill>
                  <a:srgbClr val="003366"/>
                </a:solidFill>
                <a:latin typeface="+mj-lt"/>
              </a:rPr>
              <a:t>Development of the healthcare sector governance</a:t>
            </a:r>
          </a:p>
          <a:p>
            <a:pPr lvl="0">
              <a:spcBef>
                <a:spcPts val="1200"/>
              </a:spcBef>
              <a:buFont typeface="+mj-lt"/>
              <a:buAutoNum type="arabicPeriod"/>
            </a:pPr>
            <a:r>
              <a:rPr lang="en-US" sz="2000" b="1" dirty="0">
                <a:solidFill>
                  <a:srgbClr val="003366"/>
                </a:solidFill>
                <a:latin typeface="+mj-lt"/>
              </a:rPr>
              <a:t>Improvement of healthcare financing system </a:t>
            </a:r>
          </a:p>
          <a:p>
            <a:pPr lvl="0">
              <a:spcBef>
                <a:spcPts val="1200"/>
              </a:spcBef>
              <a:buFont typeface="+mj-lt"/>
              <a:buAutoNum type="arabicPeriod"/>
            </a:pPr>
            <a:r>
              <a:rPr lang="en-US" sz="2000" b="1" dirty="0">
                <a:solidFill>
                  <a:srgbClr val="003366"/>
                </a:solidFill>
                <a:latin typeface="+mj-lt"/>
              </a:rPr>
              <a:t>Development of quality medical services </a:t>
            </a:r>
          </a:p>
          <a:p>
            <a:pPr lvl="0">
              <a:spcBef>
                <a:spcPts val="1200"/>
              </a:spcBef>
              <a:buFont typeface="+mj-lt"/>
              <a:buAutoNum type="arabicPeriod"/>
            </a:pPr>
            <a:r>
              <a:rPr lang="en-US" sz="2000" b="1" dirty="0">
                <a:solidFill>
                  <a:srgbClr val="003366"/>
                </a:solidFill>
                <a:latin typeface="+mj-lt"/>
              </a:rPr>
              <a:t>Development of human resources in the healthcare sector</a:t>
            </a:r>
          </a:p>
          <a:p>
            <a:pPr lvl="0">
              <a:spcBef>
                <a:spcPts val="1200"/>
              </a:spcBef>
              <a:buFont typeface="+mj-lt"/>
              <a:buAutoNum type="arabicPeriod"/>
            </a:pPr>
            <a:r>
              <a:rPr lang="en-US" sz="2000" b="1" dirty="0">
                <a:solidFill>
                  <a:srgbClr val="003366"/>
                </a:solidFill>
                <a:latin typeface="+mj-lt"/>
              </a:rPr>
              <a:t>Development of health management information systems</a:t>
            </a:r>
          </a:p>
          <a:p>
            <a:pPr lvl="0">
              <a:spcBef>
                <a:spcPts val="1200"/>
              </a:spcBef>
              <a:buFont typeface="+mj-lt"/>
              <a:buAutoNum type="arabicPeriod"/>
            </a:pPr>
            <a:r>
              <a:rPr lang="en-US" sz="2000" b="1" dirty="0">
                <a:solidFill>
                  <a:srgbClr val="003366"/>
                </a:solidFill>
                <a:latin typeface="+mj-lt"/>
              </a:rPr>
              <a:t>Support of maternal and child health</a:t>
            </a:r>
          </a:p>
          <a:p>
            <a:pPr lvl="0">
              <a:spcBef>
                <a:spcPts val="1200"/>
              </a:spcBef>
              <a:buFont typeface="+mj-lt"/>
              <a:buAutoNum type="arabicPeriod"/>
            </a:pPr>
            <a:r>
              <a:rPr lang="en-US" sz="2000" b="1" dirty="0">
                <a:solidFill>
                  <a:srgbClr val="003366"/>
                </a:solidFill>
                <a:latin typeface="+mj-lt"/>
              </a:rPr>
              <a:t>Improvement of prevention and management of priority communicable diseases </a:t>
            </a:r>
          </a:p>
          <a:p>
            <a:pPr lvl="0">
              <a:spcBef>
                <a:spcPts val="1200"/>
              </a:spcBef>
              <a:buFont typeface="+mj-lt"/>
              <a:buAutoNum type="arabicPeriod"/>
            </a:pPr>
            <a:r>
              <a:rPr lang="en-US" sz="2000" b="1" dirty="0">
                <a:solidFill>
                  <a:srgbClr val="003366"/>
                </a:solidFill>
                <a:latin typeface="+mj-lt"/>
              </a:rPr>
              <a:t>Improvement of prevention and control of priority non-communicable diseases</a:t>
            </a:r>
          </a:p>
          <a:p>
            <a:pPr lvl="0">
              <a:spcBef>
                <a:spcPts val="1200"/>
              </a:spcBef>
              <a:buFont typeface="+mj-lt"/>
              <a:buAutoNum type="arabicPeriod"/>
            </a:pPr>
            <a:r>
              <a:rPr lang="en-US" sz="2000" b="1" dirty="0" smtClean="0">
                <a:solidFill>
                  <a:srgbClr val="003366"/>
                </a:solidFill>
                <a:latin typeface="+mj-lt"/>
              </a:rPr>
              <a:t> Development </a:t>
            </a:r>
            <a:r>
              <a:rPr lang="en-US" sz="2000" b="1" dirty="0">
                <a:solidFill>
                  <a:srgbClr val="003366"/>
                </a:solidFill>
                <a:latin typeface="+mj-lt"/>
              </a:rPr>
              <a:t>of public health system</a:t>
            </a:r>
          </a:p>
        </p:txBody>
      </p:sp>
      <p:sp>
        <p:nvSpPr>
          <p:cNvPr id="4" name="Rectangle 4">
            <a:extLst>
              <a:ext uri="{FF2B5EF4-FFF2-40B4-BE49-F238E27FC236}">
                <a16:creationId xmlns="" xmlns:a16="http://schemas.microsoft.com/office/drawing/2014/main" id="{F4058A56-E8BC-4892-8A42-3CFA7CD0788F}"/>
              </a:ext>
            </a:extLst>
          </p:cNvPr>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dirty="0"/>
          </a:p>
        </p:txBody>
      </p:sp>
      <p:sp>
        <p:nvSpPr>
          <p:cNvPr id="5" name="Rectangle 5">
            <a:extLst>
              <a:ext uri="{FF2B5EF4-FFF2-40B4-BE49-F238E27FC236}">
                <a16:creationId xmlns="" xmlns:a16="http://schemas.microsoft.com/office/drawing/2014/main" id="{95603622-966E-4823-83FC-C52B49FC3581}"/>
              </a:ext>
            </a:extLst>
          </p:cNvPr>
          <p:cNvSpPr>
            <a:spLocks noChangeArrowheads="1"/>
          </p:cNvSpPr>
          <p:nvPr/>
        </p:nvSpPr>
        <p:spPr bwMode="auto">
          <a:xfrm>
            <a:off x="1258888" y="6237288"/>
            <a:ext cx="47529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en-US" altLang="en-US" sz="800" b="1" dirty="0">
              <a:solidFill>
                <a:schemeClr val="bg1"/>
              </a:solidFill>
              <a:latin typeface="Calibri" panose="020F0502020204030204" pitchFamily="34" charset="0"/>
              <a:cs typeface="Calibri" panose="020F0502020204030204" pitchFamily="34" charset="0"/>
            </a:endParaRPr>
          </a:p>
          <a:p>
            <a:pPr eaLnBrk="1" hangingPunct="1">
              <a:spcBef>
                <a:spcPct val="0"/>
              </a:spcBef>
              <a:buFontTx/>
              <a:buNone/>
            </a:pPr>
            <a:r>
              <a:rPr lang="en-US" altLang="en-US" sz="1400" b="1" dirty="0">
                <a:solidFill>
                  <a:schemeClr val="bg1"/>
                </a:solidFill>
                <a:latin typeface="Calibri" panose="020F0502020204030204" pitchFamily="34" charset="0"/>
                <a:cs typeface="Calibri" panose="020F0502020204030204" pitchFamily="34" charset="0"/>
              </a:rPr>
              <a:t>National Center for Disease Control &amp;  Public Health</a:t>
            </a:r>
            <a:endParaRPr lang="ru-RU" altLang="en-US" sz="1400" b="1" dirty="0">
              <a:solidFill>
                <a:schemeClr val="bg1"/>
              </a:solidFill>
              <a:latin typeface="Calibri" panose="020F0502020204030204" pitchFamily="34" charset="0"/>
              <a:cs typeface="Calibri" panose="020F0502020204030204" pitchFamily="34" charset="0"/>
            </a:endParaRPr>
          </a:p>
        </p:txBody>
      </p:sp>
      <p:sp>
        <p:nvSpPr>
          <p:cNvPr id="6" name="Text Box 8">
            <a:extLst>
              <a:ext uri="{FF2B5EF4-FFF2-40B4-BE49-F238E27FC236}">
                <a16:creationId xmlns="" xmlns:a16="http://schemas.microsoft.com/office/drawing/2014/main" id="{BDA7139D-1CE7-4988-8CB9-EE1E380624A3}"/>
              </a:ext>
            </a:extLst>
          </p:cNvPr>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solidFill>
                  <a:schemeClr val="bg1"/>
                </a:solidFill>
              </a:rPr>
              <a:t>www.ncdc.ge</a:t>
            </a:r>
            <a:endParaRPr lang="ru-RU" altLang="en-US" sz="1800">
              <a:solidFill>
                <a:schemeClr val="bg1"/>
              </a:solidFill>
            </a:endParaRPr>
          </a:p>
        </p:txBody>
      </p:sp>
      <p:pic>
        <p:nvPicPr>
          <p:cNvPr id="7" name="Picture 6"/>
          <p:cNvPicPr>
            <a:picLocks noChangeAspect="1"/>
          </p:cNvPicPr>
          <p:nvPr/>
        </p:nvPicPr>
        <p:blipFill>
          <a:blip r:embed="rId2"/>
          <a:stretch>
            <a:fillRect/>
          </a:stretch>
        </p:blipFill>
        <p:spPr>
          <a:xfrm>
            <a:off x="55013" y="6218816"/>
            <a:ext cx="772571" cy="594560"/>
          </a:xfrm>
          <a:prstGeom prst="rect">
            <a:avLst/>
          </a:prstGeom>
        </p:spPr>
      </p:pic>
    </p:spTree>
    <p:extLst>
      <p:ext uri="{BB962C8B-B14F-4D97-AF65-F5344CB8AC3E}">
        <p14:creationId xmlns:p14="http://schemas.microsoft.com/office/powerpoint/2010/main" val="37631578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itle 1"/>
          <p:cNvSpPr>
            <a:spLocks noGrp="1"/>
          </p:cNvSpPr>
          <p:nvPr>
            <p:ph type="title"/>
          </p:nvPr>
        </p:nvSpPr>
        <p:spPr>
          <a:xfrm>
            <a:off x="500063" y="-214311"/>
            <a:ext cx="8643937" cy="1138236"/>
          </a:xfrm>
        </p:spPr>
        <p:txBody>
          <a:bodyPr/>
          <a:lstStyle/>
          <a:p>
            <a:pPr>
              <a:defRPr/>
            </a:pPr>
            <a:r>
              <a:rPr lang="en-US" sz="2200" b="1" dirty="0" smtClean="0">
                <a:solidFill>
                  <a:srgbClr val="C00000"/>
                </a:solidFill>
                <a:latin typeface="+mj-lt"/>
              </a:rPr>
              <a:t>Organizational Structure of Healthcare, 2018</a:t>
            </a:r>
            <a:r>
              <a:rPr lang="ka-GE" sz="2200" b="1" dirty="0" smtClean="0">
                <a:solidFill>
                  <a:srgbClr val="C00000"/>
                </a:solidFill>
                <a:latin typeface="+mj-lt"/>
              </a:rPr>
              <a:t> </a:t>
            </a:r>
            <a:endParaRPr lang="en-US" sz="2200" b="1" dirty="0">
              <a:solidFill>
                <a:srgbClr val="C00000"/>
              </a:solidFill>
              <a:latin typeface="+mj-lt"/>
            </a:endParaRPr>
          </a:p>
        </p:txBody>
      </p:sp>
      <p:grpSp>
        <p:nvGrpSpPr>
          <p:cNvPr id="31" name="Group 30"/>
          <p:cNvGrpSpPr/>
          <p:nvPr/>
        </p:nvGrpSpPr>
        <p:grpSpPr>
          <a:xfrm>
            <a:off x="34504" y="622275"/>
            <a:ext cx="8893051" cy="5435625"/>
            <a:chOff x="71438" y="571500"/>
            <a:chExt cx="9001125" cy="5738051"/>
          </a:xfrm>
        </p:grpSpPr>
        <p:sp>
          <p:nvSpPr>
            <p:cNvPr id="4" name="Rectangle 3"/>
            <p:cNvSpPr/>
            <p:nvPr/>
          </p:nvSpPr>
          <p:spPr bwMode="auto">
            <a:xfrm>
              <a:off x="714375" y="571500"/>
              <a:ext cx="1500188" cy="285750"/>
            </a:xfrm>
            <a:prstGeom prst="rect">
              <a:avLst/>
            </a:prstGeom>
            <a:ln>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a:lstStyle/>
            <a:p>
              <a:pPr algn="ctr">
                <a:defRPr/>
              </a:pPr>
              <a:r>
                <a:rPr lang="en-US" sz="1200" dirty="0" smtClean="0">
                  <a:solidFill>
                    <a:schemeClr val="tx1"/>
                  </a:solidFill>
                </a:rPr>
                <a:t>President</a:t>
              </a:r>
              <a:endParaRPr lang="en-US" sz="1200" dirty="0">
                <a:solidFill>
                  <a:schemeClr val="tx1"/>
                </a:solidFill>
              </a:endParaRPr>
            </a:p>
          </p:txBody>
        </p:sp>
        <p:sp>
          <p:nvSpPr>
            <p:cNvPr id="5" name="Rectangle 4"/>
            <p:cNvSpPr/>
            <p:nvPr/>
          </p:nvSpPr>
          <p:spPr bwMode="auto">
            <a:xfrm>
              <a:off x="3500438" y="571500"/>
              <a:ext cx="2143125" cy="285750"/>
            </a:xfrm>
            <a:prstGeom prst="rect">
              <a:avLst/>
            </a:prstGeom>
            <a:ln>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a:lstStyle/>
            <a:p>
              <a:pPr algn="ctr">
                <a:defRPr/>
              </a:pPr>
              <a:r>
                <a:rPr lang="en-US" sz="1200" dirty="0" smtClean="0">
                  <a:solidFill>
                    <a:schemeClr val="tx1"/>
                  </a:solidFill>
                </a:rPr>
                <a:t>Cabinet of Ministers</a:t>
              </a:r>
              <a:endParaRPr lang="en-US" sz="1200" dirty="0">
                <a:solidFill>
                  <a:schemeClr val="tx1"/>
                </a:solidFill>
              </a:endParaRPr>
            </a:p>
          </p:txBody>
        </p:sp>
        <p:sp>
          <p:nvSpPr>
            <p:cNvPr id="6" name="Rectangle 5"/>
            <p:cNvSpPr/>
            <p:nvPr/>
          </p:nvSpPr>
          <p:spPr bwMode="auto">
            <a:xfrm>
              <a:off x="6929438" y="571500"/>
              <a:ext cx="1500187" cy="285750"/>
            </a:xfrm>
            <a:prstGeom prst="rect">
              <a:avLst/>
            </a:prstGeom>
            <a:ln>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a:lstStyle/>
            <a:p>
              <a:pPr algn="ctr">
                <a:defRPr/>
              </a:pPr>
              <a:r>
                <a:rPr lang="en-US" sz="1200" dirty="0" smtClean="0">
                  <a:solidFill>
                    <a:schemeClr val="tx1"/>
                  </a:solidFill>
                </a:rPr>
                <a:t>Parliament</a:t>
              </a:r>
              <a:endParaRPr lang="en-US" sz="1200" dirty="0">
                <a:solidFill>
                  <a:schemeClr val="tx1"/>
                </a:solidFill>
              </a:endParaRPr>
            </a:p>
          </p:txBody>
        </p:sp>
        <p:sp>
          <p:nvSpPr>
            <p:cNvPr id="9" name="Rectangle 8"/>
            <p:cNvSpPr/>
            <p:nvPr/>
          </p:nvSpPr>
          <p:spPr bwMode="auto">
            <a:xfrm>
              <a:off x="71438" y="1143000"/>
              <a:ext cx="1357312" cy="986808"/>
            </a:xfrm>
            <a:prstGeom prst="rect">
              <a:avLst/>
            </a:prstGeom>
            <a:ln>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a:lstStyle/>
            <a:p>
              <a:pPr algn="ctr">
                <a:defRPr/>
              </a:pPr>
              <a:r>
                <a:rPr lang="en-US" sz="1200" dirty="0" smtClean="0">
                  <a:solidFill>
                    <a:schemeClr val="tx1"/>
                  </a:solidFill>
                </a:rPr>
                <a:t>Ministry of Economy and Sustainable Development</a:t>
              </a:r>
              <a:endParaRPr lang="en-US" sz="1200" dirty="0">
                <a:solidFill>
                  <a:schemeClr val="tx1"/>
                </a:solidFill>
              </a:endParaRPr>
            </a:p>
          </p:txBody>
        </p:sp>
        <p:sp>
          <p:nvSpPr>
            <p:cNvPr id="10" name="Rectangle 9"/>
            <p:cNvSpPr/>
            <p:nvPr/>
          </p:nvSpPr>
          <p:spPr bwMode="auto">
            <a:xfrm>
              <a:off x="1500188" y="1143000"/>
              <a:ext cx="2859087" cy="642938"/>
            </a:xfrm>
            <a:prstGeom prst="rect">
              <a:avLst/>
            </a:prstGeom>
            <a:ln>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a:lstStyle/>
            <a:p>
              <a:pPr algn="ctr">
                <a:defRPr/>
              </a:pPr>
              <a:r>
                <a:rPr lang="en-US" sz="1200" dirty="0" smtClean="0">
                  <a:solidFill>
                    <a:schemeClr val="tx1"/>
                  </a:solidFill>
                </a:rPr>
                <a:t>Ministry of Internally </a:t>
              </a:r>
              <a:r>
                <a:rPr lang="en-US" sz="1200" dirty="0">
                  <a:solidFill>
                    <a:schemeClr val="tx1"/>
                  </a:solidFill>
                </a:rPr>
                <a:t>Displaced Persons from the Occupied Territories,  </a:t>
              </a:r>
              <a:r>
                <a:rPr lang="en-US" sz="1200" dirty="0" smtClean="0">
                  <a:solidFill>
                    <a:schemeClr val="tx1"/>
                  </a:solidFill>
                </a:rPr>
                <a:t>Labour, Health and Social Affairs</a:t>
              </a:r>
              <a:endParaRPr lang="en-US" sz="1200" dirty="0">
                <a:solidFill>
                  <a:schemeClr val="tx1"/>
                </a:solidFill>
              </a:endParaRPr>
            </a:p>
          </p:txBody>
        </p:sp>
        <p:sp>
          <p:nvSpPr>
            <p:cNvPr id="11" name="Rectangle 10"/>
            <p:cNvSpPr/>
            <p:nvPr/>
          </p:nvSpPr>
          <p:spPr bwMode="auto">
            <a:xfrm>
              <a:off x="4570413" y="1153965"/>
              <a:ext cx="1214437" cy="642938"/>
            </a:xfrm>
            <a:prstGeom prst="rect">
              <a:avLst/>
            </a:prstGeom>
            <a:ln>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a:lstStyle/>
            <a:p>
              <a:pPr algn="ctr">
                <a:defRPr/>
              </a:pPr>
              <a:r>
                <a:rPr lang="en-US" sz="1200" dirty="0" smtClean="0">
                  <a:solidFill>
                    <a:schemeClr val="tx1"/>
                  </a:solidFill>
                </a:rPr>
                <a:t>Ministry of Finance</a:t>
              </a:r>
              <a:endParaRPr lang="en-US" sz="1200" dirty="0">
                <a:solidFill>
                  <a:schemeClr val="tx1"/>
                </a:solidFill>
              </a:endParaRPr>
            </a:p>
          </p:txBody>
        </p:sp>
        <p:sp>
          <p:nvSpPr>
            <p:cNvPr id="12" name="Rectangle 11"/>
            <p:cNvSpPr/>
            <p:nvPr/>
          </p:nvSpPr>
          <p:spPr bwMode="auto">
            <a:xfrm>
              <a:off x="5995988" y="1143000"/>
              <a:ext cx="1719262" cy="642938"/>
            </a:xfrm>
            <a:prstGeom prst="rect">
              <a:avLst/>
            </a:prstGeom>
            <a:ln>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a:lstStyle/>
            <a:p>
              <a:pPr algn="ctr">
                <a:defRPr/>
              </a:pPr>
              <a:r>
                <a:rPr lang="en-US" sz="1200" dirty="0" smtClean="0">
                  <a:solidFill>
                    <a:schemeClr val="tx1"/>
                  </a:solidFill>
                </a:rPr>
                <a:t>Ministry of </a:t>
              </a:r>
              <a:r>
                <a:rPr lang="en-US" sz="1200" dirty="0">
                  <a:solidFill>
                    <a:schemeClr val="tx1"/>
                  </a:solidFill>
                </a:rPr>
                <a:t>Education, Science, Culture and Sport </a:t>
              </a:r>
            </a:p>
          </p:txBody>
        </p:sp>
        <p:sp>
          <p:nvSpPr>
            <p:cNvPr id="13" name="Rectangle 12"/>
            <p:cNvSpPr/>
            <p:nvPr/>
          </p:nvSpPr>
          <p:spPr bwMode="auto">
            <a:xfrm>
              <a:off x="7858125" y="1143000"/>
              <a:ext cx="1214438" cy="642938"/>
            </a:xfrm>
            <a:prstGeom prst="rect">
              <a:avLst/>
            </a:prstGeom>
            <a:ln>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a:lstStyle/>
            <a:p>
              <a:pPr algn="ctr">
                <a:defRPr/>
              </a:pPr>
              <a:r>
                <a:rPr lang="en-US" sz="1200" dirty="0" smtClean="0">
                  <a:solidFill>
                    <a:schemeClr val="tx1"/>
                  </a:solidFill>
                </a:rPr>
                <a:t>Other Ministries</a:t>
              </a:r>
              <a:endParaRPr lang="en-US" sz="1200" dirty="0">
                <a:solidFill>
                  <a:schemeClr val="tx1"/>
                </a:solidFill>
              </a:endParaRPr>
            </a:p>
          </p:txBody>
        </p:sp>
        <p:sp>
          <p:nvSpPr>
            <p:cNvPr id="14" name="Rectangle 13"/>
            <p:cNvSpPr/>
            <p:nvPr/>
          </p:nvSpPr>
          <p:spPr bwMode="auto">
            <a:xfrm>
              <a:off x="7858125" y="2000250"/>
              <a:ext cx="1214438" cy="642938"/>
            </a:xfrm>
            <a:prstGeom prst="rect">
              <a:avLst/>
            </a:prstGeom>
            <a:ln>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a:lstStyle/>
            <a:p>
              <a:pPr algn="ctr">
                <a:defRPr/>
              </a:pPr>
              <a:r>
                <a:rPr lang="en-US" sz="1200" dirty="0" smtClean="0">
                  <a:solidFill>
                    <a:schemeClr val="tx1"/>
                  </a:solidFill>
                </a:rPr>
                <a:t>Parallel structures of Healthcare</a:t>
              </a:r>
              <a:endParaRPr lang="en-US" sz="1200" dirty="0">
                <a:solidFill>
                  <a:schemeClr val="tx1"/>
                </a:solidFill>
              </a:endParaRPr>
            </a:p>
          </p:txBody>
        </p:sp>
        <p:sp>
          <p:nvSpPr>
            <p:cNvPr id="15" name="Rectangle 14"/>
            <p:cNvSpPr/>
            <p:nvPr/>
          </p:nvSpPr>
          <p:spPr bwMode="auto">
            <a:xfrm>
              <a:off x="6500813" y="2000250"/>
              <a:ext cx="1214437" cy="642938"/>
            </a:xfrm>
            <a:prstGeom prst="rect">
              <a:avLst/>
            </a:prstGeom>
            <a:ln>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a:lstStyle/>
            <a:p>
              <a:pPr algn="ctr">
                <a:defRPr/>
              </a:pPr>
              <a:r>
                <a:rPr lang="en-US" sz="1200" dirty="0" smtClean="0">
                  <a:solidFill>
                    <a:schemeClr val="tx1"/>
                  </a:solidFill>
                </a:rPr>
                <a:t>Medical University</a:t>
              </a:r>
              <a:endParaRPr lang="en-US" sz="1200" dirty="0">
                <a:solidFill>
                  <a:schemeClr val="tx1"/>
                </a:solidFill>
              </a:endParaRPr>
            </a:p>
          </p:txBody>
        </p:sp>
        <p:sp>
          <p:nvSpPr>
            <p:cNvPr id="16" name="Rectangle 15"/>
            <p:cNvSpPr/>
            <p:nvPr/>
          </p:nvSpPr>
          <p:spPr bwMode="auto">
            <a:xfrm>
              <a:off x="6486798" y="2739612"/>
              <a:ext cx="1214437" cy="706977"/>
            </a:xfrm>
            <a:prstGeom prst="rect">
              <a:avLst/>
            </a:prstGeom>
            <a:ln>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a:lstStyle/>
            <a:p>
              <a:pPr algn="ctr">
                <a:defRPr/>
              </a:pPr>
              <a:r>
                <a:rPr lang="en-US" sz="1200" dirty="0" smtClean="0">
                  <a:solidFill>
                    <a:schemeClr val="tx1"/>
                  </a:solidFill>
                </a:rPr>
                <a:t>Scientific Research Institutions</a:t>
              </a:r>
              <a:endParaRPr lang="en-US" sz="1200" dirty="0">
                <a:solidFill>
                  <a:schemeClr val="tx1"/>
                </a:solidFill>
              </a:endParaRPr>
            </a:p>
          </p:txBody>
        </p:sp>
        <p:sp>
          <p:nvSpPr>
            <p:cNvPr id="19" name="Rectangle 18"/>
            <p:cNvSpPr/>
            <p:nvPr/>
          </p:nvSpPr>
          <p:spPr bwMode="auto">
            <a:xfrm>
              <a:off x="1714500" y="2060575"/>
              <a:ext cx="2571750" cy="468313"/>
            </a:xfrm>
            <a:prstGeom prst="rect">
              <a:avLst/>
            </a:prstGeom>
            <a:ln>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a:lstStyle/>
            <a:p>
              <a:pPr algn="ctr">
                <a:defRPr/>
              </a:pPr>
              <a:r>
                <a:rPr lang="en-US" sz="1200" dirty="0" smtClean="0">
                  <a:solidFill>
                    <a:schemeClr val="tx1"/>
                  </a:solidFill>
                </a:rPr>
                <a:t>National Center for Disease Control and Public Health</a:t>
              </a:r>
              <a:endParaRPr lang="en-US" sz="1200" dirty="0">
                <a:solidFill>
                  <a:schemeClr val="tx1"/>
                </a:solidFill>
              </a:endParaRPr>
            </a:p>
          </p:txBody>
        </p:sp>
        <p:sp>
          <p:nvSpPr>
            <p:cNvPr id="21" name="Rectangle 20"/>
            <p:cNvSpPr/>
            <p:nvPr/>
          </p:nvSpPr>
          <p:spPr bwMode="auto">
            <a:xfrm>
              <a:off x="1775375" y="3506787"/>
              <a:ext cx="2571750" cy="350838"/>
            </a:xfrm>
            <a:prstGeom prst="rect">
              <a:avLst/>
            </a:prstGeom>
            <a:ln>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a:lstStyle/>
            <a:p>
              <a:pPr algn="ctr">
                <a:defRPr/>
              </a:pPr>
              <a:r>
                <a:rPr lang="en-US" sz="1200" dirty="0" smtClean="0">
                  <a:solidFill>
                    <a:schemeClr val="tx1"/>
                  </a:solidFill>
                </a:rPr>
                <a:t>Social Service Agency</a:t>
              </a:r>
              <a:endParaRPr lang="en-US" sz="1200" dirty="0">
                <a:solidFill>
                  <a:schemeClr val="tx1"/>
                </a:solidFill>
              </a:endParaRPr>
            </a:p>
          </p:txBody>
        </p:sp>
        <p:sp>
          <p:nvSpPr>
            <p:cNvPr id="22" name="Rectangle 21"/>
            <p:cNvSpPr/>
            <p:nvPr/>
          </p:nvSpPr>
          <p:spPr bwMode="auto">
            <a:xfrm>
              <a:off x="4643438" y="2264537"/>
              <a:ext cx="1428750" cy="521526"/>
            </a:xfrm>
            <a:prstGeom prst="rect">
              <a:avLst/>
            </a:prstGeom>
            <a:ln>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a:lstStyle/>
            <a:p>
              <a:pPr algn="ctr">
                <a:defRPr/>
              </a:pPr>
              <a:r>
                <a:rPr lang="en-US" sz="1200" dirty="0" smtClean="0">
                  <a:solidFill>
                    <a:schemeClr val="tx1"/>
                  </a:solidFill>
                </a:rPr>
                <a:t>Local Government</a:t>
              </a:r>
              <a:endParaRPr lang="en-US" sz="1200" dirty="0">
                <a:solidFill>
                  <a:schemeClr val="tx1"/>
                </a:solidFill>
              </a:endParaRPr>
            </a:p>
          </p:txBody>
        </p:sp>
        <p:sp>
          <p:nvSpPr>
            <p:cNvPr id="23" name="Rectangle 22"/>
            <p:cNvSpPr/>
            <p:nvPr/>
          </p:nvSpPr>
          <p:spPr bwMode="auto">
            <a:xfrm>
              <a:off x="4643438" y="3000375"/>
              <a:ext cx="1428750" cy="446215"/>
            </a:xfrm>
            <a:prstGeom prst="rect">
              <a:avLst/>
            </a:prstGeom>
            <a:ln>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a:lstStyle/>
            <a:p>
              <a:pPr algn="ctr">
                <a:defRPr/>
              </a:pPr>
              <a:r>
                <a:rPr lang="en-US" sz="1200" dirty="0" smtClean="0">
                  <a:solidFill>
                    <a:schemeClr val="tx1"/>
                  </a:solidFill>
                </a:rPr>
                <a:t>Public Health Services</a:t>
              </a:r>
              <a:endParaRPr lang="en-US" sz="1200" dirty="0">
                <a:solidFill>
                  <a:schemeClr val="tx1"/>
                </a:solidFill>
              </a:endParaRPr>
            </a:p>
          </p:txBody>
        </p:sp>
        <p:sp>
          <p:nvSpPr>
            <p:cNvPr id="24" name="Rectangle 23"/>
            <p:cNvSpPr/>
            <p:nvPr/>
          </p:nvSpPr>
          <p:spPr bwMode="auto">
            <a:xfrm>
              <a:off x="6286500" y="4357688"/>
              <a:ext cx="1500188" cy="642937"/>
            </a:xfrm>
            <a:prstGeom prst="rect">
              <a:avLst/>
            </a:prstGeom>
            <a:ln>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a:lstStyle/>
            <a:p>
              <a:pPr algn="ctr">
                <a:defRPr/>
              </a:pPr>
              <a:r>
                <a:rPr lang="en-US" sz="1200" dirty="0">
                  <a:solidFill>
                    <a:schemeClr val="tx1"/>
                  </a:solidFill>
                </a:rPr>
                <a:t>Primary Healthcare </a:t>
              </a:r>
              <a:r>
                <a:rPr lang="en-US" sz="1200" dirty="0" smtClean="0">
                  <a:solidFill>
                    <a:schemeClr val="tx1"/>
                  </a:solidFill>
                </a:rPr>
                <a:t>Private </a:t>
              </a:r>
              <a:r>
                <a:rPr lang="en-US" sz="1200" dirty="0">
                  <a:solidFill>
                    <a:schemeClr val="tx1"/>
                  </a:solidFill>
                </a:rPr>
                <a:t>Providers</a:t>
              </a:r>
            </a:p>
          </p:txBody>
        </p:sp>
        <p:sp>
          <p:nvSpPr>
            <p:cNvPr id="25" name="Rectangle 24"/>
            <p:cNvSpPr/>
            <p:nvPr/>
          </p:nvSpPr>
          <p:spPr bwMode="auto">
            <a:xfrm>
              <a:off x="6286500" y="5143500"/>
              <a:ext cx="1500188" cy="310389"/>
            </a:xfrm>
            <a:prstGeom prst="rect">
              <a:avLst/>
            </a:prstGeom>
            <a:ln>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a:lstStyle/>
            <a:p>
              <a:pPr algn="ctr">
                <a:defRPr/>
              </a:pPr>
              <a:r>
                <a:rPr lang="en-US" sz="1200" dirty="0" smtClean="0">
                  <a:solidFill>
                    <a:schemeClr val="tx1"/>
                  </a:solidFill>
                </a:rPr>
                <a:t>Private Hospitals</a:t>
              </a:r>
              <a:endParaRPr lang="en-US" sz="1200" dirty="0">
                <a:solidFill>
                  <a:schemeClr val="tx1"/>
                </a:solidFill>
              </a:endParaRPr>
            </a:p>
          </p:txBody>
        </p:sp>
        <p:sp>
          <p:nvSpPr>
            <p:cNvPr id="26" name="Rectangle 25"/>
            <p:cNvSpPr/>
            <p:nvPr/>
          </p:nvSpPr>
          <p:spPr bwMode="auto">
            <a:xfrm>
              <a:off x="6286500" y="5715000"/>
              <a:ext cx="1500188" cy="285750"/>
            </a:xfrm>
            <a:prstGeom prst="rect">
              <a:avLst/>
            </a:prstGeom>
            <a:ln>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a:lstStyle/>
            <a:p>
              <a:pPr algn="ctr">
                <a:defRPr/>
              </a:pPr>
              <a:r>
                <a:rPr lang="en-US" sz="1200" dirty="0" smtClean="0">
                  <a:solidFill>
                    <a:schemeClr val="tx1"/>
                  </a:solidFill>
                </a:rPr>
                <a:t>Pharmacies</a:t>
              </a:r>
              <a:endParaRPr lang="en-US" sz="1200" dirty="0">
                <a:solidFill>
                  <a:schemeClr val="tx1"/>
                </a:solidFill>
              </a:endParaRPr>
            </a:p>
          </p:txBody>
        </p:sp>
        <p:sp>
          <p:nvSpPr>
            <p:cNvPr id="27" name="Rectangle 26"/>
            <p:cNvSpPr/>
            <p:nvPr/>
          </p:nvSpPr>
          <p:spPr bwMode="auto">
            <a:xfrm>
              <a:off x="3058765" y="4503737"/>
              <a:ext cx="1500187" cy="642937"/>
            </a:xfrm>
            <a:prstGeom prst="rect">
              <a:avLst/>
            </a:prstGeom>
            <a:ln>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a:lstStyle/>
            <a:p>
              <a:pPr algn="ctr">
                <a:defRPr/>
              </a:pPr>
              <a:r>
                <a:rPr lang="en-US" sz="1200" dirty="0" smtClean="0">
                  <a:solidFill>
                    <a:schemeClr val="tx1"/>
                  </a:solidFill>
                </a:rPr>
                <a:t>State Primary Healthcare Providers</a:t>
              </a:r>
              <a:endParaRPr lang="en-US" sz="1200" dirty="0">
                <a:solidFill>
                  <a:schemeClr val="tx1"/>
                </a:solidFill>
              </a:endParaRPr>
            </a:p>
          </p:txBody>
        </p:sp>
        <p:sp>
          <p:nvSpPr>
            <p:cNvPr id="28" name="Rectangle 27"/>
            <p:cNvSpPr/>
            <p:nvPr/>
          </p:nvSpPr>
          <p:spPr bwMode="auto">
            <a:xfrm>
              <a:off x="3058765" y="5289549"/>
              <a:ext cx="1500187" cy="285750"/>
            </a:xfrm>
            <a:prstGeom prst="rect">
              <a:avLst/>
            </a:prstGeom>
            <a:ln>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a:lstStyle/>
            <a:p>
              <a:pPr algn="ctr">
                <a:defRPr/>
              </a:pPr>
              <a:r>
                <a:rPr lang="en-US" sz="1200" dirty="0" smtClean="0">
                  <a:solidFill>
                    <a:schemeClr val="tx1"/>
                  </a:solidFill>
                </a:rPr>
                <a:t>Public Hospitals</a:t>
              </a:r>
              <a:endParaRPr lang="en-US" sz="1200" dirty="0">
                <a:solidFill>
                  <a:schemeClr val="tx1"/>
                </a:solidFill>
              </a:endParaRPr>
            </a:p>
          </p:txBody>
        </p:sp>
        <p:sp>
          <p:nvSpPr>
            <p:cNvPr id="29" name="Rectangle 28"/>
            <p:cNvSpPr/>
            <p:nvPr/>
          </p:nvSpPr>
          <p:spPr bwMode="auto">
            <a:xfrm>
              <a:off x="4826358" y="5714207"/>
              <a:ext cx="1071563" cy="500063"/>
            </a:xfrm>
            <a:prstGeom prst="rect">
              <a:avLst/>
            </a:prstGeom>
            <a:ln>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a:lstStyle/>
            <a:p>
              <a:pPr algn="ctr">
                <a:defRPr/>
              </a:pPr>
              <a:r>
                <a:rPr lang="en-US" sz="1200" dirty="0" smtClean="0">
                  <a:solidFill>
                    <a:schemeClr val="tx1"/>
                  </a:solidFill>
                </a:rPr>
                <a:t>Patient / population</a:t>
              </a:r>
              <a:endParaRPr lang="en-US" sz="1200" dirty="0">
                <a:solidFill>
                  <a:schemeClr val="tx1"/>
                </a:solidFill>
              </a:endParaRPr>
            </a:p>
          </p:txBody>
        </p:sp>
        <p:sp>
          <p:nvSpPr>
            <p:cNvPr id="30" name="Rectangle 29"/>
            <p:cNvSpPr/>
            <p:nvPr/>
          </p:nvSpPr>
          <p:spPr bwMode="auto">
            <a:xfrm>
              <a:off x="4643438" y="3857625"/>
              <a:ext cx="1428750" cy="642938"/>
            </a:xfrm>
            <a:prstGeom prst="rect">
              <a:avLst/>
            </a:prstGeom>
            <a:ln>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a:lstStyle/>
            <a:p>
              <a:pPr algn="ctr">
                <a:defRPr/>
              </a:pPr>
              <a:r>
                <a:rPr lang="en-US" sz="1200" dirty="0" smtClean="0">
                  <a:solidFill>
                    <a:schemeClr val="tx1"/>
                  </a:solidFill>
                </a:rPr>
                <a:t>Private Medical Insurance Companies</a:t>
              </a:r>
              <a:endParaRPr lang="en-US" sz="1200" dirty="0">
                <a:solidFill>
                  <a:schemeClr val="tx1"/>
                </a:solidFill>
              </a:endParaRPr>
            </a:p>
          </p:txBody>
        </p:sp>
        <p:cxnSp>
          <p:nvCxnSpPr>
            <p:cNvPr id="32" name="Straight Connector 31"/>
            <p:cNvCxnSpPr/>
            <p:nvPr/>
          </p:nvCxnSpPr>
          <p:spPr bwMode="auto">
            <a:xfrm>
              <a:off x="1000125" y="998538"/>
              <a:ext cx="7358063" cy="1587"/>
            </a:xfrm>
            <a:prstGeom prst="line">
              <a:avLst/>
            </a:prstGeom>
            <a:solidFill>
              <a:schemeClr val="accent1"/>
            </a:solidFill>
            <a:ln w="12700" cap="flat" cmpd="sng" algn="ctr">
              <a:solidFill>
                <a:schemeClr val="accent6">
                  <a:lumMod val="50000"/>
                </a:schemeClr>
              </a:solidFill>
              <a:prstDash val="solid"/>
              <a:round/>
              <a:headEnd type="none" w="med" len="med"/>
              <a:tailEnd type="none" w="med" len="med"/>
            </a:ln>
            <a:effectLst/>
          </p:spPr>
        </p:cxnSp>
        <p:cxnSp>
          <p:nvCxnSpPr>
            <p:cNvPr id="34" name="Straight Connector 33"/>
            <p:cNvCxnSpPr/>
            <p:nvPr/>
          </p:nvCxnSpPr>
          <p:spPr bwMode="auto">
            <a:xfrm rot="5400000">
              <a:off x="927894" y="1070769"/>
              <a:ext cx="142875" cy="1587"/>
            </a:xfrm>
            <a:prstGeom prst="line">
              <a:avLst/>
            </a:prstGeom>
            <a:solidFill>
              <a:schemeClr val="accent1"/>
            </a:solidFill>
            <a:ln w="12700" cap="flat" cmpd="sng" algn="ctr">
              <a:solidFill>
                <a:schemeClr val="accent6">
                  <a:lumMod val="50000"/>
                </a:schemeClr>
              </a:solidFill>
              <a:prstDash val="solid"/>
              <a:round/>
              <a:headEnd type="none" w="med" len="med"/>
              <a:tailEnd type="none" w="med" len="med"/>
            </a:ln>
            <a:effectLst/>
          </p:spPr>
        </p:cxnSp>
        <p:cxnSp>
          <p:nvCxnSpPr>
            <p:cNvPr id="35" name="Straight Connector 34"/>
            <p:cNvCxnSpPr/>
            <p:nvPr/>
          </p:nvCxnSpPr>
          <p:spPr bwMode="auto">
            <a:xfrm rot="5400000">
              <a:off x="2642394" y="1070769"/>
              <a:ext cx="142875" cy="1587"/>
            </a:xfrm>
            <a:prstGeom prst="line">
              <a:avLst/>
            </a:prstGeom>
            <a:solidFill>
              <a:schemeClr val="accent1"/>
            </a:solidFill>
            <a:ln w="12700" cap="flat" cmpd="sng" algn="ctr">
              <a:solidFill>
                <a:schemeClr val="accent6">
                  <a:lumMod val="50000"/>
                </a:schemeClr>
              </a:solidFill>
              <a:prstDash val="solid"/>
              <a:round/>
              <a:headEnd type="none" w="med" len="med"/>
              <a:tailEnd type="none" w="med" len="med"/>
            </a:ln>
            <a:effectLst/>
          </p:spPr>
        </p:cxnSp>
        <p:cxnSp>
          <p:nvCxnSpPr>
            <p:cNvPr id="36" name="Straight Connector 35"/>
            <p:cNvCxnSpPr/>
            <p:nvPr/>
          </p:nvCxnSpPr>
          <p:spPr bwMode="auto">
            <a:xfrm rot="5400000">
              <a:off x="5501481" y="1070769"/>
              <a:ext cx="142875" cy="1588"/>
            </a:xfrm>
            <a:prstGeom prst="line">
              <a:avLst/>
            </a:prstGeom>
            <a:solidFill>
              <a:schemeClr val="accent1"/>
            </a:solidFill>
            <a:ln w="12700" cap="flat" cmpd="sng" algn="ctr">
              <a:solidFill>
                <a:schemeClr val="accent6">
                  <a:lumMod val="50000"/>
                </a:schemeClr>
              </a:solidFill>
              <a:prstDash val="solid"/>
              <a:round/>
              <a:headEnd type="none" w="med" len="med"/>
              <a:tailEnd type="none" w="med" len="med"/>
            </a:ln>
            <a:effectLst/>
          </p:spPr>
        </p:cxnSp>
        <p:cxnSp>
          <p:nvCxnSpPr>
            <p:cNvPr id="37" name="Straight Connector 36"/>
            <p:cNvCxnSpPr/>
            <p:nvPr/>
          </p:nvCxnSpPr>
          <p:spPr bwMode="auto">
            <a:xfrm rot="5400000">
              <a:off x="6857206" y="1070769"/>
              <a:ext cx="142875" cy="1588"/>
            </a:xfrm>
            <a:prstGeom prst="line">
              <a:avLst/>
            </a:prstGeom>
            <a:solidFill>
              <a:schemeClr val="accent1"/>
            </a:solidFill>
            <a:ln w="12700" cap="flat" cmpd="sng" algn="ctr">
              <a:solidFill>
                <a:schemeClr val="accent6">
                  <a:lumMod val="50000"/>
                </a:schemeClr>
              </a:solidFill>
              <a:prstDash val="solid"/>
              <a:round/>
              <a:headEnd type="none" w="med" len="med"/>
              <a:tailEnd type="none" w="med" len="med"/>
            </a:ln>
            <a:effectLst/>
          </p:spPr>
        </p:cxnSp>
        <p:cxnSp>
          <p:nvCxnSpPr>
            <p:cNvPr id="38" name="Straight Connector 37"/>
            <p:cNvCxnSpPr/>
            <p:nvPr/>
          </p:nvCxnSpPr>
          <p:spPr bwMode="auto">
            <a:xfrm rot="5400000">
              <a:off x="8285956" y="1070769"/>
              <a:ext cx="142875" cy="1588"/>
            </a:xfrm>
            <a:prstGeom prst="line">
              <a:avLst/>
            </a:prstGeom>
            <a:solidFill>
              <a:schemeClr val="accent1"/>
            </a:solidFill>
            <a:ln w="12700" cap="flat" cmpd="sng" algn="ctr">
              <a:solidFill>
                <a:schemeClr val="accent6">
                  <a:lumMod val="50000"/>
                </a:schemeClr>
              </a:solidFill>
              <a:prstDash val="solid"/>
              <a:round/>
              <a:headEnd type="none" w="med" len="med"/>
              <a:tailEnd type="none" w="med" len="med"/>
            </a:ln>
            <a:effectLst/>
          </p:spPr>
        </p:cxnSp>
        <p:cxnSp>
          <p:nvCxnSpPr>
            <p:cNvPr id="40" name="Straight Connector 39"/>
            <p:cNvCxnSpPr/>
            <p:nvPr/>
          </p:nvCxnSpPr>
          <p:spPr bwMode="auto">
            <a:xfrm rot="5400000">
              <a:off x="4572794" y="927894"/>
              <a:ext cx="142875" cy="1587"/>
            </a:xfrm>
            <a:prstGeom prst="line">
              <a:avLst/>
            </a:prstGeom>
            <a:solidFill>
              <a:schemeClr val="accent1"/>
            </a:solidFill>
            <a:ln w="12700" cap="flat" cmpd="sng" algn="ctr">
              <a:solidFill>
                <a:schemeClr val="accent6">
                  <a:lumMod val="50000"/>
                </a:schemeClr>
              </a:solidFill>
              <a:prstDash val="solid"/>
              <a:round/>
              <a:headEnd type="none" w="med" len="med"/>
              <a:tailEnd type="none" w="med" len="med"/>
            </a:ln>
            <a:effectLst/>
          </p:spPr>
        </p:cxnSp>
        <p:cxnSp>
          <p:nvCxnSpPr>
            <p:cNvPr id="41" name="Straight Connector 40"/>
            <p:cNvCxnSpPr>
              <a:endCxn id="5" idx="1"/>
            </p:cNvCxnSpPr>
            <p:nvPr/>
          </p:nvCxnSpPr>
          <p:spPr bwMode="auto">
            <a:xfrm>
              <a:off x="2214563" y="714375"/>
              <a:ext cx="1285875" cy="1588"/>
            </a:xfrm>
            <a:prstGeom prst="line">
              <a:avLst/>
            </a:prstGeom>
            <a:solidFill>
              <a:schemeClr val="accent1"/>
            </a:solidFill>
            <a:ln w="12700" cap="flat" cmpd="sng" algn="ctr">
              <a:solidFill>
                <a:schemeClr val="accent6">
                  <a:lumMod val="50000"/>
                </a:schemeClr>
              </a:solidFill>
              <a:prstDash val="solid"/>
              <a:round/>
              <a:headEnd type="none" w="med" len="med"/>
              <a:tailEnd type="none" w="med" len="med"/>
            </a:ln>
            <a:effectLst/>
          </p:spPr>
        </p:cxnSp>
        <p:cxnSp>
          <p:nvCxnSpPr>
            <p:cNvPr id="44" name="Straight Connector 43"/>
            <p:cNvCxnSpPr/>
            <p:nvPr/>
          </p:nvCxnSpPr>
          <p:spPr bwMode="auto">
            <a:xfrm>
              <a:off x="5643563" y="714375"/>
              <a:ext cx="1285875" cy="1588"/>
            </a:xfrm>
            <a:prstGeom prst="line">
              <a:avLst/>
            </a:prstGeom>
            <a:solidFill>
              <a:schemeClr val="accent1"/>
            </a:solidFill>
            <a:ln w="12700" cap="flat" cmpd="sng" algn="ctr">
              <a:solidFill>
                <a:schemeClr val="accent6">
                  <a:lumMod val="50000"/>
                </a:schemeClr>
              </a:solidFill>
              <a:prstDash val="solid"/>
              <a:round/>
              <a:headEnd type="none" w="med" len="med"/>
              <a:tailEnd type="none" w="med" len="med"/>
            </a:ln>
            <a:effectLst/>
          </p:spPr>
        </p:cxnSp>
        <p:cxnSp>
          <p:nvCxnSpPr>
            <p:cNvPr id="45" name="Straight Connector 44"/>
            <p:cNvCxnSpPr/>
            <p:nvPr/>
          </p:nvCxnSpPr>
          <p:spPr bwMode="auto">
            <a:xfrm>
              <a:off x="1573213" y="1785938"/>
              <a:ext cx="10839" cy="1986679"/>
            </a:xfrm>
            <a:prstGeom prst="line">
              <a:avLst/>
            </a:prstGeom>
            <a:solidFill>
              <a:schemeClr val="accent1"/>
            </a:solidFill>
            <a:ln w="12700" cap="flat" cmpd="sng" algn="ctr">
              <a:solidFill>
                <a:schemeClr val="accent6">
                  <a:lumMod val="50000"/>
                </a:schemeClr>
              </a:solidFill>
              <a:prstDash val="solid"/>
              <a:round/>
              <a:headEnd type="none" w="med" len="med"/>
              <a:tailEnd type="none" w="med" len="med"/>
            </a:ln>
            <a:effectLst/>
          </p:spPr>
        </p:cxnSp>
        <p:cxnSp>
          <p:nvCxnSpPr>
            <p:cNvPr id="47" name="Straight Connector 46"/>
            <p:cNvCxnSpPr/>
            <p:nvPr/>
          </p:nvCxnSpPr>
          <p:spPr bwMode="auto">
            <a:xfrm rot="5400000">
              <a:off x="5644356" y="2428082"/>
              <a:ext cx="1285875" cy="1588"/>
            </a:xfrm>
            <a:prstGeom prst="line">
              <a:avLst/>
            </a:prstGeom>
            <a:solidFill>
              <a:schemeClr val="accent1"/>
            </a:solidFill>
            <a:ln w="12700" cap="flat" cmpd="sng" algn="ctr">
              <a:solidFill>
                <a:schemeClr val="accent6">
                  <a:lumMod val="50000"/>
                </a:schemeClr>
              </a:solidFill>
              <a:prstDash val="solid"/>
              <a:round/>
              <a:headEnd type="none" w="med" len="med"/>
              <a:tailEnd type="none" w="med" len="med"/>
            </a:ln>
            <a:effectLst/>
          </p:spPr>
        </p:cxnSp>
        <p:cxnSp>
          <p:nvCxnSpPr>
            <p:cNvPr id="54" name="Straight Connector 53"/>
            <p:cNvCxnSpPr/>
            <p:nvPr/>
          </p:nvCxnSpPr>
          <p:spPr bwMode="auto">
            <a:xfrm rot="10800000">
              <a:off x="6286500" y="3071813"/>
              <a:ext cx="214313" cy="1587"/>
            </a:xfrm>
            <a:prstGeom prst="line">
              <a:avLst/>
            </a:prstGeom>
            <a:solidFill>
              <a:schemeClr val="accent1"/>
            </a:solidFill>
            <a:ln w="12700" cap="flat" cmpd="sng" algn="ctr">
              <a:solidFill>
                <a:schemeClr val="accent6">
                  <a:lumMod val="50000"/>
                </a:schemeClr>
              </a:solidFill>
              <a:prstDash val="solid"/>
              <a:round/>
              <a:headEnd type="none" w="med" len="med"/>
              <a:tailEnd type="none" w="med" len="med"/>
            </a:ln>
            <a:effectLst/>
          </p:spPr>
        </p:cxnSp>
        <p:cxnSp>
          <p:nvCxnSpPr>
            <p:cNvPr id="55" name="Straight Connector 54"/>
            <p:cNvCxnSpPr/>
            <p:nvPr/>
          </p:nvCxnSpPr>
          <p:spPr bwMode="auto">
            <a:xfrm rot="10800000">
              <a:off x="6286500" y="2357438"/>
              <a:ext cx="214313" cy="1587"/>
            </a:xfrm>
            <a:prstGeom prst="line">
              <a:avLst/>
            </a:prstGeom>
            <a:solidFill>
              <a:schemeClr val="accent1"/>
            </a:solidFill>
            <a:ln w="12700" cap="flat" cmpd="sng" algn="ctr">
              <a:solidFill>
                <a:schemeClr val="accent6">
                  <a:lumMod val="50000"/>
                </a:schemeClr>
              </a:solidFill>
              <a:prstDash val="solid"/>
              <a:round/>
              <a:headEnd type="none" w="med" len="med"/>
              <a:tailEnd type="none" w="med" len="med"/>
            </a:ln>
            <a:effectLst/>
          </p:spPr>
        </p:cxnSp>
        <p:cxnSp>
          <p:nvCxnSpPr>
            <p:cNvPr id="59" name="Straight Connector 58"/>
            <p:cNvCxnSpPr/>
            <p:nvPr/>
          </p:nvCxnSpPr>
          <p:spPr bwMode="auto">
            <a:xfrm rot="5400000">
              <a:off x="8036719" y="1893094"/>
              <a:ext cx="214312" cy="0"/>
            </a:xfrm>
            <a:prstGeom prst="line">
              <a:avLst/>
            </a:prstGeom>
            <a:solidFill>
              <a:schemeClr val="accent1"/>
            </a:solidFill>
            <a:ln w="12700" cap="flat" cmpd="sng" algn="ctr">
              <a:solidFill>
                <a:schemeClr val="accent6">
                  <a:lumMod val="50000"/>
                </a:schemeClr>
              </a:solidFill>
              <a:prstDash val="solid"/>
              <a:round/>
              <a:headEnd type="none" w="med" len="med"/>
              <a:tailEnd type="none" w="med" len="med"/>
            </a:ln>
            <a:effectLst/>
          </p:spPr>
        </p:cxnSp>
        <p:cxnSp>
          <p:nvCxnSpPr>
            <p:cNvPr id="60" name="Straight Connector 59"/>
            <p:cNvCxnSpPr/>
            <p:nvPr/>
          </p:nvCxnSpPr>
          <p:spPr bwMode="auto">
            <a:xfrm rot="5400000">
              <a:off x="4893469" y="2893219"/>
              <a:ext cx="214312" cy="0"/>
            </a:xfrm>
            <a:prstGeom prst="line">
              <a:avLst/>
            </a:prstGeom>
            <a:solidFill>
              <a:schemeClr val="accent1"/>
            </a:solidFill>
            <a:ln w="12700" cap="flat" cmpd="sng" algn="ctr">
              <a:solidFill>
                <a:schemeClr val="accent6">
                  <a:lumMod val="50000"/>
                </a:schemeClr>
              </a:solidFill>
              <a:prstDash val="solid"/>
              <a:round/>
              <a:headEnd type="none" w="med" len="med"/>
              <a:tailEnd type="none" w="med" len="med"/>
            </a:ln>
            <a:effectLst/>
          </p:spPr>
        </p:cxnSp>
        <p:cxnSp>
          <p:nvCxnSpPr>
            <p:cNvPr id="62" name="Straight Arrow Connector 61"/>
            <p:cNvCxnSpPr/>
            <p:nvPr/>
          </p:nvCxnSpPr>
          <p:spPr bwMode="auto">
            <a:xfrm rot="5400000">
              <a:off x="8537576" y="1892300"/>
              <a:ext cx="214312" cy="1587"/>
            </a:xfrm>
            <a:prstGeom prst="straightConnector1">
              <a:avLst/>
            </a:prstGeom>
            <a:solidFill>
              <a:schemeClr val="accent1"/>
            </a:solidFill>
            <a:ln w="12700" cap="flat" cmpd="sng" algn="ctr">
              <a:solidFill>
                <a:schemeClr val="accent6">
                  <a:lumMod val="50000"/>
                </a:schemeClr>
              </a:solidFill>
              <a:prstDash val="solid"/>
              <a:round/>
              <a:headEnd type="none" w="med" len="med"/>
              <a:tailEnd type="arrow"/>
            </a:ln>
            <a:effectLst/>
          </p:spPr>
        </p:cxnSp>
        <p:cxnSp>
          <p:nvCxnSpPr>
            <p:cNvPr id="63" name="Straight Arrow Connector 62"/>
            <p:cNvCxnSpPr/>
            <p:nvPr/>
          </p:nvCxnSpPr>
          <p:spPr bwMode="auto">
            <a:xfrm rot="5400000">
              <a:off x="5680076" y="2892425"/>
              <a:ext cx="214312" cy="1587"/>
            </a:xfrm>
            <a:prstGeom prst="straightConnector1">
              <a:avLst/>
            </a:prstGeom>
            <a:solidFill>
              <a:schemeClr val="accent1"/>
            </a:solidFill>
            <a:ln w="12700" cap="flat" cmpd="sng" algn="ctr">
              <a:solidFill>
                <a:schemeClr val="accent6">
                  <a:lumMod val="50000"/>
                </a:schemeClr>
              </a:solidFill>
              <a:prstDash val="solid"/>
              <a:round/>
              <a:headEnd type="none" w="med" len="med"/>
              <a:tailEnd type="arrow"/>
            </a:ln>
            <a:effectLst/>
          </p:spPr>
        </p:cxnSp>
        <p:cxnSp>
          <p:nvCxnSpPr>
            <p:cNvPr id="71" name="Straight Connector 70"/>
            <p:cNvCxnSpPr/>
            <p:nvPr/>
          </p:nvCxnSpPr>
          <p:spPr bwMode="auto">
            <a:xfrm rot="10800000">
              <a:off x="1607345" y="3758843"/>
              <a:ext cx="142875" cy="1587"/>
            </a:xfrm>
            <a:prstGeom prst="line">
              <a:avLst/>
            </a:prstGeom>
            <a:solidFill>
              <a:schemeClr val="accent1"/>
            </a:solidFill>
            <a:ln w="12700" cap="flat" cmpd="sng" algn="ctr">
              <a:solidFill>
                <a:schemeClr val="accent6">
                  <a:lumMod val="50000"/>
                </a:schemeClr>
              </a:solidFill>
              <a:prstDash val="solid"/>
              <a:round/>
              <a:headEnd type="none" w="med" len="med"/>
              <a:tailEnd type="none" w="med" len="med"/>
            </a:ln>
            <a:effectLst/>
          </p:spPr>
        </p:cxnSp>
        <p:cxnSp>
          <p:nvCxnSpPr>
            <p:cNvPr id="72" name="Straight Connector 71"/>
            <p:cNvCxnSpPr/>
            <p:nvPr/>
          </p:nvCxnSpPr>
          <p:spPr bwMode="auto">
            <a:xfrm rot="10800000">
              <a:off x="1595698" y="2998385"/>
              <a:ext cx="142875" cy="1588"/>
            </a:xfrm>
            <a:prstGeom prst="line">
              <a:avLst/>
            </a:prstGeom>
            <a:solidFill>
              <a:schemeClr val="accent1"/>
            </a:solidFill>
            <a:ln w="12700" cap="flat" cmpd="sng" algn="ctr">
              <a:solidFill>
                <a:schemeClr val="accent6">
                  <a:lumMod val="50000"/>
                </a:schemeClr>
              </a:solidFill>
              <a:prstDash val="solid"/>
              <a:round/>
              <a:headEnd type="none" w="med" len="med"/>
              <a:tailEnd type="none" w="med" len="med"/>
            </a:ln>
            <a:effectLst/>
          </p:spPr>
        </p:cxnSp>
        <p:cxnSp>
          <p:nvCxnSpPr>
            <p:cNvPr id="73" name="Straight Connector 72"/>
            <p:cNvCxnSpPr/>
            <p:nvPr/>
          </p:nvCxnSpPr>
          <p:spPr bwMode="auto">
            <a:xfrm rot="10800000">
              <a:off x="1571625" y="2346325"/>
              <a:ext cx="142875" cy="1588"/>
            </a:xfrm>
            <a:prstGeom prst="line">
              <a:avLst/>
            </a:prstGeom>
            <a:solidFill>
              <a:schemeClr val="accent1"/>
            </a:solidFill>
            <a:ln w="12700" cap="flat" cmpd="sng" algn="ctr">
              <a:solidFill>
                <a:schemeClr val="accent6">
                  <a:lumMod val="50000"/>
                </a:schemeClr>
              </a:solidFill>
              <a:prstDash val="solid"/>
              <a:round/>
              <a:headEnd type="none" w="med" len="med"/>
              <a:tailEnd type="none" w="med" len="med"/>
            </a:ln>
            <a:effectLst/>
          </p:spPr>
        </p:cxnSp>
        <p:cxnSp>
          <p:nvCxnSpPr>
            <p:cNvPr id="80" name="Straight Connector 79"/>
            <p:cNvCxnSpPr/>
            <p:nvPr/>
          </p:nvCxnSpPr>
          <p:spPr bwMode="auto">
            <a:xfrm flipH="1">
              <a:off x="4786312" y="4500563"/>
              <a:ext cx="1" cy="1069975"/>
            </a:xfrm>
            <a:prstGeom prst="line">
              <a:avLst/>
            </a:prstGeom>
            <a:solidFill>
              <a:schemeClr val="accent1"/>
            </a:solidFill>
            <a:ln w="12700" cap="flat" cmpd="sng" algn="ctr">
              <a:solidFill>
                <a:schemeClr val="accent6">
                  <a:lumMod val="50000"/>
                </a:schemeClr>
              </a:solidFill>
              <a:prstDash val="solid"/>
              <a:round/>
              <a:headEnd type="none" w="med" len="med"/>
              <a:tailEnd type="none" w="med" len="med"/>
            </a:ln>
            <a:effectLst/>
          </p:spPr>
        </p:cxnSp>
        <p:cxnSp>
          <p:nvCxnSpPr>
            <p:cNvPr id="81" name="Straight Connector 80"/>
            <p:cNvCxnSpPr/>
            <p:nvPr/>
          </p:nvCxnSpPr>
          <p:spPr bwMode="auto">
            <a:xfrm rot="5400000">
              <a:off x="5323681" y="5179219"/>
              <a:ext cx="1355725" cy="1588"/>
            </a:xfrm>
            <a:prstGeom prst="line">
              <a:avLst/>
            </a:prstGeom>
            <a:solidFill>
              <a:schemeClr val="accent1"/>
            </a:solidFill>
            <a:ln w="12700" cap="flat" cmpd="sng" algn="ctr">
              <a:solidFill>
                <a:schemeClr val="accent6">
                  <a:lumMod val="50000"/>
                </a:schemeClr>
              </a:solidFill>
              <a:prstDash val="solid"/>
              <a:round/>
              <a:headEnd type="none" w="med" len="med"/>
              <a:tailEnd type="none" w="med" len="med"/>
            </a:ln>
            <a:effectLst/>
          </p:spPr>
        </p:cxnSp>
        <p:cxnSp>
          <p:nvCxnSpPr>
            <p:cNvPr id="85" name="Straight Arrow Connector 84"/>
            <p:cNvCxnSpPr/>
            <p:nvPr/>
          </p:nvCxnSpPr>
          <p:spPr bwMode="auto">
            <a:xfrm rot="10800000">
              <a:off x="4571999" y="4924426"/>
              <a:ext cx="214313" cy="1587"/>
            </a:xfrm>
            <a:prstGeom prst="straightConnector1">
              <a:avLst/>
            </a:prstGeom>
            <a:solidFill>
              <a:schemeClr val="accent1"/>
            </a:solidFill>
            <a:ln w="12700" cap="flat" cmpd="sng" algn="ctr">
              <a:solidFill>
                <a:schemeClr val="accent6">
                  <a:lumMod val="50000"/>
                </a:schemeClr>
              </a:solidFill>
              <a:prstDash val="solid"/>
              <a:round/>
              <a:headEnd type="none" w="med" len="med"/>
              <a:tailEnd type="arrow"/>
            </a:ln>
            <a:effectLst/>
          </p:spPr>
        </p:cxnSp>
        <p:cxnSp>
          <p:nvCxnSpPr>
            <p:cNvPr id="87" name="Straight Arrow Connector 86"/>
            <p:cNvCxnSpPr/>
            <p:nvPr/>
          </p:nvCxnSpPr>
          <p:spPr bwMode="auto">
            <a:xfrm rot="10800000">
              <a:off x="4571999" y="5432424"/>
              <a:ext cx="214313" cy="1588"/>
            </a:xfrm>
            <a:prstGeom prst="straightConnector1">
              <a:avLst/>
            </a:prstGeom>
            <a:solidFill>
              <a:schemeClr val="accent1"/>
            </a:solidFill>
            <a:ln w="12700" cap="flat" cmpd="sng" algn="ctr">
              <a:solidFill>
                <a:schemeClr val="accent6">
                  <a:lumMod val="50000"/>
                </a:schemeClr>
              </a:solidFill>
              <a:prstDash val="solid"/>
              <a:round/>
              <a:headEnd type="none" w="med" len="med"/>
              <a:tailEnd type="arrow"/>
            </a:ln>
            <a:effectLst/>
          </p:spPr>
        </p:cxnSp>
        <p:cxnSp>
          <p:nvCxnSpPr>
            <p:cNvPr id="88" name="Straight Arrow Connector 87"/>
            <p:cNvCxnSpPr/>
            <p:nvPr/>
          </p:nvCxnSpPr>
          <p:spPr bwMode="auto">
            <a:xfrm>
              <a:off x="6000750" y="4786313"/>
              <a:ext cx="285750" cy="1587"/>
            </a:xfrm>
            <a:prstGeom prst="straightConnector1">
              <a:avLst/>
            </a:prstGeom>
            <a:solidFill>
              <a:schemeClr val="accent1"/>
            </a:solidFill>
            <a:ln w="12700" cap="flat" cmpd="sng" algn="ctr">
              <a:solidFill>
                <a:schemeClr val="accent6">
                  <a:lumMod val="50000"/>
                </a:schemeClr>
              </a:solidFill>
              <a:prstDash val="solid"/>
              <a:round/>
              <a:headEnd type="none" w="med" len="med"/>
              <a:tailEnd type="arrow"/>
            </a:ln>
            <a:effectLst/>
          </p:spPr>
        </p:cxnSp>
        <p:cxnSp>
          <p:nvCxnSpPr>
            <p:cNvPr id="90" name="Straight Arrow Connector 89"/>
            <p:cNvCxnSpPr/>
            <p:nvPr/>
          </p:nvCxnSpPr>
          <p:spPr bwMode="auto">
            <a:xfrm>
              <a:off x="6000750" y="5357813"/>
              <a:ext cx="285750" cy="1587"/>
            </a:xfrm>
            <a:prstGeom prst="straightConnector1">
              <a:avLst/>
            </a:prstGeom>
            <a:solidFill>
              <a:schemeClr val="accent1"/>
            </a:solidFill>
            <a:ln w="12700" cap="flat" cmpd="sng" algn="ctr">
              <a:solidFill>
                <a:schemeClr val="accent6">
                  <a:lumMod val="50000"/>
                </a:schemeClr>
              </a:solidFill>
              <a:prstDash val="solid"/>
              <a:round/>
              <a:headEnd type="none" w="med" len="med"/>
              <a:tailEnd type="arrow"/>
            </a:ln>
            <a:effectLst/>
          </p:spPr>
        </p:cxnSp>
        <p:cxnSp>
          <p:nvCxnSpPr>
            <p:cNvPr id="91" name="Straight Arrow Connector 90"/>
            <p:cNvCxnSpPr/>
            <p:nvPr/>
          </p:nvCxnSpPr>
          <p:spPr bwMode="auto">
            <a:xfrm>
              <a:off x="6000750" y="5857875"/>
              <a:ext cx="285750" cy="1588"/>
            </a:xfrm>
            <a:prstGeom prst="straightConnector1">
              <a:avLst/>
            </a:prstGeom>
            <a:solidFill>
              <a:schemeClr val="accent1"/>
            </a:solidFill>
            <a:ln w="12700" cap="flat" cmpd="sng" algn="ctr">
              <a:solidFill>
                <a:schemeClr val="accent6">
                  <a:lumMod val="50000"/>
                </a:schemeClr>
              </a:solidFill>
              <a:prstDash val="solid"/>
              <a:round/>
              <a:headEnd type="none" w="med" len="med"/>
              <a:tailEnd type="arrow"/>
            </a:ln>
            <a:effectLst/>
          </p:spPr>
        </p:cxnSp>
        <p:cxnSp>
          <p:nvCxnSpPr>
            <p:cNvPr id="94" name="Straight Arrow Connector 93"/>
            <p:cNvCxnSpPr/>
            <p:nvPr/>
          </p:nvCxnSpPr>
          <p:spPr bwMode="auto">
            <a:xfrm rot="10800000">
              <a:off x="4786313" y="5570538"/>
              <a:ext cx="642937" cy="1587"/>
            </a:xfrm>
            <a:prstGeom prst="straightConnector1">
              <a:avLst/>
            </a:prstGeom>
            <a:solidFill>
              <a:schemeClr val="accent1"/>
            </a:solidFill>
            <a:ln w="12700" cap="flat" cmpd="sng" algn="ctr">
              <a:solidFill>
                <a:schemeClr val="accent6">
                  <a:lumMod val="50000"/>
                </a:schemeClr>
              </a:solidFill>
              <a:prstDash val="solid"/>
              <a:round/>
              <a:headEnd type="none" w="med" len="med"/>
              <a:tailEnd type="arrow"/>
            </a:ln>
            <a:effectLst/>
          </p:spPr>
        </p:cxnSp>
        <p:cxnSp>
          <p:nvCxnSpPr>
            <p:cNvPr id="96" name="Straight Arrow Connector 95"/>
            <p:cNvCxnSpPr/>
            <p:nvPr/>
          </p:nvCxnSpPr>
          <p:spPr bwMode="auto">
            <a:xfrm>
              <a:off x="5429250" y="5572125"/>
              <a:ext cx="571500" cy="1588"/>
            </a:xfrm>
            <a:prstGeom prst="straightConnector1">
              <a:avLst/>
            </a:prstGeom>
            <a:solidFill>
              <a:schemeClr val="accent1"/>
            </a:solidFill>
            <a:ln w="12700" cap="flat" cmpd="sng" algn="ctr">
              <a:solidFill>
                <a:schemeClr val="accent6">
                  <a:lumMod val="50000"/>
                </a:schemeClr>
              </a:solidFill>
              <a:prstDash val="solid"/>
              <a:round/>
              <a:headEnd type="none" w="med" len="med"/>
              <a:tailEnd type="arrow"/>
            </a:ln>
            <a:effectLst/>
          </p:spPr>
        </p:cxnSp>
        <p:cxnSp>
          <p:nvCxnSpPr>
            <p:cNvPr id="98" name="Straight Connector 97"/>
            <p:cNvCxnSpPr/>
            <p:nvPr/>
          </p:nvCxnSpPr>
          <p:spPr bwMode="auto">
            <a:xfrm>
              <a:off x="2857500" y="4787900"/>
              <a:ext cx="6975" cy="1520065"/>
            </a:xfrm>
            <a:prstGeom prst="line">
              <a:avLst/>
            </a:prstGeom>
            <a:solidFill>
              <a:schemeClr val="accent1"/>
            </a:solidFill>
            <a:ln w="12700" cap="flat" cmpd="sng" algn="ctr">
              <a:solidFill>
                <a:schemeClr val="accent6">
                  <a:lumMod val="50000"/>
                </a:schemeClr>
              </a:solidFill>
              <a:prstDash val="solid"/>
              <a:round/>
              <a:headEnd type="none" w="med" len="med"/>
              <a:tailEnd type="none" w="med" len="med"/>
            </a:ln>
            <a:effectLst/>
          </p:spPr>
        </p:cxnSp>
        <p:cxnSp>
          <p:nvCxnSpPr>
            <p:cNvPr id="100" name="Straight Arrow Connector 99"/>
            <p:cNvCxnSpPr/>
            <p:nvPr/>
          </p:nvCxnSpPr>
          <p:spPr bwMode="auto">
            <a:xfrm>
              <a:off x="2844452" y="4789487"/>
              <a:ext cx="214313" cy="1587"/>
            </a:xfrm>
            <a:prstGeom prst="straightConnector1">
              <a:avLst/>
            </a:prstGeom>
            <a:solidFill>
              <a:schemeClr val="accent1"/>
            </a:solidFill>
            <a:ln w="12700" cap="flat" cmpd="sng" algn="ctr">
              <a:solidFill>
                <a:schemeClr val="accent6">
                  <a:lumMod val="50000"/>
                </a:schemeClr>
              </a:solidFill>
              <a:prstDash val="solid"/>
              <a:round/>
              <a:headEnd type="none" w="med" len="med"/>
              <a:tailEnd type="arrow"/>
            </a:ln>
            <a:effectLst/>
          </p:spPr>
        </p:cxnSp>
        <p:cxnSp>
          <p:nvCxnSpPr>
            <p:cNvPr id="102" name="Straight Arrow Connector 101"/>
            <p:cNvCxnSpPr/>
            <p:nvPr/>
          </p:nvCxnSpPr>
          <p:spPr bwMode="auto">
            <a:xfrm>
              <a:off x="2844452" y="5432424"/>
              <a:ext cx="214313" cy="1588"/>
            </a:xfrm>
            <a:prstGeom prst="straightConnector1">
              <a:avLst/>
            </a:prstGeom>
            <a:solidFill>
              <a:schemeClr val="accent1"/>
            </a:solidFill>
            <a:ln w="12700" cap="flat" cmpd="sng" algn="ctr">
              <a:solidFill>
                <a:schemeClr val="accent6">
                  <a:lumMod val="50000"/>
                </a:schemeClr>
              </a:solidFill>
              <a:prstDash val="solid"/>
              <a:round/>
              <a:headEnd type="none" w="med" len="med"/>
              <a:tailEnd type="arrow"/>
            </a:ln>
            <a:effectLst/>
          </p:spPr>
        </p:cxnSp>
        <p:cxnSp>
          <p:nvCxnSpPr>
            <p:cNvPr id="126" name="Straight Arrow Connector 125"/>
            <p:cNvCxnSpPr/>
            <p:nvPr/>
          </p:nvCxnSpPr>
          <p:spPr bwMode="auto">
            <a:xfrm rot="10800000">
              <a:off x="7786688" y="4714875"/>
              <a:ext cx="285750" cy="1588"/>
            </a:xfrm>
            <a:prstGeom prst="straightConnector1">
              <a:avLst/>
            </a:prstGeom>
            <a:solidFill>
              <a:schemeClr val="accent1"/>
            </a:solidFill>
            <a:ln w="12700" cap="flat" cmpd="sng" algn="ctr">
              <a:solidFill>
                <a:schemeClr val="accent6">
                  <a:lumMod val="50000"/>
                </a:schemeClr>
              </a:solidFill>
              <a:prstDash val="solid"/>
              <a:round/>
              <a:headEnd type="none" w="med" len="med"/>
              <a:tailEnd type="arrow"/>
            </a:ln>
            <a:effectLst/>
          </p:spPr>
        </p:cxnSp>
        <p:cxnSp>
          <p:nvCxnSpPr>
            <p:cNvPr id="129" name="Straight Arrow Connector 128"/>
            <p:cNvCxnSpPr/>
            <p:nvPr/>
          </p:nvCxnSpPr>
          <p:spPr bwMode="auto">
            <a:xfrm rot="10800000">
              <a:off x="7786688" y="5356225"/>
              <a:ext cx="285750" cy="1588"/>
            </a:xfrm>
            <a:prstGeom prst="straightConnector1">
              <a:avLst/>
            </a:prstGeom>
            <a:solidFill>
              <a:schemeClr val="accent1"/>
            </a:solidFill>
            <a:ln w="12700" cap="flat" cmpd="sng" algn="ctr">
              <a:solidFill>
                <a:schemeClr val="accent6">
                  <a:lumMod val="50000"/>
                </a:schemeClr>
              </a:solidFill>
              <a:prstDash val="solid"/>
              <a:round/>
              <a:headEnd type="none" w="med" len="med"/>
              <a:tailEnd type="arrow"/>
            </a:ln>
            <a:effectLst/>
          </p:spPr>
        </p:cxnSp>
        <p:cxnSp>
          <p:nvCxnSpPr>
            <p:cNvPr id="130" name="Straight Arrow Connector 129"/>
            <p:cNvCxnSpPr/>
            <p:nvPr/>
          </p:nvCxnSpPr>
          <p:spPr bwMode="auto">
            <a:xfrm rot="10800000">
              <a:off x="7786688" y="5856288"/>
              <a:ext cx="285750" cy="1587"/>
            </a:xfrm>
            <a:prstGeom prst="straightConnector1">
              <a:avLst/>
            </a:prstGeom>
            <a:solidFill>
              <a:schemeClr val="accent1"/>
            </a:solidFill>
            <a:ln w="12700" cap="flat" cmpd="sng" algn="ctr">
              <a:solidFill>
                <a:schemeClr val="accent6">
                  <a:lumMod val="50000"/>
                </a:schemeClr>
              </a:solidFill>
              <a:prstDash val="solid"/>
              <a:round/>
              <a:headEnd type="none" w="med" len="med"/>
              <a:tailEnd type="arrow"/>
            </a:ln>
            <a:effectLst/>
          </p:spPr>
        </p:cxnSp>
        <p:cxnSp>
          <p:nvCxnSpPr>
            <p:cNvPr id="131" name="Straight Connector 130"/>
            <p:cNvCxnSpPr/>
            <p:nvPr/>
          </p:nvCxnSpPr>
          <p:spPr bwMode="auto">
            <a:xfrm>
              <a:off x="8074026" y="4714875"/>
              <a:ext cx="11458" cy="1593090"/>
            </a:xfrm>
            <a:prstGeom prst="line">
              <a:avLst/>
            </a:prstGeom>
            <a:solidFill>
              <a:schemeClr val="accent1"/>
            </a:solidFill>
            <a:ln w="12700" cap="flat" cmpd="sng" algn="ctr">
              <a:solidFill>
                <a:schemeClr val="accent6">
                  <a:lumMod val="50000"/>
                </a:schemeClr>
              </a:solidFill>
              <a:prstDash val="solid"/>
              <a:round/>
              <a:headEnd type="none" w="med" len="med"/>
              <a:tailEnd type="none" w="med" len="med"/>
            </a:ln>
            <a:effectLst/>
          </p:spPr>
        </p:cxnSp>
        <p:cxnSp>
          <p:nvCxnSpPr>
            <p:cNvPr id="133" name="Straight Connector 132"/>
            <p:cNvCxnSpPr/>
            <p:nvPr/>
          </p:nvCxnSpPr>
          <p:spPr bwMode="auto">
            <a:xfrm>
              <a:off x="2857500" y="6307963"/>
              <a:ext cx="5214938" cy="1588"/>
            </a:xfrm>
            <a:prstGeom prst="line">
              <a:avLst/>
            </a:prstGeom>
            <a:solidFill>
              <a:schemeClr val="accent1"/>
            </a:solidFill>
            <a:ln w="12700" cap="flat" cmpd="sng" algn="ctr">
              <a:solidFill>
                <a:schemeClr val="accent6">
                  <a:lumMod val="50000"/>
                </a:schemeClr>
              </a:solidFill>
              <a:prstDash val="solid"/>
              <a:round/>
              <a:headEnd type="none" w="med" len="med"/>
              <a:tailEnd type="none" w="med" len="med"/>
            </a:ln>
            <a:effectLst/>
          </p:spPr>
        </p:cxnSp>
        <p:cxnSp>
          <p:nvCxnSpPr>
            <p:cNvPr id="140" name="Straight Arrow Connector 139"/>
            <p:cNvCxnSpPr/>
            <p:nvPr/>
          </p:nvCxnSpPr>
          <p:spPr bwMode="auto">
            <a:xfrm flipV="1">
              <a:off x="5429250" y="4500566"/>
              <a:ext cx="1589" cy="1213640"/>
            </a:xfrm>
            <a:prstGeom prst="straightConnector1">
              <a:avLst/>
            </a:prstGeom>
            <a:solidFill>
              <a:schemeClr val="accent1"/>
            </a:solidFill>
            <a:ln w="12700" cap="flat" cmpd="sng" algn="ctr">
              <a:solidFill>
                <a:schemeClr val="accent6">
                  <a:lumMod val="50000"/>
                </a:schemeClr>
              </a:solidFill>
              <a:prstDash val="solid"/>
              <a:round/>
              <a:headEnd type="none" w="med" len="med"/>
              <a:tailEnd type="arrow"/>
            </a:ln>
            <a:effectLst/>
          </p:spPr>
        </p:cxnSp>
        <p:cxnSp>
          <p:nvCxnSpPr>
            <p:cNvPr id="107" name="Straight Connector 106"/>
            <p:cNvCxnSpPr/>
            <p:nvPr/>
          </p:nvCxnSpPr>
          <p:spPr bwMode="auto">
            <a:xfrm rot="10800000">
              <a:off x="4284663" y="2420938"/>
              <a:ext cx="142875" cy="1587"/>
            </a:xfrm>
            <a:prstGeom prst="line">
              <a:avLst/>
            </a:prstGeom>
            <a:solidFill>
              <a:schemeClr val="accent1"/>
            </a:solidFill>
            <a:ln w="12700" cap="flat" cmpd="sng" algn="ctr">
              <a:solidFill>
                <a:schemeClr val="accent6">
                  <a:lumMod val="50000"/>
                </a:schemeClr>
              </a:solidFill>
              <a:prstDash val="solid"/>
              <a:round/>
              <a:headEnd type="none" w="med" len="med"/>
              <a:tailEnd type="none" w="med" len="med"/>
            </a:ln>
            <a:effectLst/>
          </p:spPr>
        </p:cxnSp>
        <p:cxnSp>
          <p:nvCxnSpPr>
            <p:cNvPr id="115" name="Straight Arrow Connector 114"/>
            <p:cNvCxnSpPr/>
            <p:nvPr/>
          </p:nvCxnSpPr>
          <p:spPr bwMode="auto">
            <a:xfrm>
              <a:off x="4427538" y="3282950"/>
              <a:ext cx="214312" cy="1588"/>
            </a:xfrm>
            <a:prstGeom prst="straightConnector1">
              <a:avLst/>
            </a:prstGeom>
            <a:solidFill>
              <a:schemeClr val="accent1"/>
            </a:solidFill>
            <a:ln w="12700" cap="flat" cmpd="sng" algn="ctr">
              <a:solidFill>
                <a:schemeClr val="accent6">
                  <a:lumMod val="50000"/>
                </a:schemeClr>
              </a:solidFill>
              <a:prstDash val="solid"/>
              <a:round/>
              <a:headEnd type="none" w="med" len="med"/>
              <a:tailEnd type="arrow"/>
            </a:ln>
            <a:effectLst/>
          </p:spPr>
        </p:cxnSp>
        <p:cxnSp>
          <p:nvCxnSpPr>
            <p:cNvPr id="118" name="Straight Connector 117"/>
            <p:cNvCxnSpPr/>
            <p:nvPr/>
          </p:nvCxnSpPr>
          <p:spPr bwMode="auto">
            <a:xfrm flipH="1">
              <a:off x="4427538" y="2420938"/>
              <a:ext cx="1587" cy="863600"/>
            </a:xfrm>
            <a:prstGeom prst="line">
              <a:avLst/>
            </a:prstGeom>
            <a:solidFill>
              <a:schemeClr val="accent1"/>
            </a:solidFill>
            <a:ln w="12700" cap="flat" cmpd="sng" algn="ctr">
              <a:solidFill>
                <a:schemeClr val="accent6">
                  <a:lumMod val="50000"/>
                </a:schemeClr>
              </a:solidFill>
              <a:prstDash val="solid"/>
              <a:round/>
              <a:headEnd type="none" w="med" len="med"/>
              <a:tailEnd type="none" w="med" len="med"/>
            </a:ln>
            <a:effectLst/>
          </p:spPr>
        </p:cxnSp>
        <p:sp>
          <p:nvSpPr>
            <p:cNvPr id="75" name="Rectangle 74"/>
            <p:cNvSpPr/>
            <p:nvPr/>
          </p:nvSpPr>
          <p:spPr bwMode="auto">
            <a:xfrm>
              <a:off x="1750220" y="2778125"/>
              <a:ext cx="2571750" cy="500062"/>
            </a:xfrm>
            <a:prstGeom prst="rect">
              <a:avLst/>
            </a:prstGeom>
            <a:ln>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a:lstStyle/>
            <a:p>
              <a:pPr algn="ctr">
                <a:defRPr/>
              </a:pPr>
              <a:r>
                <a:rPr lang="en-US" sz="1200" dirty="0" smtClean="0">
                  <a:solidFill>
                    <a:schemeClr val="tx1"/>
                  </a:solidFill>
                </a:rPr>
                <a:t>Emergency Medical Assistance Center</a:t>
              </a:r>
              <a:endParaRPr lang="en-US" sz="1200" dirty="0">
                <a:solidFill>
                  <a:schemeClr val="tx1"/>
                </a:solidFill>
              </a:endParaRPr>
            </a:p>
          </p:txBody>
        </p:sp>
      </p:grpSp>
      <p:sp>
        <p:nvSpPr>
          <p:cNvPr id="68" name="Rectangle 4">
            <a:extLst>
              <a:ext uri="{FF2B5EF4-FFF2-40B4-BE49-F238E27FC236}">
                <a16:creationId xmlns="" xmlns:a16="http://schemas.microsoft.com/office/drawing/2014/main" id="{F4058A56-E8BC-4892-8A42-3CFA7CD0788F}"/>
              </a:ext>
            </a:extLst>
          </p:cNvPr>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dirty="0"/>
          </a:p>
        </p:txBody>
      </p:sp>
      <p:sp>
        <p:nvSpPr>
          <p:cNvPr id="70" name="Rectangle 5">
            <a:extLst>
              <a:ext uri="{FF2B5EF4-FFF2-40B4-BE49-F238E27FC236}">
                <a16:creationId xmlns="" xmlns:a16="http://schemas.microsoft.com/office/drawing/2014/main" id="{95603622-966E-4823-83FC-C52B49FC3581}"/>
              </a:ext>
            </a:extLst>
          </p:cNvPr>
          <p:cNvSpPr>
            <a:spLocks noChangeArrowheads="1"/>
          </p:cNvSpPr>
          <p:nvPr/>
        </p:nvSpPr>
        <p:spPr bwMode="auto">
          <a:xfrm>
            <a:off x="1258888" y="6237288"/>
            <a:ext cx="47529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en-US" altLang="en-US" sz="800" b="1" dirty="0">
              <a:solidFill>
                <a:schemeClr val="bg1"/>
              </a:solidFill>
              <a:latin typeface="Calibri" panose="020F0502020204030204" pitchFamily="34" charset="0"/>
              <a:cs typeface="Calibri" panose="020F0502020204030204" pitchFamily="34" charset="0"/>
            </a:endParaRPr>
          </a:p>
          <a:p>
            <a:pPr eaLnBrk="1" hangingPunct="1">
              <a:spcBef>
                <a:spcPct val="0"/>
              </a:spcBef>
              <a:buFontTx/>
              <a:buNone/>
            </a:pPr>
            <a:r>
              <a:rPr lang="en-US" altLang="en-US" sz="1400" b="1" dirty="0">
                <a:solidFill>
                  <a:schemeClr val="bg1"/>
                </a:solidFill>
                <a:latin typeface="Calibri" panose="020F0502020204030204" pitchFamily="34" charset="0"/>
                <a:cs typeface="Calibri" panose="020F0502020204030204" pitchFamily="34" charset="0"/>
              </a:rPr>
              <a:t>National Center for Disease Control &amp;  Public Health</a:t>
            </a:r>
            <a:endParaRPr lang="ru-RU" altLang="en-US" sz="1400" b="1" dirty="0">
              <a:solidFill>
                <a:schemeClr val="bg1"/>
              </a:solidFill>
              <a:latin typeface="Calibri" panose="020F0502020204030204" pitchFamily="34" charset="0"/>
              <a:cs typeface="Calibri" panose="020F0502020204030204" pitchFamily="34" charset="0"/>
            </a:endParaRPr>
          </a:p>
        </p:txBody>
      </p:sp>
      <p:sp>
        <p:nvSpPr>
          <p:cNvPr id="74" name="Text Box 8">
            <a:extLst>
              <a:ext uri="{FF2B5EF4-FFF2-40B4-BE49-F238E27FC236}">
                <a16:creationId xmlns="" xmlns:a16="http://schemas.microsoft.com/office/drawing/2014/main" id="{BDA7139D-1CE7-4988-8CB9-EE1E380624A3}"/>
              </a:ext>
            </a:extLst>
          </p:cNvPr>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solidFill>
                  <a:schemeClr val="bg1"/>
                </a:solidFill>
              </a:rPr>
              <a:t>www.ncdc.ge</a:t>
            </a:r>
            <a:endParaRPr lang="ru-RU" altLang="en-US" sz="1800">
              <a:solidFill>
                <a:schemeClr val="bg1"/>
              </a:solidFill>
            </a:endParaRPr>
          </a:p>
        </p:txBody>
      </p:sp>
      <p:pic>
        <p:nvPicPr>
          <p:cNvPr id="76" name="Picture 75"/>
          <p:cNvPicPr>
            <a:picLocks noChangeAspect="1"/>
          </p:cNvPicPr>
          <p:nvPr/>
        </p:nvPicPr>
        <p:blipFill>
          <a:blip r:embed="rId2"/>
          <a:stretch>
            <a:fillRect/>
          </a:stretch>
        </p:blipFill>
        <p:spPr>
          <a:xfrm>
            <a:off x="55013" y="6218816"/>
            <a:ext cx="772571" cy="594560"/>
          </a:xfrm>
          <a:prstGeom prst="rect">
            <a:avLst/>
          </a:prstGeom>
        </p:spPr>
      </p:pic>
    </p:spTree>
    <p:extLst>
      <p:ext uri="{BB962C8B-B14F-4D97-AF65-F5344CB8AC3E}">
        <p14:creationId xmlns:p14="http://schemas.microsoft.com/office/powerpoint/2010/main" val="31860149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450"/>
            <a:ext cx="8229600" cy="1143000"/>
          </a:xfrm>
        </p:spPr>
        <p:txBody>
          <a:bodyPr/>
          <a:lstStyle/>
          <a:p>
            <a:pPr>
              <a:defRPr/>
            </a:pPr>
            <a:r>
              <a:rPr lang="en-US" sz="2800" b="1" dirty="0" smtClean="0">
                <a:solidFill>
                  <a:srgbClr val="C00000"/>
                </a:solidFill>
                <a:latin typeface="+mn-lt"/>
              </a:rPr>
              <a:t>History of Development Medical Care Service Delivery in Georgia</a:t>
            </a:r>
            <a:endParaRPr lang="en-US" sz="2800" b="1" dirty="0">
              <a:solidFill>
                <a:srgbClr val="C00000"/>
              </a:solidFill>
              <a:latin typeface="+mn-lt"/>
            </a:endParaRPr>
          </a:p>
        </p:txBody>
      </p:sp>
      <p:graphicFrame>
        <p:nvGraphicFramePr>
          <p:cNvPr id="4" name="Chart Placeholder 3"/>
          <p:cNvGraphicFramePr>
            <a:graphicFrameLocks noGrp="1"/>
          </p:cNvGraphicFramePr>
          <p:nvPr>
            <p:ph type="chart" idx="1"/>
            <p:extLst/>
          </p:nvPr>
        </p:nvGraphicFramePr>
        <p:xfrm>
          <a:off x="457200" y="404664"/>
          <a:ext cx="8229600" cy="57214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457200" y="4935108"/>
            <a:ext cx="2303462" cy="923925"/>
          </a:xfrm>
          <a:prstGeom prst="rect">
            <a:avLst/>
          </a:prstGeom>
          <a:noFill/>
        </p:spPr>
        <p:txBody>
          <a:bodyPr>
            <a:spAutoFit/>
          </a:bodyPr>
          <a:lstStyle/>
          <a:p>
            <a:pPr algn="ctr">
              <a:defRPr/>
            </a:pPr>
            <a:r>
              <a:rPr lang="en-US" dirty="0">
                <a:effectLst>
                  <a:outerShdw blurRad="38100" dist="38100" dir="2700000" algn="tl">
                    <a:srgbClr val="000000">
                      <a:alpha val="43137"/>
                    </a:srgbClr>
                  </a:outerShdw>
                </a:effectLst>
              </a:rPr>
              <a:t>C</a:t>
            </a:r>
            <a:r>
              <a:rPr lang="en-US" dirty="0" smtClean="0">
                <a:effectLst>
                  <a:outerShdw blurRad="38100" dist="38100" dir="2700000" algn="tl">
                    <a:srgbClr val="000000">
                      <a:alpha val="43137"/>
                    </a:srgbClr>
                  </a:outerShdw>
                </a:effectLst>
              </a:rPr>
              <a:t>entralized</a:t>
            </a:r>
            <a:endParaRPr lang="en-US" dirty="0">
              <a:effectLst>
                <a:outerShdw blurRad="38100" dist="38100" dir="2700000" algn="tl">
                  <a:srgbClr val="000000">
                    <a:alpha val="43137"/>
                  </a:srgbClr>
                </a:outerShdw>
              </a:effectLst>
            </a:endParaRPr>
          </a:p>
          <a:p>
            <a:pPr algn="ctr">
              <a:defRPr/>
            </a:pPr>
            <a:r>
              <a:rPr lang="en-US" dirty="0" smtClean="0">
                <a:effectLst>
                  <a:outerShdw blurRad="38100" dist="38100" dir="2700000" algn="tl">
                    <a:srgbClr val="000000">
                      <a:alpha val="43137"/>
                    </a:srgbClr>
                  </a:outerShdw>
                </a:effectLst>
              </a:rPr>
              <a:t>(Soviet Period)</a:t>
            </a:r>
            <a:endParaRPr lang="en-US" dirty="0">
              <a:effectLst>
                <a:outerShdw blurRad="38100" dist="38100" dir="2700000" algn="tl">
                  <a:srgbClr val="000000">
                    <a:alpha val="43137"/>
                  </a:srgbClr>
                </a:outerShdw>
              </a:effectLst>
            </a:endParaRPr>
          </a:p>
          <a:p>
            <a:pPr algn="ctr">
              <a:defRPr/>
            </a:pPr>
            <a:r>
              <a:rPr lang="en-US" dirty="0">
                <a:effectLst>
                  <a:outerShdw blurRad="38100" dist="38100" dir="2700000" algn="tl">
                    <a:srgbClr val="000000">
                      <a:alpha val="43137"/>
                    </a:srgbClr>
                  </a:outerShdw>
                </a:effectLst>
              </a:rPr>
              <a:t>1921-1991</a:t>
            </a:r>
          </a:p>
        </p:txBody>
      </p:sp>
      <p:sp>
        <p:nvSpPr>
          <p:cNvPr id="6" name="TextBox 5"/>
          <p:cNvSpPr txBox="1"/>
          <p:nvPr/>
        </p:nvSpPr>
        <p:spPr>
          <a:xfrm>
            <a:off x="1836738" y="4062865"/>
            <a:ext cx="2735262" cy="646112"/>
          </a:xfrm>
          <a:prstGeom prst="rect">
            <a:avLst/>
          </a:prstGeom>
          <a:noFill/>
        </p:spPr>
        <p:txBody>
          <a:bodyPr>
            <a:spAutoFit/>
          </a:bodyPr>
          <a:lstStyle/>
          <a:p>
            <a:pPr algn="ctr">
              <a:defRPr/>
            </a:pPr>
            <a:r>
              <a:rPr lang="en-US" dirty="0" smtClean="0">
                <a:effectLst>
                  <a:outerShdw blurRad="38100" dist="38100" dir="2700000" algn="tl">
                    <a:srgbClr val="000000">
                      <a:alpha val="43137"/>
                    </a:srgbClr>
                  </a:outerShdw>
                </a:effectLst>
              </a:rPr>
              <a:t>De-centralized</a:t>
            </a:r>
            <a:endParaRPr lang="en-US" dirty="0">
              <a:effectLst>
                <a:outerShdw blurRad="38100" dist="38100" dir="2700000" algn="tl">
                  <a:srgbClr val="000000">
                    <a:alpha val="43137"/>
                  </a:srgbClr>
                </a:outerShdw>
              </a:effectLst>
            </a:endParaRPr>
          </a:p>
          <a:p>
            <a:pPr algn="ctr">
              <a:defRPr/>
            </a:pPr>
            <a:r>
              <a:rPr lang="en-US" dirty="0">
                <a:effectLst>
                  <a:outerShdw blurRad="38100" dist="38100" dir="2700000" algn="tl">
                    <a:srgbClr val="000000">
                      <a:alpha val="43137"/>
                    </a:srgbClr>
                  </a:outerShdw>
                </a:effectLst>
              </a:rPr>
              <a:t>1994-2004</a:t>
            </a:r>
          </a:p>
        </p:txBody>
      </p:sp>
      <p:sp>
        <p:nvSpPr>
          <p:cNvPr id="7" name="TextBox 6"/>
          <p:cNvSpPr txBox="1"/>
          <p:nvPr/>
        </p:nvSpPr>
        <p:spPr>
          <a:xfrm>
            <a:off x="4045546" y="3190621"/>
            <a:ext cx="1800225" cy="646113"/>
          </a:xfrm>
          <a:prstGeom prst="rect">
            <a:avLst/>
          </a:prstGeom>
          <a:noFill/>
        </p:spPr>
        <p:txBody>
          <a:bodyPr>
            <a:spAutoFit/>
          </a:bodyPr>
          <a:lstStyle/>
          <a:p>
            <a:pPr>
              <a:defRPr/>
            </a:pPr>
            <a:r>
              <a:rPr lang="en-US" dirty="0" smtClean="0">
                <a:effectLst>
                  <a:outerShdw blurRad="38100" dist="38100" dir="2700000" algn="tl">
                    <a:srgbClr val="000000">
                      <a:alpha val="43137"/>
                    </a:srgbClr>
                  </a:outerShdw>
                </a:effectLst>
              </a:rPr>
              <a:t>       Liberal</a:t>
            </a:r>
            <a:endParaRPr lang="en-US" dirty="0">
              <a:effectLst>
                <a:outerShdw blurRad="38100" dist="38100" dir="2700000" algn="tl">
                  <a:srgbClr val="000000">
                    <a:alpha val="43137"/>
                  </a:srgbClr>
                </a:outerShdw>
              </a:effectLst>
            </a:endParaRPr>
          </a:p>
          <a:p>
            <a:pPr algn="ctr">
              <a:defRPr/>
            </a:pPr>
            <a:r>
              <a:rPr lang="en-US" dirty="0">
                <a:effectLst>
                  <a:outerShdw blurRad="38100" dist="38100" dir="2700000" algn="tl">
                    <a:srgbClr val="000000">
                      <a:alpha val="43137"/>
                    </a:srgbClr>
                  </a:outerShdw>
                </a:effectLst>
              </a:rPr>
              <a:t>2005-201</a:t>
            </a:r>
            <a:r>
              <a:rPr lang="ka-GE" dirty="0">
                <a:effectLst>
                  <a:outerShdw blurRad="38100" dist="38100" dir="2700000" algn="tl">
                    <a:srgbClr val="000000">
                      <a:alpha val="43137"/>
                    </a:srgbClr>
                  </a:outerShdw>
                </a:effectLst>
              </a:rPr>
              <a:t>2</a:t>
            </a:r>
            <a:endParaRPr lang="en-US" dirty="0">
              <a:effectLst>
                <a:outerShdw blurRad="38100" dist="38100" dir="2700000" algn="tl">
                  <a:srgbClr val="000000">
                    <a:alpha val="43137"/>
                  </a:srgbClr>
                </a:outerShdw>
              </a:effectLst>
            </a:endParaRPr>
          </a:p>
        </p:txBody>
      </p:sp>
      <p:sp>
        <p:nvSpPr>
          <p:cNvPr id="8" name="TextBox 7"/>
          <p:cNvSpPr txBox="1"/>
          <p:nvPr/>
        </p:nvSpPr>
        <p:spPr>
          <a:xfrm>
            <a:off x="5724128" y="2861495"/>
            <a:ext cx="2736304" cy="1477328"/>
          </a:xfrm>
          <a:prstGeom prst="rect">
            <a:avLst/>
          </a:prstGeom>
          <a:noFill/>
        </p:spPr>
        <p:txBody>
          <a:bodyPr wrap="square">
            <a:spAutoFit/>
          </a:bodyPr>
          <a:lstStyle/>
          <a:p>
            <a:pPr algn="ctr">
              <a:defRPr/>
            </a:pPr>
            <a:r>
              <a:rPr lang="en-US" dirty="0" smtClean="0">
                <a:effectLst>
                  <a:outerShdw blurRad="38100" dist="38100" dir="2700000" algn="tl">
                    <a:srgbClr val="000000">
                      <a:alpha val="43137"/>
                    </a:srgbClr>
                  </a:outerShdw>
                </a:effectLst>
              </a:rPr>
              <a:t>Effort to </a:t>
            </a:r>
            <a:r>
              <a:rPr lang="en-US" dirty="0">
                <a:effectLst>
                  <a:outerShdw blurRad="38100" dist="38100" dir="2700000" algn="tl">
                    <a:srgbClr val="000000">
                      <a:alpha val="43137"/>
                    </a:srgbClr>
                  </a:outerShdw>
                </a:effectLst>
              </a:rPr>
              <a:t>establish balanced healthcare </a:t>
            </a:r>
            <a:r>
              <a:rPr lang="en-US" dirty="0" smtClean="0">
                <a:effectLst>
                  <a:outerShdw blurRad="38100" dist="38100" dir="2700000" algn="tl">
                    <a:srgbClr val="000000">
                      <a:alpha val="43137"/>
                    </a:srgbClr>
                  </a:outerShdw>
                </a:effectLst>
              </a:rPr>
              <a:t>system based on PPP principle </a:t>
            </a:r>
            <a:endParaRPr lang="ka-GE" dirty="0">
              <a:effectLst>
                <a:outerShdw blurRad="38100" dist="38100" dir="2700000" algn="tl">
                  <a:srgbClr val="000000">
                    <a:alpha val="43137"/>
                  </a:srgbClr>
                </a:outerShdw>
              </a:effectLst>
            </a:endParaRPr>
          </a:p>
          <a:p>
            <a:pPr algn="ctr">
              <a:defRPr/>
            </a:pPr>
            <a:r>
              <a:rPr lang="en-US" dirty="0" smtClean="0">
                <a:effectLst>
                  <a:outerShdw blurRad="38100" dist="38100" dir="2700000" algn="tl">
                    <a:srgbClr val="000000">
                      <a:alpha val="43137"/>
                    </a:srgbClr>
                  </a:outerShdw>
                </a:effectLst>
              </a:rPr>
              <a:t>Since 201</a:t>
            </a:r>
            <a:r>
              <a:rPr lang="ka-GE" dirty="0" smtClean="0">
                <a:effectLst>
                  <a:outerShdw blurRad="38100" dist="38100" dir="2700000" algn="tl">
                    <a:srgbClr val="000000">
                      <a:alpha val="43137"/>
                    </a:srgbClr>
                  </a:outerShdw>
                </a:effectLst>
              </a:rPr>
              <a:t>3</a:t>
            </a:r>
            <a:endParaRPr lang="en-US" dirty="0">
              <a:effectLst>
                <a:outerShdw blurRad="38100" dist="38100" dir="2700000" algn="tl">
                  <a:srgbClr val="000000">
                    <a:alpha val="43137"/>
                  </a:srgbClr>
                </a:outerShdw>
              </a:effectLst>
            </a:endParaRPr>
          </a:p>
        </p:txBody>
      </p:sp>
      <p:sp>
        <p:nvSpPr>
          <p:cNvPr id="9" name="Rectangle 4">
            <a:extLst>
              <a:ext uri="{FF2B5EF4-FFF2-40B4-BE49-F238E27FC236}">
                <a16:creationId xmlns="" xmlns:a16="http://schemas.microsoft.com/office/drawing/2014/main" id="{F4058A56-E8BC-4892-8A42-3CFA7CD0788F}"/>
              </a:ext>
            </a:extLst>
          </p:cNvPr>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dirty="0"/>
          </a:p>
        </p:txBody>
      </p:sp>
      <p:sp>
        <p:nvSpPr>
          <p:cNvPr id="10" name="Rectangle 5">
            <a:extLst>
              <a:ext uri="{FF2B5EF4-FFF2-40B4-BE49-F238E27FC236}">
                <a16:creationId xmlns="" xmlns:a16="http://schemas.microsoft.com/office/drawing/2014/main" id="{95603622-966E-4823-83FC-C52B49FC3581}"/>
              </a:ext>
            </a:extLst>
          </p:cNvPr>
          <p:cNvSpPr>
            <a:spLocks noChangeArrowheads="1"/>
          </p:cNvSpPr>
          <p:nvPr/>
        </p:nvSpPr>
        <p:spPr bwMode="auto">
          <a:xfrm>
            <a:off x="1258888" y="6237288"/>
            <a:ext cx="47529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en-US" altLang="en-US" sz="800" b="1" dirty="0">
              <a:solidFill>
                <a:schemeClr val="bg1"/>
              </a:solidFill>
              <a:latin typeface="Calibri" panose="020F0502020204030204" pitchFamily="34" charset="0"/>
              <a:cs typeface="Calibri" panose="020F0502020204030204" pitchFamily="34" charset="0"/>
            </a:endParaRPr>
          </a:p>
          <a:p>
            <a:pPr eaLnBrk="1" hangingPunct="1">
              <a:spcBef>
                <a:spcPct val="0"/>
              </a:spcBef>
              <a:buFontTx/>
              <a:buNone/>
            </a:pPr>
            <a:r>
              <a:rPr lang="en-US" altLang="en-US" sz="1400" b="1" dirty="0">
                <a:solidFill>
                  <a:schemeClr val="bg1"/>
                </a:solidFill>
                <a:latin typeface="Calibri" panose="020F0502020204030204" pitchFamily="34" charset="0"/>
                <a:cs typeface="Calibri" panose="020F0502020204030204" pitchFamily="34" charset="0"/>
              </a:rPr>
              <a:t>National Center for Disease Control &amp;  Public Health</a:t>
            </a:r>
            <a:endParaRPr lang="ru-RU" altLang="en-US" sz="1400" b="1" dirty="0">
              <a:solidFill>
                <a:schemeClr val="bg1"/>
              </a:solidFill>
              <a:latin typeface="Calibri" panose="020F0502020204030204" pitchFamily="34" charset="0"/>
              <a:cs typeface="Calibri" panose="020F0502020204030204" pitchFamily="34" charset="0"/>
            </a:endParaRPr>
          </a:p>
        </p:txBody>
      </p:sp>
      <p:sp>
        <p:nvSpPr>
          <p:cNvPr id="11" name="Text Box 8">
            <a:extLst>
              <a:ext uri="{FF2B5EF4-FFF2-40B4-BE49-F238E27FC236}">
                <a16:creationId xmlns="" xmlns:a16="http://schemas.microsoft.com/office/drawing/2014/main" id="{BDA7139D-1CE7-4988-8CB9-EE1E380624A3}"/>
              </a:ext>
            </a:extLst>
          </p:cNvPr>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solidFill>
                  <a:schemeClr val="bg1"/>
                </a:solidFill>
              </a:rPr>
              <a:t>www.ncdc.ge</a:t>
            </a:r>
            <a:endParaRPr lang="ru-RU" altLang="en-US" sz="1800">
              <a:solidFill>
                <a:schemeClr val="bg1"/>
              </a:solidFill>
            </a:endParaRPr>
          </a:p>
        </p:txBody>
      </p:sp>
      <p:pic>
        <p:nvPicPr>
          <p:cNvPr id="12" name="Picture 11"/>
          <p:cNvPicPr>
            <a:picLocks noChangeAspect="1"/>
          </p:cNvPicPr>
          <p:nvPr/>
        </p:nvPicPr>
        <p:blipFill>
          <a:blip r:embed="rId7"/>
          <a:stretch>
            <a:fillRect/>
          </a:stretch>
        </p:blipFill>
        <p:spPr>
          <a:xfrm>
            <a:off x="55013" y="6218816"/>
            <a:ext cx="772571" cy="594560"/>
          </a:xfrm>
          <a:prstGeom prst="rect">
            <a:avLst/>
          </a:prstGeom>
        </p:spPr>
      </p:pic>
    </p:spTree>
    <p:extLst>
      <p:ext uri="{BB962C8B-B14F-4D97-AF65-F5344CB8AC3E}">
        <p14:creationId xmlns:p14="http://schemas.microsoft.com/office/powerpoint/2010/main" val="11321464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53511"/>
            <a:ext cx="8229600" cy="1143001"/>
          </a:xfrm>
        </p:spPr>
        <p:txBody>
          <a:bodyPr>
            <a:noAutofit/>
          </a:bodyPr>
          <a:lstStyle/>
          <a:p>
            <a:pPr>
              <a:defRPr/>
            </a:pPr>
            <a:r>
              <a:rPr lang="en-US" b="1" dirty="0" smtClean="0">
                <a:solidFill>
                  <a:srgbClr val="C00000"/>
                </a:solidFill>
                <a:latin typeface="+mn-lt"/>
              </a:rPr>
              <a:t>Population Coverage Schemes</a:t>
            </a:r>
            <a:endParaRPr lang="en-US" b="1" dirty="0">
              <a:solidFill>
                <a:srgbClr val="C00000"/>
              </a:solidFill>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89065556"/>
              </p:ext>
            </p:extLst>
          </p:nvPr>
        </p:nvGraphicFramePr>
        <p:xfrm>
          <a:off x="107504" y="785794"/>
          <a:ext cx="9217024" cy="53167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2467" name="TextBox 4"/>
          <p:cNvSpPr txBox="1">
            <a:spLocks noChangeArrowheads="1"/>
          </p:cNvSpPr>
          <p:nvPr/>
        </p:nvSpPr>
        <p:spPr bwMode="auto">
          <a:xfrm>
            <a:off x="2150655" y="3680942"/>
            <a:ext cx="1357312" cy="369888"/>
          </a:xfrm>
          <a:prstGeom prst="rect">
            <a:avLst/>
          </a:prstGeom>
          <a:noFill/>
          <a:ln w="9525">
            <a:noFill/>
            <a:miter lim="800000"/>
            <a:headEnd/>
            <a:tailEnd/>
          </a:ln>
        </p:spPr>
        <p:txBody>
          <a:bodyPr>
            <a:spAutoFit/>
          </a:bodyPr>
          <a:lstStyle/>
          <a:p>
            <a:r>
              <a:rPr lang="ka-GE" dirty="0">
                <a:solidFill>
                  <a:srgbClr val="003366"/>
                </a:solidFill>
              </a:rPr>
              <a:t>2007 </a:t>
            </a:r>
            <a:r>
              <a:rPr lang="en-US" dirty="0">
                <a:solidFill>
                  <a:srgbClr val="003366"/>
                </a:solidFill>
              </a:rPr>
              <a:t> </a:t>
            </a:r>
          </a:p>
        </p:txBody>
      </p:sp>
      <p:sp>
        <p:nvSpPr>
          <p:cNvPr id="62469" name="TextBox 6"/>
          <p:cNvSpPr txBox="1">
            <a:spLocks noChangeArrowheads="1"/>
          </p:cNvSpPr>
          <p:nvPr/>
        </p:nvSpPr>
        <p:spPr bwMode="auto">
          <a:xfrm>
            <a:off x="3507967" y="2939005"/>
            <a:ext cx="1357313" cy="369888"/>
          </a:xfrm>
          <a:prstGeom prst="rect">
            <a:avLst/>
          </a:prstGeom>
          <a:noFill/>
          <a:ln w="9525">
            <a:noFill/>
            <a:miter lim="800000"/>
            <a:headEnd/>
            <a:tailEnd/>
          </a:ln>
        </p:spPr>
        <p:txBody>
          <a:bodyPr>
            <a:spAutoFit/>
          </a:bodyPr>
          <a:lstStyle/>
          <a:p>
            <a:r>
              <a:rPr lang="ka-GE" dirty="0">
                <a:solidFill>
                  <a:srgbClr val="003366"/>
                </a:solidFill>
              </a:rPr>
              <a:t>2008 </a:t>
            </a:r>
            <a:r>
              <a:rPr lang="en-US" dirty="0">
                <a:solidFill>
                  <a:srgbClr val="003366"/>
                </a:solidFill>
              </a:rPr>
              <a:t> </a:t>
            </a:r>
          </a:p>
        </p:txBody>
      </p:sp>
      <p:sp>
        <p:nvSpPr>
          <p:cNvPr id="62470" name="TextBox 7"/>
          <p:cNvSpPr txBox="1">
            <a:spLocks noChangeArrowheads="1"/>
          </p:cNvSpPr>
          <p:nvPr/>
        </p:nvSpPr>
        <p:spPr bwMode="auto">
          <a:xfrm>
            <a:off x="5230911" y="2382176"/>
            <a:ext cx="1357313" cy="369887"/>
          </a:xfrm>
          <a:prstGeom prst="rect">
            <a:avLst/>
          </a:prstGeom>
          <a:noFill/>
          <a:ln w="9525">
            <a:noFill/>
            <a:miter lim="800000"/>
            <a:headEnd/>
            <a:tailEnd/>
          </a:ln>
        </p:spPr>
        <p:txBody>
          <a:bodyPr>
            <a:spAutoFit/>
          </a:bodyPr>
          <a:lstStyle/>
          <a:p>
            <a:r>
              <a:rPr lang="ka-GE" dirty="0" smtClean="0">
                <a:solidFill>
                  <a:srgbClr val="003366"/>
                </a:solidFill>
              </a:rPr>
              <a:t>2009 </a:t>
            </a:r>
            <a:r>
              <a:rPr lang="en-US" dirty="0" smtClean="0">
                <a:solidFill>
                  <a:srgbClr val="003366"/>
                </a:solidFill>
              </a:rPr>
              <a:t> </a:t>
            </a:r>
            <a:endParaRPr lang="en-US" dirty="0">
              <a:solidFill>
                <a:srgbClr val="003366"/>
              </a:solidFill>
            </a:endParaRPr>
          </a:p>
        </p:txBody>
      </p:sp>
      <p:sp>
        <p:nvSpPr>
          <p:cNvPr id="62471" name="TextBox 7"/>
          <p:cNvSpPr txBox="1">
            <a:spLocks noChangeArrowheads="1"/>
          </p:cNvSpPr>
          <p:nvPr/>
        </p:nvSpPr>
        <p:spPr bwMode="auto">
          <a:xfrm>
            <a:off x="6921158" y="1986739"/>
            <a:ext cx="1357312" cy="369887"/>
          </a:xfrm>
          <a:prstGeom prst="rect">
            <a:avLst/>
          </a:prstGeom>
          <a:noFill/>
          <a:ln w="9525">
            <a:noFill/>
            <a:miter lim="800000"/>
            <a:headEnd/>
            <a:tailEnd/>
          </a:ln>
        </p:spPr>
        <p:txBody>
          <a:bodyPr>
            <a:spAutoFit/>
          </a:bodyPr>
          <a:lstStyle/>
          <a:p>
            <a:r>
              <a:rPr lang="ka-GE" dirty="0" smtClean="0">
                <a:solidFill>
                  <a:srgbClr val="003366"/>
                </a:solidFill>
              </a:rPr>
              <a:t>2012 </a:t>
            </a:r>
            <a:r>
              <a:rPr lang="en-US" dirty="0" smtClean="0">
                <a:solidFill>
                  <a:srgbClr val="003366"/>
                </a:solidFill>
              </a:rPr>
              <a:t> </a:t>
            </a:r>
            <a:endParaRPr lang="en-US" dirty="0">
              <a:solidFill>
                <a:srgbClr val="003366"/>
              </a:solidFill>
            </a:endParaRPr>
          </a:p>
        </p:txBody>
      </p:sp>
      <p:sp>
        <p:nvSpPr>
          <p:cNvPr id="9" name="Oval 8"/>
          <p:cNvSpPr/>
          <p:nvPr/>
        </p:nvSpPr>
        <p:spPr>
          <a:xfrm>
            <a:off x="8244408" y="1536959"/>
            <a:ext cx="679970" cy="679970"/>
          </a:xfrm>
          <a:prstGeom prst="ellipse">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2">
              <a:shade val="80000"/>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10" name="TextBox 7"/>
          <p:cNvSpPr txBox="1">
            <a:spLocks noChangeArrowheads="1"/>
          </p:cNvSpPr>
          <p:nvPr/>
        </p:nvSpPr>
        <p:spPr bwMode="auto">
          <a:xfrm>
            <a:off x="8266088" y="1692000"/>
            <a:ext cx="1357312" cy="369887"/>
          </a:xfrm>
          <a:prstGeom prst="rect">
            <a:avLst/>
          </a:prstGeom>
          <a:noFill/>
          <a:ln w="9525">
            <a:noFill/>
            <a:miter lim="800000"/>
            <a:headEnd/>
            <a:tailEnd/>
          </a:ln>
        </p:spPr>
        <p:txBody>
          <a:bodyPr>
            <a:spAutoFit/>
          </a:bodyPr>
          <a:lstStyle/>
          <a:p>
            <a:r>
              <a:rPr lang="ka-GE" dirty="0">
                <a:solidFill>
                  <a:srgbClr val="003366"/>
                </a:solidFill>
              </a:rPr>
              <a:t>201</a:t>
            </a:r>
            <a:r>
              <a:rPr lang="en-US" dirty="0">
                <a:solidFill>
                  <a:srgbClr val="003366"/>
                </a:solidFill>
              </a:rPr>
              <a:t>3</a:t>
            </a:r>
            <a:r>
              <a:rPr lang="ka-GE" dirty="0">
                <a:solidFill>
                  <a:srgbClr val="003366"/>
                </a:solidFill>
              </a:rPr>
              <a:t> </a:t>
            </a:r>
            <a:r>
              <a:rPr lang="en-US" dirty="0">
                <a:solidFill>
                  <a:srgbClr val="003366"/>
                </a:solidFill>
              </a:rPr>
              <a:t> </a:t>
            </a:r>
          </a:p>
        </p:txBody>
      </p:sp>
      <p:sp>
        <p:nvSpPr>
          <p:cNvPr id="3" name="TextBox 2"/>
          <p:cNvSpPr txBox="1"/>
          <p:nvPr/>
        </p:nvSpPr>
        <p:spPr>
          <a:xfrm>
            <a:off x="7921471" y="760730"/>
            <a:ext cx="1325844" cy="738664"/>
          </a:xfrm>
          <a:prstGeom prst="rect">
            <a:avLst/>
          </a:prstGeom>
          <a:noFill/>
        </p:spPr>
        <p:txBody>
          <a:bodyPr wrap="square" rtlCol="0">
            <a:spAutoFit/>
          </a:bodyPr>
          <a:lstStyle/>
          <a:p>
            <a:r>
              <a:rPr lang="en-US" sz="1400" b="1" dirty="0" smtClean="0">
                <a:solidFill>
                  <a:srgbClr val="003366"/>
                </a:solidFill>
              </a:rPr>
              <a:t>Universal Healthcare Program</a:t>
            </a:r>
            <a:endParaRPr lang="en-US" sz="1400" b="1" dirty="0">
              <a:solidFill>
                <a:srgbClr val="003366"/>
              </a:solidFill>
            </a:endParaRPr>
          </a:p>
        </p:txBody>
      </p:sp>
      <p:sp>
        <p:nvSpPr>
          <p:cNvPr id="6" name="Rectangle 5">
            <a:extLst>
              <a:ext uri="{FF2B5EF4-FFF2-40B4-BE49-F238E27FC236}">
                <a16:creationId xmlns:a16="http://schemas.microsoft.com/office/drawing/2014/main" xmlns="" id="{E4891216-E173-41CE-8257-ABCA03605B9B}"/>
              </a:ext>
            </a:extLst>
          </p:cNvPr>
          <p:cNvSpPr/>
          <p:nvPr/>
        </p:nvSpPr>
        <p:spPr>
          <a:xfrm>
            <a:off x="1660152" y="4111984"/>
            <a:ext cx="697627" cy="369332"/>
          </a:xfrm>
          <a:prstGeom prst="rect">
            <a:avLst/>
          </a:prstGeom>
        </p:spPr>
        <p:txBody>
          <a:bodyPr wrap="none">
            <a:spAutoFit/>
          </a:bodyPr>
          <a:lstStyle/>
          <a:p>
            <a:r>
              <a:rPr lang="ka-GE" dirty="0">
                <a:solidFill>
                  <a:srgbClr val="003366"/>
                </a:solidFill>
              </a:rPr>
              <a:t>2005</a:t>
            </a:r>
          </a:p>
        </p:txBody>
      </p:sp>
      <p:sp>
        <p:nvSpPr>
          <p:cNvPr id="7" name="Rectangle 6">
            <a:extLst>
              <a:ext uri="{FF2B5EF4-FFF2-40B4-BE49-F238E27FC236}">
                <a16:creationId xmlns:a16="http://schemas.microsoft.com/office/drawing/2014/main" xmlns="" id="{3B253DCF-E3D7-4981-9BF8-6C08012552C3}"/>
              </a:ext>
            </a:extLst>
          </p:cNvPr>
          <p:cNvSpPr/>
          <p:nvPr/>
        </p:nvSpPr>
        <p:spPr>
          <a:xfrm>
            <a:off x="1907704" y="4359376"/>
            <a:ext cx="1400992" cy="954107"/>
          </a:xfrm>
          <a:prstGeom prst="rect">
            <a:avLst/>
          </a:prstGeom>
        </p:spPr>
        <p:txBody>
          <a:bodyPr wrap="square">
            <a:spAutoFit/>
          </a:bodyPr>
          <a:lstStyle/>
          <a:p>
            <a:r>
              <a:rPr lang="en-US" sz="1400" b="1" dirty="0" smtClean="0">
                <a:solidFill>
                  <a:srgbClr val="003366"/>
                </a:solidFill>
              </a:rPr>
              <a:t>Healthcare system based mostly on taxes</a:t>
            </a:r>
            <a:endParaRPr lang="ka-GE" sz="1400" b="1" dirty="0">
              <a:solidFill>
                <a:srgbClr val="003366"/>
              </a:solidFill>
            </a:endParaRPr>
          </a:p>
        </p:txBody>
      </p:sp>
      <p:sp>
        <p:nvSpPr>
          <p:cNvPr id="8" name="Rectangle 7">
            <a:extLst>
              <a:ext uri="{FF2B5EF4-FFF2-40B4-BE49-F238E27FC236}">
                <a16:creationId xmlns:a16="http://schemas.microsoft.com/office/drawing/2014/main" xmlns="" id="{CFB1E8FA-A6FD-4011-A894-BD76606BCF73}"/>
              </a:ext>
            </a:extLst>
          </p:cNvPr>
          <p:cNvSpPr/>
          <p:nvPr/>
        </p:nvSpPr>
        <p:spPr>
          <a:xfrm>
            <a:off x="1067523" y="4655649"/>
            <a:ext cx="697627" cy="369332"/>
          </a:xfrm>
          <a:prstGeom prst="rect">
            <a:avLst/>
          </a:prstGeom>
        </p:spPr>
        <p:txBody>
          <a:bodyPr wrap="none">
            <a:spAutoFit/>
          </a:bodyPr>
          <a:lstStyle/>
          <a:p>
            <a:r>
              <a:rPr lang="ka-GE" dirty="0">
                <a:solidFill>
                  <a:srgbClr val="003366"/>
                </a:solidFill>
              </a:rPr>
              <a:t>2002</a:t>
            </a:r>
          </a:p>
        </p:txBody>
      </p:sp>
      <p:sp>
        <p:nvSpPr>
          <p:cNvPr id="11" name="Rectangle 10">
            <a:extLst>
              <a:ext uri="{FF2B5EF4-FFF2-40B4-BE49-F238E27FC236}">
                <a16:creationId xmlns:a16="http://schemas.microsoft.com/office/drawing/2014/main" xmlns="" id="{943CF8A0-3829-4094-9793-FF21588B9206}"/>
              </a:ext>
            </a:extLst>
          </p:cNvPr>
          <p:cNvSpPr/>
          <p:nvPr/>
        </p:nvSpPr>
        <p:spPr>
          <a:xfrm>
            <a:off x="251520" y="3863643"/>
            <a:ext cx="1258483" cy="738664"/>
          </a:xfrm>
          <a:prstGeom prst="rect">
            <a:avLst/>
          </a:prstGeom>
        </p:spPr>
        <p:txBody>
          <a:bodyPr wrap="square">
            <a:spAutoFit/>
          </a:bodyPr>
          <a:lstStyle/>
          <a:p>
            <a:r>
              <a:rPr lang="en-US" sz="1400" b="1" dirty="0" smtClean="0">
                <a:solidFill>
                  <a:srgbClr val="003366"/>
                </a:solidFill>
              </a:rPr>
              <a:t>Mandatory medical contribution </a:t>
            </a:r>
            <a:endParaRPr lang="ka-GE" sz="1400" b="1" dirty="0">
              <a:solidFill>
                <a:srgbClr val="003366"/>
              </a:solidFill>
            </a:endParaRPr>
          </a:p>
        </p:txBody>
      </p:sp>
      <p:sp>
        <p:nvSpPr>
          <p:cNvPr id="12" name="Rectangle 11">
            <a:extLst>
              <a:ext uri="{FF2B5EF4-FFF2-40B4-BE49-F238E27FC236}">
                <a16:creationId xmlns:a16="http://schemas.microsoft.com/office/drawing/2014/main" xmlns="" id="{C2554F4E-62B0-438C-98C2-F24CFB93F83F}"/>
              </a:ext>
            </a:extLst>
          </p:cNvPr>
          <p:cNvSpPr/>
          <p:nvPr/>
        </p:nvSpPr>
        <p:spPr>
          <a:xfrm>
            <a:off x="-6138" y="5733256"/>
            <a:ext cx="1031051" cy="369332"/>
          </a:xfrm>
          <a:prstGeom prst="rect">
            <a:avLst/>
          </a:prstGeom>
        </p:spPr>
        <p:txBody>
          <a:bodyPr wrap="none">
            <a:spAutoFit/>
          </a:bodyPr>
          <a:lstStyle/>
          <a:p>
            <a:r>
              <a:rPr lang="ka-GE" dirty="0">
                <a:solidFill>
                  <a:srgbClr val="003366"/>
                </a:solidFill>
              </a:rPr>
              <a:t>1995-97</a:t>
            </a:r>
          </a:p>
        </p:txBody>
      </p:sp>
      <p:sp>
        <p:nvSpPr>
          <p:cNvPr id="13" name="Rectangle 12">
            <a:extLst>
              <a:ext uri="{FF2B5EF4-FFF2-40B4-BE49-F238E27FC236}">
                <a16:creationId xmlns:a16="http://schemas.microsoft.com/office/drawing/2014/main" xmlns="" id="{AEF002FD-57D7-4C3F-B359-5CBF4919CD11}"/>
              </a:ext>
            </a:extLst>
          </p:cNvPr>
          <p:cNvSpPr/>
          <p:nvPr/>
        </p:nvSpPr>
        <p:spPr>
          <a:xfrm>
            <a:off x="981459" y="5468297"/>
            <a:ext cx="2724938" cy="523220"/>
          </a:xfrm>
          <a:prstGeom prst="rect">
            <a:avLst/>
          </a:prstGeom>
        </p:spPr>
        <p:txBody>
          <a:bodyPr wrap="square">
            <a:spAutoFit/>
          </a:bodyPr>
          <a:lstStyle/>
          <a:p>
            <a:r>
              <a:rPr lang="en-US" sz="1400" b="1" dirty="0" smtClean="0">
                <a:solidFill>
                  <a:srgbClr val="003366"/>
                </a:solidFill>
              </a:rPr>
              <a:t>Mandatory medical insurance </a:t>
            </a:r>
            <a:r>
              <a:rPr lang="ka-GE" sz="1400" b="1" dirty="0" smtClean="0">
                <a:solidFill>
                  <a:srgbClr val="003366"/>
                </a:solidFill>
              </a:rPr>
              <a:t>(3</a:t>
            </a:r>
            <a:r>
              <a:rPr lang="ka-GE" sz="1400" b="1" dirty="0">
                <a:solidFill>
                  <a:srgbClr val="003366"/>
                </a:solidFill>
              </a:rPr>
              <a:t>%+1</a:t>
            </a:r>
            <a:r>
              <a:rPr lang="en-US" sz="1400" b="1" dirty="0">
                <a:solidFill>
                  <a:srgbClr val="003366"/>
                </a:solidFill>
              </a:rPr>
              <a:t>%) </a:t>
            </a:r>
            <a:r>
              <a:rPr lang="en-US" sz="1400" b="1" smtClean="0">
                <a:solidFill>
                  <a:srgbClr val="003366"/>
                </a:solidFill>
              </a:rPr>
              <a:t>program financing</a:t>
            </a:r>
            <a:endParaRPr lang="ka-GE" sz="1400" b="1" dirty="0">
              <a:solidFill>
                <a:srgbClr val="003366"/>
              </a:solidFill>
            </a:endParaRPr>
          </a:p>
        </p:txBody>
      </p:sp>
      <p:sp>
        <p:nvSpPr>
          <p:cNvPr id="17" name="Rectangle 4">
            <a:extLst>
              <a:ext uri="{FF2B5EF4-FFF2-40B4-BE49-F238E27FC236}">
                <a16:creationId xmlns="" xmlns:a16="http://schemas.microsoft.com/office/drawing/2014/main" id="{F4058A56-E8BC-4892-8A42-3CFA7CD0788F}"/>
              </a:ext>
            </a:extLst>
          </p:cNvPr>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dirty="0"/>
          </a:p>
        </p:txBody>
      </p:sp>
      <p:sp>
        <p:nvSpPr>
          <p:cNvPr id="18" name="Rectangle 5">
            <a:extLst>
              <a:ext uri="{FF2B5EF4-FFF2-40B4-BE49-F238E27FC236}">
                <a16:creationId xmlns="" xmlns:a16="http://schemas.microsoft.com/office/drawing/2014/main" id="{95603622-966E-4823-83FC-C52B49FC3581}"/>
              </a:ext>
            </a:extLst>
          </p:cNvPr>
          <p:cNvSpPr>
            <a:spLocks noChangeArrowheads="1"/>
          </p:cNvSpPr>
          <p:nvPr/>
        </p:nvSpPr>
        <p:spPr bwMode="auto">
          <a:xfrm>
            <a:off x="1258888" y="6237288"/>
            <a:ext cx="47529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en-US" altLang="en-US" sz="800" b="1" dirty="0">
              <a:solidFill>
                <a:schemeClr val="bg1"/>
              </a:solidFill>
              <a:latin typeface="Calibri" panose="020F0502020204030204" pitchFamily="34" charset="0"/>
              <a:cs typeface="Calibri" panose="020F0502020204030204" pitchFamily="34" charset="0"/>
            </a:endParaRPr>
          </a:p>
          <a:p>
            <a:pPr eaLnBrk="1" hangingPunct="1">
              <a:spcBef>
                <a:spcPct val="0"/>
              </a:spcBef>
              <a:buFontTx/>
              <a:buNone/>
            </a:pPr>
            <a:r>
              <a:rPr lang="en-US" altLang="en-US" sz="1400" b="1" dirty="0">
                <a:solidFill>
                  <a:schemeClr val="bg1"/>
                </a:solidFill>
                <a:latin typeface="Calibri" panose="020F0502020204030204" pitchFamily="34" charset="0"/>
                <a:cs typeface="Calibri" panose="020F0502020204030204" pitchFamily="34" charset="0"/>
              </a:rPr>
              <a:t>National Center for Disease Control &amp;  Public Health</a:t>
            </a:r>
            <a:endParaRPr lang="ru-RU" altLang="en-US" sz="1400" b="1" dirty="0">
              <a:solidFill>
                <a:schemeClr val="bg1"/>
              </a:solidFill>
              <a:latin typeface="Calibri" panose="020F0502020204030204" pitchFamily="34" charset="0"/>
              <a:cs typeface="Calibri" panose="020F0502020204030204" pitchFamily="34" charset="0"/>
            </a:endParaRPr>
          </a:p>
        </p:txBody>
      </p:sp>
      <p:sp>
        <p:nvSpPr>
          <p:cNvPr id="19" name="Text Box 8">
            <a:extLst>
              <a:ext uri="{FF2B5EF4-FFF2-40B4-BE49-F238E27FC236}">
                <a16:creationId xmlns="" xmlns:a16="http://schemas.microsoft.com/office/drawing/2014/main" id="{BDA7139D-1CE7-4988-8CB9-EE1E380624A3}"/>
              </a:ext>
            </a:extLst>
          </p:cNvPr>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solidFill>
                  <a:schemeClr val="bg1"/>
                </a:solidFill>
              </a:rPr>
              <a:t>www.ncdc.ge</a:t>
            </a:r>
            <a:endParaRPr lang="ru-RU" altLang="en-US" sz="1800">
              <a:solidFill>
                <a:schemeClr val="bg1"/>
              </a:solidFill>
            </a:endParaRPr>
          </a:p>
        </p:txBody>
      </p:sp>
      <p:pic>
        <p:nvPicPr>
          <p:cNvPr id="20" name="Picture 19"/>
          <p:cNvPicPr>
            <a:picLocks noChangeAspect="1"/>
          </p:cNvPicPr>
          <p:nvPr/>
        </p:nvPicPr>
        <p:blipFill>
          <a:blip r:embed="rId8"/>
          <a:stretch>
            <a:fillRect/>
          </a:stretch>
        </p:blipFill>
        <p:spPr>
          <a:xfrm>
            <a:off x="55013" y="6218816"/>
            <a:ext cx="772571" cy="594560"/>
          </a:xfrm>
          <a:prstGeom prst="rect">
            <a:avLst/>
          </a:prstGeom>
        </p:spPr>
      </p:pic>
    </p:spTree>
    <p:extLst>
      <p:ext uri="{BB962C8B-B14F-4D97-AF65-F5344CB8AC3E}">
        <p14:creationId xmlns:p14="http://schemas.microsoft.com/office/powerpoint/2010/main" val="3853122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7147423" y="3254477"/>
            <a:ext cx="1847352" cy="2787445"/>
          </a:xfrm>
          <a:prstGeom prst="rect">
            <a:avLst/>
          </a:prstGeom>
          <a:noFill/>
          <a:ln w="9525">
            <a:noFill/>
            <a:miter lim="800000"/>
            <a:headEnd/>
            <a:tailEnd/>
          </a:ln>
          <a:effectLst/>
        </p:spPr>
      </p:pic>
      <p:sp>
        <p:nvSpPr>
          <p:cNvPr id="3" name="Content Placeholder 2"/>
          <p:cNvSpPr>
            <a:spLocks noGrp="1"/>
          </p:cNvSpPr>
          <p:nvPr>
            <p:ph idx="1"/>
          </p:nvPr>
        </p:nvSpPr>
        <p:spPr>
          <a:xfrm>
            <a:off x="123327" y="1509081"/>
            <a:ext cx="7024096" cy="4038600"/>
          </a:xfrm>
        </p:spPr>
        <p:txBody>
          <a:bodyPr>
            <a:noAutofit/>
          </a:bodyPr>
          <a:lstStyle/>
          <a:p>
            <a:pPr marL="0" lvl="0" indent="0">
              <a:lnSpc>
                <a:spcPct val="120000"/>
              </a:lnSpc>
              <a:spcBef>
                <a:spcPts val="600"/>
              </a:spcBef>
              <a:buNone/>
            </a:pPr>
            <a:r>
              <a:rPr lang="en-US" sz="2400" dirty="0">
                <a:latin typeface="+mn-lt"/>
              </a:rPr>
              <a:t>Unprecedented Expansion of State Budget </a:t>
            </a:r>
            <a:r>
              <a:rPr lang="en-US" sz="2400" dirty="0" smtClean="0">
                <a:latin typeface="+mn-lt"/>
              </a:rPr>
              <a:t>for Health care: </a:t>
            </a:r>
            <a:endParaRPr lang="en-US" sz="2400" dirty="0">
              <a:latin typeface="+mn-lt"/>
            </a:endParaRPr>
          </a:p>
          <a:p>
            <a:pPr marL="0" lvl="0" indent="0">
              <a:lnSpc>
                <a:spcPct val="120000"/>
              </a:lnSpc>
              <a:spcBef>
                <a:spcPts val="600"/>
              </a:spcBef>
              <a:buNone/>
            </a:pPr>
            <a:r>
              <a:rPr lang="en-US" sz="2400" b="0" dirty="0" smtClean="0">
                <a:latin typeface="+mn-lt"/>
              </a:rPr>
              <a:t>     365 </a:t>
            </a:r>
            <a:r>
              <a:rPr lang="en-US" sz="2400" b="0" dirty="0" err="1" smtClean="0">
                <a:latin typeface="+mn-lt"/>
              </a:rPr>
              <a:t>mln</a:t>
            </a:r>
            <a:r>
              <a:rPr lang="en-US" sz="2400" b="0" dirty="0" smtClean="0">
                <a:latin typeface="+mn-lt"/>
              </a:rPr>
              <a:t> GEL in </a:t>
            </a:r>
            <a:r>
              <a:rPr lang="ka-GE" sz="2400" b="0" dirty="0" smtClean="0">
                <a:latin typeface="+mn-lt"/>
              </a:rPr>
              <a:t>2012 </a:t>
            </a:r>
            <a:r>
              <a:rPr lang="en-US" sz="2400" b="0" dirty="0" smtClean="0">
                <a:latin typeface="+mn-lt"/>
                <a:sym typeface="Wingdings" pitchFamily="2" charset="2"/>
              </a:rPr>
              <a:t> </a:t>
            </a:r>
            <a:r>
              <a:rPr lang="de-DE" sz="2400" dirty="0">
                <a:sym typeface="Wingdings" pitchFamily="2" charset="2"/>
              </a:rPr>
              <a:t>1209 </a:t>
            </a:r>
            <a:r>
              <a:rPr lang="en-US" sz="2400" dirty="0" err="1" smtClean="0">
                <a:sym typeface="Wingdings" pitchFamily="2" charset="2"/>
              </a:rPr>
              <a:t>mln</a:t>
            </a:r>
            <a:r>
              <a:rPr lang="de-DE" sz="2400" dirty="0" smtClean="0">
                <a:sym typeface="Wingdings" pitchFamily="2" charset="2"/>
              </a:rPr>
              <a:t> GEL </a:t>
            </a:r>
            <a:r>
              <a:rPr lang="de-DE" sz="2400" dirty="0">
                <a:sym typeface="Wingdings" pitchFamily="2" charset="2"/>
              </a:rPr>
              <a:t>in 2019 </a:t>
            </a:r>
          </a:p>
          <a:p>
            <a:pPr marL="0" lvl="0" indent="0">
              <a:lnSpc>
                <a:spcPct val="120000"/>
              </a:lnSpc>
              <a:spcBef>
                <a:spcPts val="600"/>
              </a:spcBef>
              <a:buNone/>
            </a:pPr>
            <a:endParaRPr lang="ka-GE" sz="2400" dirty="0" smtClean="0">
              <a:latin typeface="+mn-lt"/>
            </a:endParaRPr>
          </a:p>
          <a:p>
            <a:pPr marL="0" lvl="0" indent="0">
              <a:lnSpc>
                <a:spcPct val="120000"/>
              </a:lnSpc>
              <a:spcBef>
                <a:spcPts val="600"/>
              </a:spcBef>
              <a:buNone/>
            </a:pPr>
            <a:r>
              <a:rPr lang="en-US" sz="2400" dirty="0"/>
              <a:t>All </a:t>
            </a:r>
            <a:r>
              <a:rPr lang="en-US" sz="2400" dirty="0" smtClean="0"/>
              <a:t>population </a:t>
            </a:r>
            <a:r>
              <a:rPr lang="en-US" sz="2400" dirty="0"/>
              <a:t>are covered by </a:t>
            </a:r>
            <a:r>
              <a:rPr lang="en-US" sz="2400" dirty="0" smtClean="0"/>
              <a:t>Health care</a:t>
            </a:r>
            <a:r>
              <a:rPr lang="ka-GE" sz="2400" dirty="0" smtClean="0">
                <a:latin typeface="+mn-lt"/>
              </a:rPr>
              <a:t>:</a:t>
            </a:r>
            <a:endParaRPr lang="en-US" sz="2400" dirty="0" smtClean="0">
              <a:latin typeface="+mn-lt"/>
            </a:endParaRPr>
          </a:p>
          <a:p>
            <a:pPr lvl="1">
              <a:lnSpc>
                <a:spcPct val="120000"/>
              </a:lnSpc>
              <a:spcBef>
                <a:spcPts val="600"/>
              </a:spcBef>
              <a:buFontTx/>
              <a:buChar char="-"/>
            </a:pPr>
            <a:r>
              <a:rPr lang="en-US" sz="2000" dirty="0" smtClean="0"/>
              <a:t>203 535 </a:t>
            </a:r>
            <a:r>
              <a:rPr lang="en-US" sz="2000" dirty="0"/>
              <a:t>–</a:t>
            </a:r>
            <a:r>
              <a:rPr lang="ka-GE" sz="2000" dirty="0"/>
              <a:t> </a:t>
            </a:r>
            <a:r>
              <a:rPr lang="en-US" sz="2000" dirty="0"/>
              <a:t>Only Private/corporate insurance</a:t>
            </a:r>
            <a:endParaRPr lang="ka-GE" sz="2000" dirty="0"/>
          </a:p>
          <a:p>
            <a:pPr lvl="1">
              <a:lnSpc>
                <a:spcPct val="120000"/>
              </a:lnSpc>
              <a:spcBef>
                <a:spcPts val="600"/>
              </a:spcBef>
              <a:buFontTx/>
              <a:buChar char="-"/>
            </a:pPr>
            <a:r>
              <a:rPr lang="en-US" sz="2000" dirty="0" smtClean="0"/>
              <a:t>227 496 </a:t>
            </a:r>
            <a:r>
              <a:rPr lang="en-US" sz="2000" dirty="0"/>
              <a:t>– State Health Insurance (Staff of Ministry of Internal Affairs and </a:t>
            </a:r>
            <a:r>
              <a:rPr lang="en-US" sz="2000" dirty="0" smtClean="0"/>
              <a:t>Ministry </a:t>
            </a:r>
            <a:r>
              <a:rPr lang="en-US" sz="2000" dirty="0"/>
              <a:t>of Defense) </a:t>
            </a:r>
          </a:p>
          <a:p>
            <a:pPr lvl="1">
              <a:lnSpc>
                <a:spcPct val="120000"/>
              </a:lnSpc>
              <a:spcBef>
                <a:spcPts val="600"/>
              </a:spcBef>
              <a:buFontTx/>
              <a:buChar char="-"/>
            </a:pPr>
            <a:r>
              <a:rPr lang="en-US" sz="2000" dirty="0"/>
              <a:t>Other population - UHC</a:t>
            </a:r>
          </a:p>
          <a:p>
            <a:pPr marL="0" lvl="0" indent="0">
              <a:lnSpc>
                <a:spcPct val="120000"/>
              </a:lnSpc>
              <a:spcBef>
                <a:spcPts val="600"/>
              </a:spcBef>
              <a:buNone/>
            </a:pPr>
            <a:endParaRPr lang="en-US" sz="2400" dirty="0"/>
          </a:p>
          <a:p>
            <a:pPr marL="0" lvl="0" indent="0">
              <a:lnSpc>
                <a:spcPct val="120000"/>
              </a:lnSpc>
              <a:spcBef>
                <a:spcPts val="600"/>
              </a:spcBef>
              <a:buNone/>
            </a:pPr>
            <a:endParaRPr lang="en-US" sz="2400" b="0" dirty="0" smtClean="0">
              <a:latin typeface="+mn-lt"/>
            </a:endParaRPr>
          </a:p>
          <a:p>
            <a:pPr marL="0" lvl="0" indent="0">
              <a:lnSpc>
                <a:spcPct val="120000"/>
              </a:lnSpc>
              <a:spcBef>
                <a:spcPts val="600"/>
              </a:spcBef>
              <a:buNone/>
            </a:pPr>
            <a:endParaRPr lang="ka-GE" sz="2400" b="0" dirty="0">
              <a:latin typeface="+mn-lt"/>
            </a:endParaRPr>
          </a:p>
        </p:txBody>
      </p:sp>
      <p:sp>
        <p:nvSpPr>
          <p:cNvPr id="5" name="Title 4"/>
          <p:cNvSpPr>
            <a:spLocks noGrp="1"/>
          </p:cNvSpPr>
          <p:nvPr>
            <p:ph type="title"/>
          </p:nvPr>
        </p:nvSpPr>
        <p:spPr>
          <a:xfrm>
            <a:off x="441298" y="80513"/>
            <a:ext cx="8610600" cy="1143000"/>
          </a:xfrm>
        </p:spPr>
        <p:txBody>
          <a:bodyPr>
            <a:noAutofit/>
          </a:bodyPr>
          <a:lstStyle/>
          <a:p>
            <a:r>
              <a:rPr lang="en-US" sz="3600" dirty="0" smtClean="0">
                <a:solidFill>
                  <a:srgbClr val="C00000"/>
                </a:solidFill>
                <a:effectLst>
                  <a:outerShdw blurRad="38100" dist="38100" dir="2700000" algn="tl">
                    <a:srgbClr val="000000">
                      <a:alpha val="43137"/>
                    </a:srgbClr>
                  </a:outerShdw>
                </a:effectLst>
                <a:latin typeface="+mn-lt"/>
              </a:rPr>
              <a:t>Universal Health Care </a:t>
            </a:r>
            <a:r>
              <a:rPr lang="ka-GE" sz="3600" dirty="0" smtClean="0">
                <a:solidFill>
                  <a:srgbClr val="C00000"/>
                </a:solidFill>
                <a:effectLst>
                  <a:outerShdw blurRad="38100" dist="38100" dir="2700000" algn="tl">
                    <a:srgbClr val="000000">
                      <a:alpha val="43137"/>
                    </a:srgbClr>
                  </a:outerShdw>
                </a:effectLst>
                <a:latin typeface="+mn-lt"/>
              </a:rPr>
              <a:t>– </a:t>
            </a:r>
            <a:r>
              <a:rPr lang="en-US" sz="3600" dirty="0" smtClean="0">
                <a:solidFill>
                  <a:srgbClr val="C00000"/>
                </a:solidFill>
                <a:effectLst>
                  <a:outerShdw blurRad="38100" dist="38100" dir="2700000" algn="tl">
                    <a:srgbClr val="000000">
                      <a:alpha val="43137"/>
                    </a:srgbClr>
                  </a:outerShdw>
                </a:effectLst>
                <a:latin typeface="+mn-lt"/>
              </a:rPr>
              <a:t/>
            </a:r>
            <a:br>
              <a:rPr lang="en-US" sz="3600" dirty="0" smtClean="0">
                <a:solidFill>
                  <a:srgbClr val="C00000"/>
                </a:solidFill>
                <a:effectLst>
                  <a:outerShdw blurRad="38100" dist="38100" dir="2700000" algn="tl">
                    <a:srgbClr val="000000">
                      <a:alpha val="43137"/>
                    </a:srgbClr>
                  </a:outerShdw>
                </a:effectLst>
                <a:latin typeface="+mn-lt"/>
              </a:rPr>
            </a:br>
            <a:r>
              <a:rPr lang="en-US" sz="3600" dirty="0" smtClean="0">
                <a:solidFill>
                  <a:srgbClr val="C00000"/>
                </a:solidFill>
                <a:effectLst>
                  <a:outerShdw blurRad="38100" dist="38100" dir="2700000" algn="tl">
                    <a:srgbClr val="000000">
                      <a:alpha val="43137"/>
                    </a:srgbClr>
                  </a:outerShdw>
                </a:effectLst>
                <a:latin typeface="+mn-lt"/>
              </a:rPr>
              <a:t>Socially </a:t>
            </a:r>
            <a:r>
              <a:rPr lang="en-US" sz="3600" dirty="0">
                <a:solidFill>
                  <a:srgbClr val="C00000"/>
                </a:solidFill>
                <a:effectLst>
                  <a:outerShdw blurRad="38100" dist="38100" dir="2700000" algn="tl">
                    <a:srgbClr val="000000">
                      <a:alpha val="43137"/>
                    </a:srgbClr>
                  </a:outerShdw>
                </a:effectLst>
                <a:latin typeface="+mn-lt"/>
              </a:rPr>
              <a:t>Oriented Political Platform </a:t>
            </a:r>
          </a:p>
        </p:txBody>
      </p:sp>
      <p:sp>
        <p:nvSpPr>
          <p:cNvPr id="6" name="Rectangle 4">
            <a:extLst>
              <a:ext uri="{FF2B5EF4-FFF2-40B4-BE49-F238E27FC236}">
                <a16:creationId xmlns="" xmlns:a16="http://schemas.microsoft.com/office/drawing/2014/main" id="{F4058A56-E8BC-4892-8A42-3CFA7CD0788F}"/>
              </a:ext>
            </a:extLst>
          </p:cNvPr>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dirty="0"/>
          </a:p>
        </p:txBody>
      </p:sp>
      <p:sp>
        <p:nvSpPr>
          <p:cNvPr id="7" name="Rectangle 5">
            <a:extLst>
              <a:ext uri="{FF2B5EF4-FFF2-40B4-BE49-F238E27FC236}">
                <a16:creationId xmlns="" xmlns:a16="http://schemas.microsoft.com/office/drawing/2014/main" id="{95603622-966E-4823-83FC-C52B49FC3581}"/>
              </a:ext>
            </a:extLst>
          </p:cNvPr>
          <p:cNvSpPr>
            <a:spLocks noChangeArrowheads="1"/>
          </p:cNvSpPr>
          <p:nvPr/>
        </p:nvSpPr>
        <p:spPr bwMode="auto">
          <a:xfrm>
            <a:off x="1258888" y="6237288"/>
            <a:ext cx="47529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en-US" altLang="en-US" sz="800" b="1" dirty="0">
              <a:solidFill>
                <a:schemeClr val="bg1"/>
              </a:solidFill>
              <a:latin typeface="Calibri" panose="020F0502020204030204" pitchFamily="34" charset="0"/>
              <a:cs typeface="Calibri" panose="020F0502020204030204" pitchFamily="34" charset="0"/>
            </a:endParaRPr>
          </a:p>
          <a:p>
            <a:pPr eaLnBrk="1" hangingPunct="1">
              <a:spcBef>
                <a:spcPct val="0"/>
              </a:spcBef>
              <a:buFontTx/>
              <a:buNone/>
            </a:pPr>
            <a:r>
              <a:rPr lang="en-US" altLang="en-US" sz="1400" b="1" dirty="0">
                <a:solidFill>
                  <a:schemeClr val="bg1"/>
                </a:solidFill>
                <a:latin typeface="Calibri" panose="020F0502020204030204" pitchFamily="34" charset="0"/>
                <a:cs typeface="Calibri" panose="020F0502020204030204" pitchFamily="34" charset="0"/>
              </a:rPr>
              <a:t>National Center for Disease Control &amp;  Public Health</a:t>
            </a:r>
            <a:endParaRPr lang="ru-RU" altLang="en-US" sz="1400" b="1" dirty="0">
              <a:solidFill>
                <a:schemeClr val="bg1"/>
              </a:solidFill>
              <a:latin typeface="Calibri" panose="020F0502020204030204" pitchFamily="34" charset="0"/>
              <a:cs typeface="Calibri" panose="020F0502020204030204" pitchFamily="34" charset="0"/>
            </a:endParaRPr>
          </a:p>
        </p:txBody>
      </p:sp>
      <p:sp>
        <p:nvSpPr>
          <p:cNvPr id="8" name="Text Box 8">
            <a:extLst>
              <a:ext uri="{FF2B5EF4-FFF2-40B4-BE49-F238E27FC236}">
                <a16:creationId xmlns="" xmlns:a16="http://schemas.microsoft.com/office/drawing/2014/main" id="{BDA7139D-1CE7-4988-8CB9-EE1E380624A3}"/>
              </a:ext>
            </a:extLst>
          </p:cNvPr>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solidFill>
                  <a:schemeClr val="bg1"/>
                </a:solidFill>
              </a:rPr>
              <a:t>www.ncdc.ge</a:t>
            </a:r>
            <a:endParaRPr lang="ru-RU" altLang="en-US" sz="1800">
              <a:solidFill>
                <a:schemeClr val="bg1"/>
              </a:solidFill>
            </a:endParaRPr>
          </a:p>
        </p:txBody>
      </p:sp>
      <p:pic>
        <p:nvPicPr>
          <p:cNvPr id="9" name="Picture 8"/>
          <p:cNvPicPr>
            <a:picLocks noChangeAspect="1"/>
          </p:cNvPicPr>
          <p:nvPr/>
        </p:nvPicPr>
        <p:blipFill>
          <a:blip r:embed="rId3"/>
          <a:stretch>
            <a:fillRect/>
          </a:stretch>
        </p:blipFill>
        <p:spPr>
          <a:xfrm>
            <a:off x="55013" y="6218816"/>
            <a:ext cx="772571" cy="594560"/>
          </a:xfrm>
          <a:prstGeom prst="rect">
            <a:avLst/>
          </a:prstGeom>
        </p:spPr>
      </p:pic>
    </p:spTree>
    <p:extLst>
      <p:ext uri="{BB962C8B-B14F-4D97-AF65-F5344CB8AC3E}">
        <p14:creationId xmlns:p14="http://schemas.microsoft.com/office/powerpoint/2010/main" val="32097331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7" y="-81666"/>
            <a:ext cx="4752528" cy="132556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sz="2800" b="1" dirty="0">
                <a:solidFill>
                  <a:srgbClr val="C00000"/>
                </a:solidFill>
                <a:latin typeface="+mn-lt"/>
              </a:rPr>
              <a:t>Coverage of Healthcare services</a:t>
            </a:r>
          </a:p>
        </p:txBody>
      </p:sp>
      <p:sp>
        <p:nvSpPr>
          <p:cNvPr id="3" name="Content Placeholder 2"/>
          <p:cNvSpPr>
            <a:spLocks noGrp="1"/>
          </p:cNvSpPr>
          <p:nvPr>
            <p:ph idx="1"/>
          </p:nvPr>
        </p:nvSpPr>
        <p:spPr>
          <a:xfrm>
            <a:off x="-57691" y="4725144"/>
            <a:ext cx="5102602" cy="600328"/>
          </a:xfrm>
        </p:spPr>
        <p:txBody>
          <a:bodyPr>
            <a:noAutofit/>
          </a:bodyPr>
          <a:lstStyle/>
          <a:p>
            <a:pPr marL="457200" lvl="1" indent="0" algn="ctr">
              <a:buNone/>
            </a:pPr>
            <a:r>
              <a:rPr lang="en-US" sz="2000" dirty="0">
                <a:solidFill>
                  <a:srgbClr val="C00000"/>
                </a:solidFill>
                <a:latin typeface="+mj-lt"/>
              </a:rPr>
              <a:t>UHC Program has led to a major expansion in population entitlement to publicly financed health services (HUES) </a:t>
            </a:r>
          </a:p>
        </p:txBody>
      </p:sp>
      <p:graphicFrame>
        <p:nvGraphicFramePr>
          <p:cNvPr id="7" name="Content Placeholder 3"/>
          <p:cNvGraphicFramePr>
            <a:graphicFrameLocks/>
          </p:cNvGraphicFramePr>
          <p:nvPr>
            <p:extLst>
              <p:ext uri="{D42A27DB-BD31-4B8C-83A1-F6EECF244321}">
                <p14:modId xmlns:p14="http://schemas.microsoft.com/office/powerpoint/2010/main" val="1199300015"/>
              </p:ext>
            </p:extLst>
          </p:nvPr>
        </p:nvGraphicFramePr>
        <p:xfrm>
          <a:off x="5580112" y="738406"/>
          <a:ext cx="4038600" cy="25455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ontent Placeholder 3"/>
          <p:cNvGraphicFramePr>
            <a:graphicFrameLocks/>
          </p:cNvGraphicFramePr>
          <p:nvPr>
            <p:extLst>
              <p:ext uri="{D42A27DB-BD31-4B8C-83A1-F6EECF244321}">
                <p14:modId xmlns:p14="http://schemas.microsoft.com/office/powerpoint/2010/main" val="3510929163"/>
              </p:ext>
            </p:extLst>
          </p:nvPr>
        </p:nvGraphicFramePr>
        <p:xfrm>
          <a:off x="5410200" y="3524011"/>
          <a:ext cx="4038600" cy="2402266"/>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5076056" y="3195181"/>
            <a:ext cx="3659976" cy="369332"/>
          </a:xfrm>
          <a:prstGeom prst="rect">
            <a:avLst/>
          </a:prstGeom>
          <a:noFill/>
        </p:spPr>
        <p:txBody>
          <a:bodyPr wrap="none" rtlCol="0">
            <a:spAutoFit/>
          </a:bodyPr>
          <a:lstStyle/>
          <a:p>
            <a:r>
              <a:rPr lang="en-US" dirty="0">
                <a:solidFill>
                  <a:srgbClr val="990000"/>
                </a:solidFill>
              </a:rPr>
              <a:t>Hospitalization per 100 population</a:t>
            </a:r>
          </a:p>
        </p:txBody>
      </p:sp>
      <p:sp>
        <p:nvSpPr>
          <p:cNvPr id="10" name="TextBox 9"/>
          <p:cNvSpPr txBox="1"/>
          <p:nvPr/>
        </p:nvSpPr>
        <p:spPr>
          <a:xfrm>
            <a:off x="5260975" y="5833735"/>
            <a:ext cx="3733800" cy="646331"/>
          </a:xfrm>
          <a:prstGeom prst="rect">
            <a:avLst/>
          </a:prstGeom>
          <a:noFill/>
        </p:spPr>
        <p:txBody>
          <a:bodyPr wrap="square" rtlCol="0">
            <a:spAutoFit/>
          </a:bodyPr>
          <a:lstStyle/>
          <a:p>
            <a:pPr algn="ctr"/>
            <a:r>
              <a:rPr lang="en-US" dirty="0">
                <a:solidFill>
                  <a:srgbClr val="990000"/>
                </a:solidFill>
              </a:rPr>
              <a:t>Ambulatory care visits per person per years </a:t>
            </a:r>
          </a:p>
        </p:txBody>
      </p:sp>
      <p:sp>
        <p:nvSpPr>
          <p:cNvPr id="11" name="Title 1"/>
          <p:cNvSpPr txBox="1">
            <a:spLocks/>
          </p:cNvSpPr>
          <p:nvPr/>
        </p:nvSpPr>
        <p:spPr bwMode="auto">
          <a:xfrm>
            <a:off x="4720134" y="5161"/>
            <a:ext cx="462724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Arial" panose="020B0604020202020204" pitchFamily="34" charset="0"/>
                <a:cs typeface="+mj-cs"/>
              </a:defRPr>
            </a:lvl1pPr>
            <a:lvl2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r>
              <a:rPr lang="en-US" sz="2800" b="1" kern="0" dirty="0">
                <a:solidFill>
                  <a:srgbClr val="C00000"/>
                </a:solidFill>
              </a:rPr>
              <a:t>Services utilization</a:t>
            </a:r>
          </a:p>
        </p:txBody>
      </p:sp>
      <p:sp>
        <p:nvSpPr>
          <p:cNvPr id="12" name="Rectangle 4">
            <a:extLst>
              <a:ext uri="{FF2B5EF4-FFF2-40B4-BE49-F238E27FC236}">
                <a16:creationId xmlns="" xmlns:a16="http://schemas.microsoft.com/office/drawing/2014/main" id="{F4058A56-E8BC-4892-8A42-3CFA7CD0788F}"/>
              </a:ext>
            </a:extLst>
          </p:cNvPr>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dirty="0"/>
          </a:p>
        </p:txBody>
      </p:sp>
      <p:sp>
        <p:nvSpPr>
          <p:cNvPr id="13" name="Rectangle 5">
            <a:extLst>
              <a:ext uri="{FF2B5EF4-FFF2-40B4-BE49-F238E27FC236}">
                <a16:creationId xmlns="" xmlns:a16="http://schemas.microsoft.com/office/drawing/2014/main" id="{95603622-966E-4823-83FC-C52B49FC3581}"/>
              </a:ext>
            </a:extLst>
          </p:cNvPr>
          <p:cNvSpPr>
            <a:spLocks noChangeArrowheads="1"/>
          </p:cNvSpPr>
          <p:nvPr/>
        </p:nvSpPr>
        <p:spPr bwMode="auto">
          <a:xfrm>
            <a:off x="1258888" y="6237288"/>
            <a:ext cx="47529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en-US" altLang="en-US" sz="800" b="1" dirty="0">
              <a:solidFill>
                <a:schemeClr val="bg1"/>
              </a:solidFill>
              <a:latin typeface="Calibri" panose="020F0502020204030204" pitchFamily="34" charset="0"/>
              <a:cs typeface="Calibri" panose="020F0502020204030204" pitchFamily="34" charset="0"/>
            </a:endParaRPr>
          </a:p>
          <a:p>
            <a:pPr eaLnBrk="1" hangingPunct="1">
              <a:spcBef>
                <a:spcPct val="0"/>
              </a:spcBef>
              <a:buFontTx/>
              <a:buNone/>
            </a:pPr>
            <a:r>
              <a:rPr lang="en-US" altLang="en-US" sz="1400" b="1" dirty="0">
                <a:solidFill>
                  <a:schemeClr val="bg1"/>
                </a:solidFill>
                <a:latin typeface="Calibri" panose="020F0502020204030204" pitchFamily="34" charset="0"/>
                <a:cs typeface="Calibri" panose="020F0502020204030204" pitchFamily="34" charset="0"/>
              </a:rPr>
              <a:t>National Center for Disease Control &amp;  Public Health</a:t>
            </a:r>
            <a:endParaRPr lang="ru-RU" altLang="en-US" sz="1400" b="1" dirty="0">
              <a:solidFill>
                <a:schemeClr val="bg1"/>
              </a:solidFill>
              <a:latin typeface="Calibri" panose="020F0502020204030204" pitchFamily="34" charset="0"/>
              <a:cs typeface="Calibri" panose="020F0502020204030204" pitchFamily="34" charset="0"/>
            </a:endParaRPr>
          </a:p>
        </p:txBody>
      </p:sp>
      <p:sp>
        <p:nvSpPr>
          <p:cNvPr id="14" name="Text Box 8">
            <a:extLst>
              <a:ext uri="{FF2B5EF4-FFF2-40B4-BE49-F238E27FC236}">
                <a16:creationId xmlns="" xmlns:a16="http://schemas.microsoft.com/office/drawing/2014/main" id="{BDA7139D-1CE7-4988-8CB9-EE1E380624A3}"/>
              </a:ext>
            </a:extLst>
          </p:cNvPr>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solidFill>
                  <a:schemeClr val="bg1"/>
                </a:solidFill>
              </a:rPr>
              <a:t>www.ncdc.ge</a:t>
            </a:r>
            <a:endParaRPr lang="ru-RU" altLang="en-US" sz="1800">
              <a:solidFill>
                <a:schemeClr val="bg1"/>
              </a:solidFill>
            </a:endParaRPr>
          </a:p>
        </p:txBody>
      </p:sp>
      <p:pic>
        <p:nvPicPr>
          <p:cNvPr id="15" name="Picture 14"/>
          <p:cNvPicPr>
            <a:picLocks noChangeAspect="1"/>
          </p:cNvPicPr>
          <p:nvPr/>
        </p:nvPicPr>
        <p:blipFill>
          <a:blip r:embed="rId4"/>
          <a:stretch>
            <a:fillRect/>
          </a:stretch>
        </p:blipFill>
        <p:spPr>
          <a:xfrm>
            <a:off x="55013" y="6218816"/>
            <a:ext cx="772571" cy="594560"/>
          </a:xfrm>
          <a:prstGeom prst="rect">
            <a:avLst/>
          </a:prstGeom>
        </p:spPr>
      </p:pic>
      <p:graphicFrame>
        <p:nvGraphicFramePr>
          <p:cNvPr id="16" name="Chart 15"/>
          <p:cNvGraphicFramePr/>
          <p:nvPr>
            <p:extLst>
              <p:ext uri="{D42A27DB-BD31-4B8C-83A1-F6EECF244321}">
                <p14:modId xmlns:p14="http://schemas.microsoft.com/office/powerpoint/2010/main" val="545731241"/>
              </p:ext>
            </p:extLst>
          </p:nvPr>
        </p:nvGraphicFramePr>
        <p:xfrm>
          <a:off x="158420" y="1341788"/>
          <a:ext cx="4768503" cy="370678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136428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252520" cy="1143000"/>
          </a:xfrm>
        </p:spPr>
        <p:txBody>
          <a:bodyPr>
            <a:normAutofit/>
          </a:bodyPr>
          <a:lstStyle/>
          <a:p>
            <a:r>
              <a:rPr lang="en-US" sz="3000" b="1" dirty="0" smtClean="0">
                <a:solidFill>
                  <a:srgbClr val="C00000"/>
                </a:solidFill>
                <a:effectLst>
                  <a:outerShdw blurRad="38100" dist="38100" dir="2700000" algn="tl">
                    <a:srgbClr val="000000">
                      <a:alpha val="43137"/>
                    </a:srgbClr>
                  </a:outerShdw>
                </a:effectLst>
                <a:latin typeface="+mj-lt"/>
              </a:rPr>
              <a:t>Demographic and Social-Economic situation</a:t>
            </a:r>
            <a:r>
              <a:rPr lang="ka-GE" sz="3000" b="1" dirty="0" smtClean="0">
                <a:solidFill>
                  <a:srgbClr val="C00000"/>
                </a:solidFill>
                <a:effectLst>
                  <a:outerShdw blurRad="38100" dist="38100" dir="2700000" algn="tl">
                    <a:srgbClr val="000000">
                      <a:alpha val="43137"/>
                    </a:srgbClr>
                  </a:outerShdw>
                </a:effectLst>
                <a:latin typeface="+mj-lt"/>
              </a:rPr>
              <a:t>, 201</a:t>
            </a:r>
            <a:r>
              <a:rPr lang="en-US" sz="3000" b="1" dirty="0" smtClean="0">
                <a:solidFill>
                  <a:srgbClr val="C00000"/>
                </a:solidFill>
                <a:effectLst>
                  <a:outerShdw blurRad="38100" dist="38100" dir="2700000" algn="tl">
                    <a:srgbClr val="000000">
                      <a:alpha val="43137"/>
                    </a:srgbClr>
                  </a:outerShdw>
                </a:effectLst>
                <a:latin typeface="+mj-lt"/>
              </a:rPr>
              <a:t>8</a:t>
            </a:r>
            <a:endParaRPr lang="en-US" sz="3000" b="1" dirty="0">
              <a:solidFill>
                <a:srgbClr val="C00000"/>
              </a:solidFill>
              <a:effectLst>
                <a:outerShdw blurRad="38100" dist="38100" dir="2700000" algn="tl">
                  <a:srgbClr val="000000">
                    <a:alpha val="43137"/>
                  </a:srgbClr>
                </a:outerShdw>
              </a:effectLst>
              <a:latin typeface="+mj-lt"/>
            </a:endParaRPr>
          </a:p>
        </p:txBody>
      </p:sp>
      <p:pic>
        <p:nvPicPr>
          <p:cNvPr id="1028" name="Picture 4" descr="http://www.abandonthecube.com/Content/Georgia%20Regional%20Map%201">
            <a:hlinkClick r:id="rId2"/>
          </p:cNvPr>
          <p:cNvPicPr>
            <a:picLocks noChangeAspect="1" noChangeArrowheads="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brightnessContrast bright="40000" contrast="20000"/>
                    </a14:imgEffect>
                  </a14:imgLayer>
                </a14:imgProps>
              </a:ext>
              <a:ext uri="{28A0092B-C50C-407E-A947-70E740481C1C}">
                <a14:useLocalDpi xmlns:a14="http://schemas.microsoft.com/office/drawing/2010/main" val="0"/>
              </a:ext>
            </a:extLst>
          </a:blip>
          <a:srcRect l="4447" t="18668" r="6179" b="33767"/>
          <a:stretch/>
        </p:blipFill>
        <p:spPr bwMode="auto">
          <a:xfrm>
            <a:off x="127380" y="1149229"/>
            <a:ext cx="8965440" cy="4641608"/>
          </a:xfrm>
          <a:prstGeom prst="rect">
            <a:avLst/>
          </a:prstGeom>
          <a:solidFill>
            <a:schemeClr val="accent3">
              <a:lumMod val="75000"/>
            </a:schemeClr>
          </a:solidFill>
          <a:ln>
            <a:noFill/>
          </a:ln>
          <a:extLst/>
        </p:spPr>
      </p:pic>
      <p:sp>
        <p:nvSpPr>
          <p:cNvPr id="4" name="Rectangle 3"/>
          <p:cNvSpPr/>
          <p:nvPr/>
        </p:nvSpPr>
        <p:spPr>
          <a:xfrm>
            <a:off x="3657600" y="1600200"/>
            <a:ext cx="19050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8" name="TextBox 7"/>
          <p:cNvSpPr txBox="1"/>
          <p:nvPr/>
        </p:nvSpPr>
        <p:spPr>
          <a:xfrm>
            <a:off x="1962406" y="2452133"/>
            <a:ext cx="6718804" cy="923330"/>
          </a:xfrm>
          <a:prstGeom prst="rect">
            <a:avLst/>
          </a:prstGeom>
          <a:noFill/>
        </p:spPr>
        <p:txBody>
          <a:bodyPr wrap="square" rtlCol="0">
            <a:spAutoFit/>
          </a:bodyPr>
          <a:lstStyle/>
          <a:p>
            <a:r>
              <a:rPr lang="en-US" b="1" dirty="0">
                <a:solidFill>
                  <a:srgbClr val="002060"/>
                </a:solidFill>
              </a:rPr>
              <a:t>Maternal Mortality (per 100000 live birth</a:t>
            </a:r>
            <a:r>
              <a:rPr lang="en-US" b="1" dirty="0" smtClean="0">
                <a:solidFill>
                  <a:srgbClr val="002060"/>
                </a:solidFill>
              </a:rPr>
              <a:t>) – 13.1 (2017)</a:t>
            </a:r>
            <a:endParaRPr lang="ka-GE" b="1" dirty="0" smtClean="0">
              <a:solidFill>
                <a:srgbClr val="002060"/>
              </a:solidFill>
            </a:endParaRPr>
          </a:p>
          <a:p>
            <a:r>
              <a:rPr lang="en-US" b="1" dirty="0" smtClean="0">
                <a:solidFill>
                  <a:srgbClr val="002060"/>
                </a:solidFill>
              </a:rPr>
              <a:t>Infant </a:t>
            </a:r>
            <a:r>
              <a:rPr lang="en-US" b="1" dirty="0">
                <a:solidFill>
                  <a:srgbClr val="002060"/>
                </a:solidFill>
              </a:rPr>
              <a:t>mortality (per 1000 live birth</a:t>
            </a:r>
            <a:r>
              <a:rPr lang="en-US" b="1" dirty="0" smtClean="0">
                <a:solidFill>
                  <a:srgbClr val="002060"/>
                </a:solidFill>
              </a:rPr>
              <a:t>) </a:t>
            </a:r>
            <a:r>
              <a:rPr lang="ka-GE" b="1" dirty="0" smtClean="0">
                <a:solidFill>
                  <a:srgbClr val="002060"/>
                </a:solidFill>
              </a:rPr>
              <a:t> </a:t>
            </a:r>
            <a:r>
              <a:rPr lang="en-US" b="1" dirty="0" smtClean="0">
                <a:solidFill>
                  <a:srgbClr val="002060"/>
                </a:solidFill>
              </a:rPr>
              <a:t>– 8.1</a:t>
            </a:r>
          </a:p>
          <a:p>
            <a:r>
              <a:rPr lang="en-US" b="1" dirty="0">
                <a:solidFill>
                  <a:srgbClr val="002060"/>
                </a:solidFill>
              </a:rPr>
              <a:t>Under 5 mortality rate (per 1000 live birth</a:t>
            </a:r>
            <a:r>
              <a:rPr lang="en-US" b="1" dirty="0" smtClean="0">
                <a:solidFill>
                  <a:srgbClr val="002060"/>
                </a:solidFill>
              </a:rPr>
              <a:t>) – </a:t>
            </a:r>
            <a:r>
              <a:rPr lang="en-US" b="1" dirty="0">
                <a:solidFill>
                  <a:srgbClr val="002060"/>
                </a:solidFill>
              </a:rPr>
              <a:t>9.8</a:t>
            </a:r>
            <a:endParaRPr lang="en-US" b="1" dirty="0" smtClean="0">
              <a:solidFill>
                <a:srgbClr val="002060"/>
              </a:solidFill>
            </a:endParaRPr>
          </a:p>
        </p:txBody>
      </p:sp>
      <p:sp>
        <p:nvSpPr>
          <p:cNvPr id="9" name="TextBox 8"/>
          <p:cNvSpPr txBox="1"/>
          <p:nvPr/>
        </p:nvSpPr>
        <p:spPr>
          <a:xfrm>
            <a:off x="127380" y="3841382"/>
            <a:ext cx="6298452" cy="646331"/>
          </a:xfrm>
          <a:prstGeom prst="rect">
            <a:avLst/>
          </a:prstGeom>
          <a:noFill/>
        </p:spPr>
        <p:txBody>
          <a:bodyPr wrap="square" rtlCol="0">
            <a:spAutoFit/>
          </a:bodyPr>
          <a:lstStyle/>
          <a:p>
            <a:r>
              <a:rPr lang="en-US" b="1" dirty="0">
                <a:solidFill>
                  <a:srgbClr val="002060"/>
                </a:solidFill>
              </a:rPr>
              <a:t>GDP per capita </a:t>
            </a:r>
            <a:r>
              <a:rPr lang="en-US" b="1" dirty="0" smtClean="0">
                <a:solidFill>
                  <a:srgbClr val="002060"/>
                </a:solidFill>
              </a:rPr>
              <a:t>– 4290.17 USD </a:t>
            </a:r>
            <a:r>
              <a:rPr lang="en-US" b="1" dirty="0">
                <a:solidFill>
                  <a:srgbClr val="002060"/>
                </a:solidFill>
              </a:rPr>
              <a:t>(2017</a:t>
            </a:r>
            <a:r>
              <a:rPr lang="en-US" b="1" dirty="0" smtClean="0">
                <a:solidFill>
                  <a:srgbClr val="002060"/>
                </a:solidFill>
              </a:rPr>
              <a:t>) </a:t>
            </a:r>
          </a:p>
          <a:p>
            <a:r>
              <a:rPr lang="en-US" b="1" dirty="0">
                <a:solidFill>
                  <a:srgbClr val="002060"/>
                </a:solidFill>
              </a:rPr>
              <a:t>GDP real growth – 4.7%</a:t>
            </a:r>
          </a:p>
        </p:txBody>
      </p:sp>
      <p:sp>
        <p:nvSpPr>
          <p:cNvPr id="10" name="TextBox 9"/>
          <p:cNvSpPr txBox="1"/>
          <p:nvPr/>
        </p:nvSpPr>
        <p:spPr>
          <a:xfrm>
            <a:off x="91852" y="4966564"/>
            <a:ext cx="9036496" cy="1200329"/>
          </a:xfrm>
          <a:prstGeom prst="rect">
            <a:avLst/>
          </a:prstGeom>
          <a:noFill/>
          <a:ln>
            <a:solidFill>
              <a:schemeClr val="accent1"/>
            </a:solidFill>
          </a:ln>
        </p:spPr>
        <p:txBody>
          <a:bodyPr wrap="square" rtlCol="0">
            <a:spAutoFit/>
          </a:bodyPr>
          <a:lstStyle/>
          <a:p>
            <a:r>
              <a:rPr lang="en-US" b="1" dirty="0">
                <a:solidFill>
                  <a:srgbClr val="002060"/>
                </a:solidFill>
              </a:rPr>
              <a:t>Government expenditure on health as % of </a:t>
            </a:r>
            <a:r>
              <a:rPr lang="en-US" b="1" dirty="0" smtClean="0">
                <a:solidFill>
                  <a:srgbClr val="002060"/>
                </a:solidFill>
              </a:rPr>
              <a:t>GDP – </a:t>
            </a:r>
            <a:r>
              <a:rPr lang="en-US" b="1" dirty="0">
                <a:solidFill>
                  <a:srgbClr val="002060"/>
                </a:solidFill>
              </a:rPr>
              <a:t>2.9% </a:t>
            </a:r>
            <a:r>
              <a:rPr lang="en-US" b="1" dirty="0" smtClean="0">
                <a:solidFill>
                  <a:srgbClr val="002060"/>
                </a:solidFill>
              </a:rPr>
              <a:t>(2017) </a:t>
            </a:r>
          </a:p>
          <a:p>
            <a:r>
              <a:rPr lang="en-US" b="1" dirty="0">
                <a:solidFill>
                  <a:srgbClr val="002060"/>
                </a:solidFill>
              </a:rPr>
              <a:t>Public health expenditure per </a:t>
            </a:r>
            <a:r>
              <a:rPr lang="en-US" b="1" dirty="0" smtClean="0">
                <a:solidFill>
                  <a:srgbClr val="002060"/>
                </a:solidFill>
              </a:rPr>
              <a:t>capita (GEL) – </a:t>
            </a:r>
            <a:r>
              <a:rPr lang="en-US" b="1" dirty="0">
                <a:solidFill>
                  <a:srgbClr val="002060"/>
                </a:solidFill>
              </a:rPr>
              <a:t>293 (</a:t>
            </a:r>
            <a:r>
              <a:rPr lang="en-US" b="1" dirty="0" smtClean="0">
                <a:solidFill>
                  <a:srgbClr val="002060"/>
                </a:solidFill>
              </a:rPr>
              <a:t>2017) </a:t>
            </a:r>
            <a:r>
              <a:rPr lang="ka-GE" b="1" dirty="0" smtClean="0">
                <a:solidFill>
                  <a:srgbClr val="002060"/>
                </a:solidFill>
              </a:rPr>
              <a:t> </a:t>
            </a:r>
            <a:r>
              <a:rPr lang="en-US" b="1" dirty="0" smtClean="0">
                <a:solidFill>
                  <a:srgbClr val="002060"/>
                </a:solidFill>
              </a:rPr>
              <a:t>  </a:t>
            </a:r>
            <a:endParaRPr lang="en-US" b="1" dirty="0">
              <a:solidFill>
                <a:srgbClr val="002060"/>
              </a:solidFill>
            </a:endParaRPr>
          </a:p>
          <a:p>
            <a:r>
              <a:rPr lang="en-US" b="1" dirty="0">
                <a:solidFill>
                  <a:srgbClr val="002060"/>
                </a:solidFill>
              </a:rPr>
              <a:t>Government expenditure on health as % of Total Health </a:t>
            </a:r>
            <a:r>
              <a:rPr lang="en-US" b="1" dirty="0" smtClean="0">
                <a:solidFill>
                  <a:srgbClr val="002060"/>
                </a:solidFill>
              </a:rPr>
              <a:t>expenditure – 38% </a:t>
            </a:r>
            <a:r>
              <a:rPr lang="en-US" b="1" dirty="0">
                <a:solidFill>
                  <a:srgbClr val="002060"/>
                </a:solidFill>
              </a:rPr>
              <a:t>(</a:t>
            </a:r>
            <a:r>
              <a:rPr lang="en-US" b="1" dirty="0" smtClean="0">
                <a:solidFill>
                  <a:srgbClr val="002060"/>
                </a:solidFill>
              </a:rPr>
              <a:t>2017) </a:t>
            </a:r>
            <a:endParaRPr lang="en-US" b="1" dirty="0">
              <a:solidFill>
                <a:srgbClr val="002060"/>
              </a:solidFill>
            </a:endParaRPr>
          </a:p>
          <a:p>
            <a:endParaRPr lang="en-US" b="1" dirty="0" smtClean="0">
              <a:solidFill>
                <a:srgbClr val="002060"/>
              </a:solidFill>
            </a:endParaRPr>
          </a:p>
        </p:txBody>
      </p:sp>
      <p:sp>
        <p:nvSpPr>
          <p:cNvPr id="6" name="Rectangle 5"/>
          <p:cNvSpPr/>
          <p:nvPr/>
        </p:nvSpPr>
        <p:spPr>
          <a:xfrm>
            <a:off x="3657600" y="2286000"/>
            <a:ext cx="1562472" cy="206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5" name="TextBox 4"/>
          <p:cNvSpPr txBox="1"/>
          <p:nvPr/>
        </p:nvSpPr>
        <p:spPr>
          <a:xfrm>
            <a:off x="525659" y="1049952"/>
            <a:ext cx="7550224" cy="1200329"/>
          </a:xfrm>
          <a:prstGeom prst="rect">
            <a:avLst/>
          </a:prstGeom>
          <a:noFill/>
        </p:spPr>
        <p:txBody>
          <a:bodyPr wrap="square" rtlCol="0">
            <a:spAutoFit/>
          </a:bodyPr>
          <a:lstStyle/>
          <a:p>
            <a:r>
              <a:rPr lang="en-US" b="1" dirty="0">
                <a:solidFill>
                  <a:srgbClr val="002060"/>
                </a:solidFill>
              </a:rPr>
              <a:t>Population</a:t>
            </a:r>
            <a:r>
              <a:rPr lang="ka-GE" b="1" dirty="0" smtClean="0">
                <a:solidFill>
                  <a:srgbClr val="002060"/>
                </a:solidFill>
              </a:rPr>
              <a:t> </a:t>
            </a:r>
            <a:r>
              <a:rPr lang="en-US" b="1" dirty="0" smtClean="0">
                <a:solidFill>
                  <a:srgbClr val="002060"/>
                </a:solidFill>
              </a:rPr>
              <a:t>– 3</a:t>
            </a:r>
            <a:r>
              <a:rPr lang="ka-GE" b="1" dirty="0" smtClean="0">
                <a:solidFill>
                  <a:srgbClr val="002060"/>
                </a:solidFill>
              </a:rPr>
              <a:t> </a:t>
            </a:r>
            <a:r>
              <a:rPr lang="en-US" b="1" dirty="0" smtClean="0">
                <a:solidFill>
                  <a:srgbClr val="002060"/>
                </a:solidFill>
              </a:rPr>
              <a:t>726</a:t>
            </a:r>
            <a:r>
              <a:rPr lang="ka-GE" b="1" dirty="0" smtClean="0">
                <a:solidFill>
                  <a:srgbClr val="002060"/>
                </a:solidFill>
              </a:rPr>
              <a:t> </a:t>
            </a:r>
            <a:r>
              <a:rPr lang="ka-GE" b="1" dirty="0">
                <a:solidFill>
                  <a:srgbClr val="002060"/>
                </a:solidFill>
              </a:rPr>
              <a:t>0</a:t>
            </a:r>
            <a:r>
              <a:rPr lang="en-US" b="1" dirty="0" smtClean="0">
                <a:solidFill>
                  <a:srgbClr val="002060"/>
                </a:solidFill>
              </a:rPr>
              <a:t>00</a:t>
            </a:r>
          </a:p>
          <a:p>
            <a:r>
              <a:rPr lang="en-US" b="1" dirty="0">
                <a:solidFill>
                  <a:srgbClr val="002060"/>
                </a:solidFill>
              </a:rPr>
              <a:t>Birth rate (per thousand population) – </a:t>
            </a:r>
            <a:r>
              <a:rPr lang="en-US" b="1" dirty="0" smtClean="0">
                <a:solidFill>
                  <a:srgbClr val="002060"/>
                </a:solidFill>
              </a:rPr>
              <a:t>13.7</a:t>
            </a:r>
            <a:endParaRPr lang="en-US" b="1" dirty="0">
              <a:solidFill>
                <a:srgbClr val="002060"/>
              </a:solidFill>
            </a:endParaRPr>
          </a:p>
          <a:p>
            <a:r>
              <a:rPr lang="en-US" b="1" dirty="0">
                <a:solidFill>
                  <a:srgbClr val="002060"/>
                </a:solidFill>
              </a:rPr>
              <a:t>Mortality rate (per thousand population</a:t>
            </a:r>
            <a:r>
              <a:rPr lang="en-US" b="1" dirty="0" smtClean="0">
                <a:solidFill>
                  <a:srgbClr val="002060"/>
                </a:solidFill>
              </a:rPr>
              <a:t>) – 12.5</a:t>
            </a:r>
            <a:endParaRPr lang="en-US" b="1" dirty="0">
              <a:solidFill>
                <a:srgbClr val="002060"/>
              </a:solidFill>
            </a:endParaRPr>
          </a:p>
          <a:p>
            <a:r>
              <a:rPr lang="en-US" b="1" dirty="0">
                <a:solidFill>
                  <a:srgbClr val="002060"/>
                </a:solidFill>
              </a:rPr>
              <a:t>Life expectancy at </a:t>
            </a:r>
            <a:r>
              <a:rPr lang="en-US" b="1" dirty="0" smtClean="0">
                <a:solidFill>
                  <a:srgbClr val="002060"/>
                </a:solidFill>
              </a:rPr>
              <a:t>birth – </a:t>
            </a:r>
            <a:r>
              <a:rPr lang="en-AU" b="1" dirty="0" smtClean="0">
                <a:solidFill>
                  <a:srgbClr val="002060"/>
                </a:solidFill>
              </a:rPr>
              <a:t>74.0</a:t>
            </a:r>
            <a:endParaRPr lang="en-US" b="1" dirty="0">
              <a:solidFill>
                <a:srgbClr val="002060"/>
              </a:solidFill>
            </a:endParaRPr>
          </a:p>
        </p:txBody>
      </p:sp>
      <p:sp>
        <p:nvSpPr>
          <p:cNvPr id="11" name="Rectangle 4">
            <a:extLst>
              <a:ext uri="{FF2B5EF4-FFF2-40B4-BE49-F238E27FC236}">
                <a16:creationId xmlns="" xmlns:a16="http://schemas.microsoft.com/office/drawing/2014/main" id="{F4058A56-E8BC-4892-8A42-3CFA7CD0788F}"/>
              </a:ext>
            </a:extLst>
          </p:cNvPr>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dirty="0"/>
          </a:p>
        </p:txBody>
      </p:sp>
      <p:sp>
        <p:nvSpPr>
          <p:cNvPr id="12" name="Rectangle 5">
            <a:extLst>
              <a:ext uri="{FF2B5EF4-FFF2-40B4-BE49-F238E27FC236}">
                <a16:creationId xmlns="" xmlns:a16="http://schemas.microsoft.com/office/drawing/2014/main" id="{95603622-966E-4823-83FC-C52B49FC3581}"/>
              </a:ext>
            </a:extLst>
          </p:cNvPr>
          <p:cNvSpPr>
            <a:spLocks noChangeArrowheads="1"/>
          </p:cNvSpPr>
          <p:nvPr/>
        </p:nvSpPr>
        <p:spPr bwMode="auto">
          <a:xfrm>
            <a:off x="1258888" y="6237288"/>
            <a:ext cx="47529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en-US" altLang="en-US" sz="800" b="1" dirty="0">
              <a:solidFill>
                <a:schemeClr val="bg1"/>
              </a:solidFill>
              <a:latin typeface="Calibri" panose="020F0502020204030204" pitchFamily="34" charset="0"/>
              <a:cs typeface="Calibri" panose="020F0502020204030204" pitchFamily="34" charset="0"/>
            </a:endParaRPr>
          </a:p>
          <a:p>
            <a:pPr eaLnBrk="1" hangingPunct="1">
              <a:spcBef>
                <a:spcPct val="0"/>
              </a:spcBef>
              <a:buFontTx/>
              <a:buNone/>
            </a:pPr>
            <a:r>
              <a:rPr lang="en-US" altLang="en-US" sz="1400" b="1" dirty="0">
                <a:solidFill>
                  <a:schemeClr val="bg1"/>
                </a:solidFill>
                <a:latin typeface="Calibri" panose="020F0502020204030204" pitchFamily="34" charset="0"/>
                <a:cs typeface="Calibri" panose="020F0502020204030204" pitchFamily="34" charset="0"/>
              </a:rPr>
              <a:t>National Center for Disease Control &amp;  Public Health</a:t>
            </a:r>
            <a:endParaRPr lang="ru-RU" altLang="en-US" sz="1400" b="1" dirty="0">
              <a:solidFill>
                <a:schemeClr val="bg1"/>
              </a:solidFill>
              <a:latin typeface="Calibri" panose="020F0502020204030204" pitchFamily="34" charset="0"/>
              <a:cs typeface="Calibri" panose="020F0502020204030204" pitchFamily="34" charset="0"/>
            </a:endParaRPr>
          </a:p>
        </p:txBody>
      </p:sp>
      <p:sp>
        <p:nvSpPr>
          <p:cNvPr id="13" name="Text Box 8">
            <a:extLst>
              <a:ext uri="{FF2B5EF4-FFF2-40B4-BE49-F238E27FC236}">
                <a16:creationId xmlns="" xmlns:a16="http://schemas.microsoft.com/office/drawing/2014/main" id="{BDA7139D-1CE7-4988-8CB9-EE1E380624A3}"/>
              </a:ext>
            </a:extLst>
          </p:cNvPr>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solidFill>
                  <a:schemeClr val="bg1"/>
                </a:solidFill>
              </a:rPr>
              <a:t>www.ncdc.ge</a:t>
            </a:r>
            <a:endParaRPr lang="ru-RU" altLang="en-US" sz="1800">
              <a:solidFill>
                <a:schemeClr val="bg1"/>
              </a:solidFill>
            </a:endParaRPr>
          </a:p>
        </p:txBody>
      </p:sp>
      <p:pic>
        <p:nvPicPr>
          <p:cNvPr id="14" name="Picture 13"/>
          <p:cNvPicPr>
            <a:picLocks noChangeAspect="1"/>
          </p:cNvPicPr>
          <p:nvPr/>
        </p:nvPicPr>
        <p:blipFill>
          <a:blip r:embed="rId5"/>
          <a:stretch>
            <a:fillRect/>
          </a:stretch>
        </p:blipFill>
        <p:spPr>
          <a:xfrm>
            <a:off x="55013" y="6218816"/>
            <a:ext cx="772571" cy="594560"/>
          </a:xfrm>
          <a:prstGeom prst="rect">
            <a:avLst/>
          </a:prstGeom>
        </p:spPr>
      </p:pic>
      <p:sp>
        <p:nvSpPr>
          <p:cNvPr id="3" name="Rectangle 2"/>
          <p:cNvSpPr/>
          <p:nvPr/>
        </p:nvSpPr>
        <p:spPr>
          <a:xfrm>
            <a:off x="3899140" y="1143000"/>
            <a:ext cx="1543438"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51000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008" y="0"/>
            <a:ext cx="8229600" cy="1008112"/>
          </a:xfrm>
        </p:spPr>
        <p:txBody>
          <a:bodyPr/>
          <a:lstStyle/>
          <a:p>
            <a:r>
              <a:rPr lang="en-US" sz="3600" b="1" dirty="0">
                <a:solidFill>
                  <a:srgbClr val="C00000"/>
                </a:solidFill>
                <a:latin typeface="+mj-lt"/>
              </a:rPr>
              <a:t>“Vertical” State Health Programs </a:t>
            </a:r>
          </a:p>
        </p:txBody>
      </p:sp>
      <p:sp>
        <p:nvSpPr>
          <p:cNvPr id="3" name="Content Placeholder 2"/>
          <p:cNvSpPr>
            <a:spLocks noGrp="1"/>
          </p:cNvSpPr>
          <p:nvPr>
            <p:ph sz="half" idx="1"/>
          </p:nvPr>
        </p:nvSpPr>
        <p:spPr>
          <a:xfrm>
            <a:off x="453008" y="1124744"/>
            <a:ext cx="4038600" cy="4525963"/>
          </a:xfrm>
        </p:spPr>
        <p:txBody>
          <a:bodyPr/>
          <a:lstStyle/>
          <a:p>
            <a:pPr marL="0" indent="0">
              <a:buNone/>
            </a:pPr>
            <a:r>
              <a:rPr lang="en-US" sz="1800" b="1" dirty="0">
                <a:solidFill>
                  <a:srgbClr val="C00000"/>
                </a:solidFill>
                <a:latin typeface="+mj-lt"/>
              </a:rPr>
              <a:t>Public health </a:t>
            </a:r>
            <a:r>
              <a:rPr lang="en-US" sz="1800" b="1" dirty="0" smtClean="0">
                <a:solidFill>
                  <a:srgbClr val="C00000"/>
                </a:solidFill>
                <a:latin typeface="+mj-lt"/>
              </a:rPr>
              <a:t>programs</a:t>
            </a:r>
            <a:endParaRPr lang="en-US" sz="1800" b="1" dirty="0">
              <a:solidFill>
                <a:srgbClr val="C00000"/>
              </a:solidFill>
              <a:latin typeface="+mj-lt"/>
            </a:endParaRPr>
          </a:p>
          <a:p>
            <a:r>
              <a:rPr lang="en-US" sz="1800" dirty="0">
                <a:solidFill>
                  <a:srgbClr val="003366"/>
                </a:solidFill>
                <a:latin typeface="+mj-lt"/>
              </a:rPr>
              <a:t>Early Detection and  screening of Diseases</a:t>
            </a:r>
          </a:p>
          <a:p>
            <a:r>
              <a:rPr lang="en-US" sz="1800" dirty="0">
                <a:solidFill>
                  <a:srgbClr val="003366"/>
                </a:solidFill>
                <a:latin typeface="+mj-lt"/>
              </a:rPr>
              <a:t>Immunization</a:t>
            </a:r>
          </a:p>
          <a:p>
            <a:r>
              <a:rPr lang="en-US" sz="1800" dirty="0" err="1">
                <a:solidFill>
                  <a:srgbClr val="003366"/>
                </a:solidFill>
                <a:latin typeface="+mj-lt"/>
              </a:rPr>
              <a:t>Epidsurveillance</a:t>
            </a:r>
            <a:endParaRPr lang="en-US" sz="1800" dirty="0">
              <a:solidFill>
                <a:srgbClr val="003366"/>
              </a:solidFill>
              <a:latin typeface="+mj-lt"/>
            </a:endParaRPr>
          </a:p>
          <a:p>
            <a:r>
              <a:rPr lang="en-US" sz="1800" dirty="0">
                <a:solidFill>
                  <a:srgbClr val="003366"/>
                </a:solidFill>
                <a:latin typeface="+mj-lt"/>
              </a:rPr>
              <a:t>Blood safety</a:t>
            </a:r>
          </a:p>
          <a:p>
            <a:r>
              <a:rPr lang="ka-GE" sz="1800" dirty="0">
                <a:solidFill>
                  <a:srgbClr val="003366"/>
                </a:solidFill>
                <a:latin typeface="+mj-lt"/>
              </a:rPr>
              <a:t>Prevention of occupational diseases</a:t>
            </a:r>
            <a:endParaRPr lang="en-US" sz="1800" dirty="0">
              <a:solidFill>
                <a:srgbClr val="003366"/>
              </a:solidFill>
              <a:latin typeface="+mj-lt"/>
            </a:endParaRPr>
          </a:p>
          <a:p>
            <a:r>
              <a:rPr lang="en-US" sz="1800" dirty="0">
                <a:solidFill>
                  <a:srgbClr val="003366"/>
                </a:solidFill>
                <a:latin typeface="+mj-lt"/>
              </a:rPr>
              <a:t>Management Infectious diseases</a:t>
            </a:r>
          </a:p>
          <a:p>
            <a:r>
              <a:rPr lang="en-US" sz="1800" dirty="0">
                <a:solidFill>
                  <a:srgbClr val="003366"/>
                </a:solidFill>
                <a:latin typeface="+mj-lt"/>
              </a:rPr>
              <a:t>Management of TB</a:t>
            </a:r>
          </a:p>
          <a:p>
            <a:r>
              <a:rPr lang="en-US" sz="1800" dirty="0">
                <a:solidFill>
                  <a:srgbClr val="003366"/>
                </a:solidFill>
                <a:latin typeface="+mj-lt"/>
              </a:rPr>
              <a:t>Management of HIV</a:t>
            </a:r>
          </a:p>
          <a:p>
            <a:r>
              <a:rPr lang="en-US" sz="1800" dirty="0">
                <a:solidFill>
                  <a:srgbClr val="003366"/>
                </a:solidFill>
                <a:latin typeface="+mj-lt"/>
              </a:rPr>
              <a:t>Management of </a:t>
            </a:r>
            <a:r>
              <a:rPr lang="en-US" sz="1800" dirty="0" err="1">
                <a:solidFill>
                  <a:srgbClr val="003366"/>
                </a:solidFill>
                <a:latin typeface="+mj-lt"/>
              </a:rPr>
              <a:t>Hep</a:t>
            </a:r>
            <a:r>
              <a:rPr lang="en-US" sz="1800" dirty="0">
                <a:solidFill>
                  <a:srgbClr val="003366"/>
                </a:solidFill>
                <a:latin typeface="+mj-lt"/>
              </a:rPr>
              <a:t> C</a:t>
            </a:r>
          </a:p>
          <a:p>
            <a:r>
              <a:rPr lang="en-US" sz="1800" dirty="0">
                <a:solidFill>
                  <a:srgbClr val="003366"/>
                </a:solidFill>
                <a:latin typeface="+mj-lt"/>
              </a:rPr>
              <a:t>Treatment of drug abuse</a:t>
            </a:r>
          </a:p>
          <a:p>
            <a:r>
              <a:rPr lang="en-US" sz="1800" dirty="0">
                <a:solidFill>
                  <a:srgbClr val="003366"/>
                </a:solidFill>
                <a:latin typeface="+mj-lt"/>
              </a:rPr>
              <a:t>Maternal and Child health</a:t>
            </a:r>
          </a:p>
          <a:p>
            <a:r>
              <a:rPr lang="en-US" sz="1800" dirty="0">
                <a:solidFill>
                  <a:srgbClr val="003366"/>
                </a:solidFill>
                <a:latin typeface="+mj-lt"/>
              </a:rPr>
              <a:t>Health promotion</a:t>
            </a:r>
          </a:p>
          <a:p>
            <a:endParaRPr lang="en-US" sz="1800" dirty="0">
              <a:latin typeface="+mj-lt"/>
            </a:endParaRPr>
          </a:p>
          <a:p>
            <a:endParaRPr lang="en-US" sz="1800" dirty="0">
              <a:latin typeface="+mj-lt"/>
            </a:endParaRPr>
          </a:p>
          <a:p>
            <a:endParaRPr lang="en-US" sz="1800" dirty="0">
              <a:latin typeface="+mj-lt"/>
            </a:endParaRPr>
          </a:p>
        </p:txBody>
      </p:sp>
      <p:sp>
        <p:nvSpPr>
          <p:cNvPr id="4" name="Content Placeholder 3"/>
          <p:cNvSpPr>
            <a:spLocks noGrp="1"/>
          </p:cNvSpPr>
          <p:nvPr>
            <p:ph sz="half" idx="2"/>
          </p:nvPr>
        </p:nvSpPr>
        <p:spPr>
          <a:xfrm>
            <a:off x="4796651" y="1224012"/>
            <a:ext cx="4038600" cy="4525963"/>
          </a:xfrm>
        </p:spPr>
        <p:txBody>
          <a:bodyPr/>
          <a:lstStyle/>
          <a:p>
            <a:pPr marL="0" indent="0">
              <a:buNone/>
            </a:pPr>
            <a:r>
              <a:rPr lang="en-US" sz="1800" b="1" dirty="0">
                <a:solidFill>
                  <a:srgbClr val="C00000"/>
                </a:solidFill>
                <a:latin typeface="+mn-lt"/>
              </a:rPr>
              <a:t>Health </a:t>
            </a:r>
            <a:r>
              <a:rPr lang="en-US" sz="1800" b="1" dirty="0" smtClean="0">
                <a:solidFill>
                  <a:srgbClr val="C00000"/>
                </a:solidFill>
                <a:latin typeface="+mn-lt"/>
              </a:rPr>
              <a:t>services </a:t>
            </a:r>
            <a:r>
              <a:rPr lang="en-US" sz="1800" b="1" dirty="0">
                <a:solidFill>
                  <a:srgbClr val="C00000"/>
                </a:solidFill>
                <a:latin typeface="+mn-lt"/>
              </a:rPr>
              <a:t>in priorities areas</a:t>
            </a:r>
          </a:p>
          <a:p>
            <a:r>
              <a:rPr lang="en-US" sz="1800" dirty="0">
                <a:solidFill>
                  <a:srgbClr val="003366"/>
                </a:solidFill>
                <a:latin typeface="+mn-lt"/>
              </a:rPr>
              <a:t>Mental Health</a:t>
            </a:r>
          </a:p>
          <a:p>
            <a:r>
              <a:rPr lang="en-US" sz="1800" dirty="0">
                <a:solidFill>
                  <a:srgbClr val="003366"/>
                </a:solidFill>
                <a:latin typeface="+mn-lt"/>
              </a:rPr>
              <a:t>Management of Diabetes</a:t>
            </a:r>
          </a:p>
          <a:p>
            <a:r>
              <a:rPr lang="en-US" sz="1800" dirty="0">
                <a:solidFill>
                  <a:srgbClr val="003366"/>
                </a:solidFill>
                <a:latin typeface="+mn-lt"/>
              </a:rPr>
              <a:t>Child </a:t>
            </a:r>
            <a:r>
              <a:rPr lang="en-US" sz="1800" dirty="0" err="1">
                <a:solidFill>
                  <a:srgbClr val="003366"/>
                </a:solidFill>
                <a:latin typeface="+mn-lt"/>
              </a:rPr>
              <a:t>onco</a:t>
            </a:r>
            <a:r>
              <a:rPr lang="en-US" sz="1800" dirty="0">
                <a:solidFill>
                  <a:srgbClr val="003366"/>
                </a:solidFill>
                <a:latin typeface="+mn-lt"/>
              </a:rPr>
              <a:t>-hematology</a:t>
            </a:r>
          </a:p>
          <a:p>
            <a:r>
              <a:rPr lang="ka-GE" sz="1800" dirty="0">
                <a:solidFill>
                  <a:srgbClr val="003366"/>
                </a:solidFill>
                <a:latin typeface="+mn-lt"/>
              </a:rPr>
              <a:t>Dialysis and kidney transplantation</a:t>
            </a:r>
            <a:endParaRPr lang="en-US" sz="1800" dirty="0">
              <a:solidFill>
                <a:srgbClr val="003366"/>
              </a:solidFill>
              <a:latin typeface="+mn-lt"/>
            </a:endParaRPr>
          </a:p>
          <a:p>
            <a:r>
              <a:rPr lang="ka-GE" sz="1800" dirty="0">
                <a:solidFill>
                  <a:srgbClr val="003366"/>
                </a:solidFill>
                <a:latin typeface="+mn-lt"/>
              </a:rPr>
              <a:t>Palliative care </a:t>
            </a:r>
            <a:r>
              <a:rPr lang="en-US" sz="1800" dirty="0">
                <a:solidFill>
                  <a:srgbClr val="003366"/>
                </a:solidFill>
                <a:latin typeface="+mn-lt"/>
              </a:rPr>
              <a:t>of incurable patients</a:t>
            </a:r>
          </a:p>
          <a:p>
            <a:r>
              <a:rPr lang="en-US" sz="1800" dirty="0">
                <a:solidFill>
                  <a:srgbClr val="003366"/>
                </a:solidFill>
                <a:latin typeface="+mn-lt"/>
              </a:rPr>
              <a:t>Treatment of rare diseases</a:t>
            </a:r>
          </a:p>
          <a:p>
            <a:r>
              <a:rPr lang="en-US" sz="1800" dirty="0">
                <a:solidFill>
                  <a:srgbClr val="003366"/>
                </a:solidFill>
                <a:latin typeface="+mn-lt"/>
              </a:rPr>
              <a:t>Ambulance and emergency care</a:t>
            </a:r>
          </a:p>
          <a:p>
            <a:r>
              <a:rPr lang="en-US" sz="1800" dirty="0">
                <a:solidFill>
                  <a:srgbClr val="003366"/>
                </a:solidFill>
                <a:latin typeface="+mn-lt"/>
              </a:rPr>
              <a:t>Rural doctors </a:t>
            </a:r>
          </a:p>
          <a:p>
            <a:r>
              <a:rPr lang="ka-GE" sz="1800" dirty="0">
                <a:solidFill>
                  <a:srgbClr val="003366"/>
                </a:solidFill>
                <a:latin typeface="+mn-lt"/>
              </a:rPr>
              <a:t>Medical screening for army recruits</a:t>
            </a:r>
            <a:endParaRPr lang="en-US" sz="1800" dirty="0">
              <a:solidFill>
                <a:srgbClr val="003366"/>
              </a:solidFill>
              <a:latin typeface="+mn-lt"/>
            </a:endParaRPr>
          </a:p>
          <a:p>
            <a:r>
              <a:rPr lang="en-US" sz="1800" dirty="0">
                <a:solidFill>
                  <a:srgbClr val="003366"/>
                </a:solidFill>
                <a:latin typeface="+mn-lt"/>
              </a:rPr>
              <a:t>Referral (individual care) </a:t>
            </a:r>
          </a:p>
          <a:p>
            <a:endParaRPr lang="en-US" sz="1800" dirty="0">
              <a:latin typeface="+mn-lt"/>
            </a:endParaRPr>
          </a:p>
          <a:p>
            <a:endParaRPr lang="en-US" sz="1800" dirty="0">
              <a:latin typeface="+mn-lt"/>
            </a:endParaRPr>
          </a:p>
          <a:p>
            <a:endParaRPr lang="en-US" sz="1800" dirty="0">
              <a:latin typeface="+mn-lt"/>
            </a:endParaRPr>
          </a:p>
          <a:p>
            <a:endParaRPr lang="en-US" sz="1800" dirty="0">
              <a:latin typeface="+mn-lt"/>
            </a:endParaRPr>
          </a:p>
        </p:txBody>
      </p:sp>
      <p:sp>
        <p:nvSpPr>
          <p:cNvPr id="5" name="Rectangle 4">
            <a:extLst>
              <a:ext uri="{FF2B5EF4-FFF2-40B4-BE49-F238E27FC236}">
                <a16:creationId xmlns="" xmlns:a16="http://schemas.microsoft.com/office/drawing/2014/main" id="{F4058A56-E8BC-4892-8A42-3CFA7CD0788F}"/>
              </a:ext>
            </a:extLst>
          </p:cNvPr>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dirty="0"/>
          </a:p>
        </p:txBody>
      </p:sp>
      <p:sp>
        <p:nvSpPr>
          <p:cNvPr id="6" name="Rectangle 5">
            <a:extLst>
              <a:ext uri="{FF2B5EF4-FFF2-40B4-BE49-F238E27FC236}">
                <a16:creationId xmlns="" xmlns:a16="http://schemas.microsoft.com/office/drawing/2014/main" id="{95603622-966E-4823-83FC-C52B49FC3581}"/>
              </a:ext>
            </a:extLst>
          </p:cNvPr>
          <p:cNvSpPr>
            <a:spLocks noChangeArrowheads="1"/>
          </p:cNvSpPr>
          <p:nvPr/>
        </p:nvSpPr>
        <p:spPr bwMode="auto">
          <a:xfrm>
            <a:off x="1258888" y="6237288"/>
            <a:ext cx="47529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en-US" altLang="en-US" sz="800" b="1" dirty="0">
              <a:solidFill>
                <a:schemeClr val="bg1"/>
              </a:solidFill>
              <a:latin typeface="Calibri" panose="020F0502020204030204" pitchFamily="34" charset="0"/>
              <a:cs typeface="Calibri" panose="020F0502020204030204" pitchFamily="34" charset="0"/>
            </a:endParaRPr>
          </a:p>
          <a:p>
            <a:pPr eaLnBrk="1" hangingPunct="1">
              <a:spcBef>
                <a:spcPct val="0"/>
              </a:spcBef>
              <a:buFontTx/>
              <a:buNone/>
            </a:pPr>
            <a:r>
              <a:rPr lang="en-US" altLang="en-US" sz="1400" b="1" dirty="0">
                <a:solidFill>
                  <a:schemeClr val="bg1"/>
                </a:solidFill>
                <a:latin typeface="Calibri" panose="020F0502020204030204" pitchFamily="34" charset="0"/>
                <a:cs typeface="Calibri" panose="020F0502020204030204" pitchFamily="34" charset="0"/>
              </a:rPr>
              <a:t>National Center for Disease Control &amp;  Public Health</a:t>
            </a:r>
            <a:endParaRPr lang="ru-RU" altLang="en-US" sz="1400" b="1" dirty="0">
              <a:solidFill>
                <a:schemeClr val="bg1"/>
              </a:solidFill>
              <a:latin typeface="Calibri" panose="020F0502020204030204" pitchFamily="34" charset="0"/>
              <a:cs typeface="Calibri" panose="020F0502020204030204" pitchFamily="34" charset="0"/>
            </a:endParaRPr>
          </a:p>
        </p:txBody>
      </p:sp>
      <p:sp>
        <p:nvSpPr>
          <p:cNvPr id="7" name="Text Box 8">
            <a:extLst>
              <a:ext uri="{FF2B5EF4-FFF2-40B4-BE49-F238E27FC236}">
                <a16:creationId xmlns="" xmlns:a16="http://schemas.microsoft.com/office/drawing/2014/main" id="{BDA7139D-1CE7-4988-8CB9-EE1E380624A3}"/>
              </a:ext>
            </a:extLst>
          </p:cNvPr>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solidFill>
                  <a:schemeClr val="bg1"/>
                </a:solidFill>
              </a:rPr>
              <a:t>www.ncdc.ge</a:t>
            </a:r>
            <a:endParaRPr lang="ru-RU" altLang="en-US" sz="1800">
              <a:solidFill>
                <a:schemeClr val="bg1"/>
              </a:solidFill>
            </a:endParaRPr>
          </a:p>
        </p:txBody>
      </p:sp>
      <p:pic>
        <p:nvPicPr>
          <p:cNvPr id="8" name="Picture 7"/>
          <p:cNvPicPr>
            <a:picLocks noChangeAspect="1"/>
          </p:cNvPicPr>
          <p:nvPr/>
        </p:nvPicPr>
        <p:blipFill>
          <a:blip r:embed="rId2"/>
          <a:stretch>
            <a:fillRect/>
          </a:stretch>
        </p:blipFill>
        <p:spPr>
          <a:xfrm>
            <a:off x="55013" y="6218816"/>
            <a:ext cx="772571" cy="594560"/>
          </a:xfrm>
          <a:prstGeom prst="rect">
            <a:avLst/>
          </a:prstGeom>
        </p:spPr>
      </p:pic>
    </p:spTree>
    <p:extLst>
      <p:ext uri="{BB962C8B-B14F-4D97-AF65-F5344CB8AC3E}">
        <p14:creationId xmlns:p14="http://schemas.microsoft.com/office/powerpoint/2010/main" val="19361935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13" y="-15397"/>
            <a:ext cx="9088987" cy="1139825"/>
          </a:xfrm>
        </p:spPr>
        <p:txBody>
          <a:bodyPr>
            <a:noAutofit/>
          </a:bodyPr>
          <a:lstStyle/>
          <a:p>
            <a:r>
              <a:rPr lang="en-US" sz="2800" b="1" dirty="0">
                <a:solidFill>
                  <a:srgbClr val="C00000"/>
                </a:solidFill>
              </a:rPr>
              <a:t>Total </a:t>
            </a:r>
            <a:r>
              <a:rPr lang="en-US" sz="2800" b="1" dirty="0" smtClean="0">
                <a:solidFill>
                  <a:srgbClr val="C00000"/>
                </a:solidFill>
              </a:rPr>
              <a:t>Health </a:t>
            </a:r>
            <a:r>
              <a:rPr lang="en-US" sz="2800" b="1" dirty="0">
                <a:solidFill>
                  <a:srgbClr val="C00000"/>
                </a:solidFill>
              </a:rPr>
              <a:t>Expenditure distribution by functions</a:t>
            </a:r>
            <a:endParaRPr lang="en-US" sz="2800" b="1" dirty="0">
              <a:solidFill>
                <a:srgbClr val="C00000"/>
              </a:solidFill>
              <a:latin typeface="+mj-lt"/>
            </a:endParaRPr>
          </a:p>
        </p:txBody>
      </p:sp>
      <p:sp>
        <p:nvSpPr>
          <p:cNvPr id="4" name="Rectangle 4">
            <a:extLst>
              <a:ext uri="{FF2B5EF4-FFF2-40B4-BE49-F238E27FC236}">
                <a16:creationId xmlns="" xmlns:a16="http://schemas.microsoft.com/office/drawing/2014/main" id="{F4058A56-E8BC-4892-8A42-3CFA7CD0788F}"/>
              </a:ext>
            </a:extLst>
          </p:cNvPr>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dirty="0"/>
          </a:p>
        </p:txBody>
      </p:sp>
      <p:sp>
        <p:nvSpPr>
          <p:cNvPr id="5" name="Rectangle 5">
            <a:extLst>
              <a:ext uri="{FF2B5EF4-FFF2-40B4-BE49-F238E27FC236}">
                <a16:creationId xmlns="" xmlns:a16="http://schemas.microsoft.com/office/drawing/2014/main" id="{95603622-966E-4823-83FC-C52B49FC3581}"/>
              </a:ext>
            </a:extLst>
          </p:cNvPr>
          <p:cNvSpPr>
            <a:spLocks noChangeArrowheads="1"/>
          </p:cNvSpPr>
          <p:nvPr/>
        </p:nvSpPr>
        <p:spPr bwMode="auto">
          <a:xfrm>
            <a:off x="1258888" y="6237288"/>
            <a:ext cx="47529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en-US" altLang="en-US" sz="800" b="1" dirty="0">
              <a:solidFill>
                <a:schemeClr val="bg1"/>
              </a:solidFill>
              <a:latin typeface="Calibri" panose="020F0502020204030204" pitchFamily="34" charset="0"/>
              <a:cs typeface="Calibri" panose="020F0502020204030204" pitchFamily="34" charset="0"/>
            </a:endParaRPr>
          </a:p>
          <a:p>
            <a:pPr eaLnBrk="1" hangingPunct="1">
              <a:spcBef>
                <a:spcPct val="0"/>
              </a:spcBef>
              <a:buFontTx/>
              <a:buNone/>
            </a:pPr>
            <a:r>
              <a:rPr lang="en-US" altLang="en-US" sz="1400" b="1" dirty="0">
                <a:solidFill>
                  <a:schemeClr val="bg1"/>
                </a:solidFill>
                <a:latin typeface="Calibri" panose="020F0502020204030204" pitchFamily="34" charset="0"/>
                <a:cs typeface="Calibri" panose="020F0502020204030204" pitchFamily="34" charset="0"/>
              </a:rPr>
              <a:t>National Center for Disease Control &amp;  Public Health</a:t>
            </a:r>
            <a:endParaRPr lang="ru-RU" altLang="en-US" sz="1400" b="1" dirty="0">
              <a:solidFill>
                <a:schemeClr val="bg1"/>
              </a:solidFill>
              <a:latin typeface="Calibri" panose="020F0502020204030204" pitchFamily="34" charset="0"/>
              <a:cs typeface="Calibri" panose="020F0502020204030204" pitchFamily="34" charset="0"/>
            </a:endParaRPr>
          </a:p>
        </p:txBody>
      </p:sp>
      <p:sp>
        <p:nvSpPr>
          <p:cNvPr id="7" name="Text Box 8">
            <a:extLst>
              <a:ext uri="{FF2B5EF4-FFF2-40B4-BE49-F238E27FC236}">
                <a16:creationId xmlns="" xmlns:a16="http://schemas.microsoft.com/office/drawing/2014/main" id="{BDA7139D-1CE7-4988-8CB9-EE1E380624A3}"/>
              </a:ext>
            </a:extLst>
          </p:cNvPr>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solidFill>
                  <a:schemeClr val="bg1"/>
                </a:solidFill>
              </a:rPr>
              <a:t>www.ncdc.ge</a:t>
            </a:r>
            <a:endParaRPr lang="ru-RU" altLang="en-US" sz="1800">
              <a:solidFill>
                <a:schemeClr val="bg1"/>
              </a:solidFill>
            </a:endParaRPr>
          </a:p>
        </p:txBody>
      </p:sp>
      <p:pic>
        <p:nvPicPr>
          <p:cNvPr id="8" name="Picture 7"/>
          <p:cNvPicPr>
            <a:picLocks noChangeAspect="1"/>
          </p:cNvPicPr>
          <p:nvPr/>
        </p:nvPicPr>
        <p:blipFill>
          <a:blip r:embed="rId2"/>
          <a:stretch>
            <a:fillRect/>
          </a:stretch>
        </p:blipFill>
        <p:spPr>
          <a:xfrm>
            <a:off x="55013" y="6218816"/>
            <a:ext cx="772571" cy="594560"/>
          </a:xfrm>
          <a:prstGeom prst="rect">
            <a:avLst/>
          </a:prstGeom>
        </p:spPr>
      </p:pic>
      <p:pic>
        <p:nvPicPr>
          <p:cNvPr id="10" name="Picture 9"/>
          <p:cNvPicPr>
            <a:picLocks noChangeAspect="1"/>
          </p:cNvPicPr>
          <p:nvPr/>
        </p:nvPicPr>
        <p:blipFill>
          <a:blip r:embed="rId3"/>
          <a:stretch>
            <a:fillRect/>
          </a:stretch>
        </p:blipFill>
        <p:spPr>
          <a:xfrm>
            <a:off x="157317" y="845574"/>
            <a:ext cx="8837458" cy="5201890"/>
          </a:xfrm>
          <a:prstGeom prst="rect">
            <a:avLst/>
          </a:prstGeom>
        </p:spPr>
      </p:pic>
    </p:spTree>
    <p:extLst>
      <p:ext uri="{BB962C8B-B14F-4D97-AF65-F5344CB8AC3E}">
        <p14:creationId xmlns:p14="http://schemas.microsoft.com/office/powerpoint/2010/main" val="31831048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76200"/>
            <a:ext cx="8229600" cy="1143000"/>
          </a:xfrm>
          <a:prstGeom prst="rect">
            <a:avLst/>
          </a:prstGeom>
        </p:spPr>
        <p:txBody>
          <a:bodyPr vert="horz" rtlCol="0" anchor="ctr">
            <a:normAutofit fontScale="97500" lnSpcReduction="10000"/>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defRPr/>
            </a:pPr>
            <a:r>
              <a:rPr lang="en-GB" sz="3600" dirty="0">
                <a:solidFill>
                  <a:srgbClr val="C00000"/>
                </a:solidFill>
                <a:latin typeface="+mn-lt"/>
                <a:cs typeface="Arial" pitchFamily="34" charset="0"/>
              </a:rPr>
              <a:t>Reforms have moved Georgia closer</a:t>
            </a:r>
            <a:br>
              <a:rPr lang="en-GB" sz="3600" dirty="0">
                <a:solidFill>
                  <a:srgbClr val="C00000"/>
                </a:solidFill>
                <a:latin typeface="+mn-lt"/>
                <a:cs typeface="Arial" pitchFamily="34" charset="0"/>
              </a:rPr>
            </a:br>
            <a:r>
              <a:rPr lang="en-GB" sz="3600" dirty="0" smtClean="0">
                <a:solidFill>
                  <a:srgbClr val="C00000"/>
                </a:solidFill>
                <a:latin typeface="+mn-lt"/>
                <a:cs typeface="Arial" pitchFamily="34" charset="0"/>
              </a:rPr>
              <a:t>to the </a:t>
            </a:r>
            <a:r>
              <a:rPr lang="en-GB" sz="3600" dirty="0">
                <a:solidFill>
                  <a:srgbClr val="C00000"/>
                </a:solidFill>
                <a:latin typeface="+mn-lt"/>
                <a:cs typeface="Arial" pitchFamily="34" charset="0"/>
              </a:rPr>
              <a:t>best practice in Europe</a:t>
            </a:r>
            <a:endParaRPr lang="en-GB" sz="4000" dirty="0">
              <a:solidFill>
                <a:srgbClr val="C00000"/>
              </a:solidFill>
              <a:latin typeface="+mn-lt"/>
              <a:cs typeface="Arial" pitchFamily="34" charset="0"/>
            </a:endParaRPr>
          </a:p>
        </p:txBody>
      </p:sp>
      <p:graphicFrame>
        <p:nvGraphicFramePr>
          <p:cNvPr id="9" name="Content Placeholder 5"/>
          <p:cNvGraphicFramePr>
            <a:graphicFrameLocks/>
          </p:cNvGraphicFramePr>
          <p:nvPr>
            <p:extLst>
              <p:ext uri="{D42A27DB-BD31-4B8C-83A1-F6EECF244321}">
                <p14:modId xmlns:p14="http://schemas.microsoft.com/office/powerpoint/2010/main" val="1570656014"/>
              </p:ext>
            </p:extLst>
          </p:nvPr>
        </p:nvGraphicFramePr>
        <p:xfrm>
          <a:off x="485653" y="1641566"/>
          <a:ext cx="3816000" cy="450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Content Placeholder 8"/>
          <p:cNvGraphicFramePr>
            <a:graphicFrameLocks/>
          </p:cNvGraphicFramePr>
          <p:nvPr>
            <p:extLst>
              <p:ext uri="{D42A27DB-BD31-4B8C-83A1-F6EECF244321}">
                <p14:modId xmlns:p14="http://schemas.microsoft.com/office/powerpoint/2010/main" val="2232322919"/>
              </p:ext>
            </p:extLst>
          </p:nvPr>
        </p:nvGraphicFramePr>
        <p:xfrm>
          <a:off x="4870800" y="1658425"/>
          <a:ext cx="3816000" cy="4500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 name="TextBox 10"/>
          <p:cNvSpPr txBox="1"/>
          <p:nvPr/>
        </p:nvSpPr>
        <p:spPr>
          <a:xfrm>
            <a:off x="746950" y="1052503"/>
            <a:ext cx="3096344" cy="523220"/>
          </a:xfrm>
          <a:prstGeom prst="rect">
            <a:avLst/>
          </a:prstGeom>
          <a:noFill/>
        </p:spPr>
        <p:txBody>
          <a:bodyPr wrap="square" rtlCol="0">
            <a:spAutoFit/>
          </a:bodyPr>
          <a:lstStyle/>
          <a:p>
            <a:pPr algn="ctr"/>
            <a:r>
              <a:rPr lang="en-GB" sz="2800" b="1" dirty="0" smtClean="0">
                <a:solidFill>
                  <a:srgbClr val="002060"/>
                </a:solidFill>
                <a:latin typeface="Arial" panose="020B0604020202020204" pitchFamily="34" charset="0"/>
                <a:cs typeface="Arial" panose="020B0604020202020204" pitchFamily="34" charset="0"/>
              </a:rPr>
              <a:t>Coverage policy</a:t>
            </a:r>
            <a:endParaRPr lang="en-GB" sz="2800" b="1" dirty="0">
              <a:solidFill>
                <a:srgbClr val="002060"/>
              </a:solidFill>
              <a:latin typeface="Arial" panose="020B0604020202020204" pitchFamily="34" charset="0"/>
              <a:cs typeface="Arial" panose="020B0604020202020204" pitchFamily="34" charset="0"/>
            </a:endParaRPr>
          </a:p>
        </p:txBody>
      </p:sp>
      <p:sp>
        <p:nvSpPr>
          <p:cNvPr id="12" name="TextBox 11"/>
          <p:cNvSpPr txBox="1"/>
          <p:nvPr/>
        </p:nvSpPr>
        <p:spPr>
          <a:xfrm>
            <a:off x="4733269" y="1052503"/>
            <a:ext cx="3816424" cy="523220"/>
          </a:xfrm>
          <a:prstGeom prst="rect">
            <a:avLst/>
          </a:prstGeom>
          <a:noFill/>
        </p:spPr>
        <p:txBody>
          <a:bodyPr wrap="square" rtlCol="0">
            <a:spAutoFit/>
          </a:bodyPr>
          <a:lstStyle/>
          <a:p>
            <a:pPr algn="ctr"/>
            <a:r>
              <a:rPr lang="en-GB" sz="2800" b="1" dirty="0" smtClean="0">
                <a:solidFill>
                  <a:srgbClr val="002060"/>
                </a:solidFill>
                <a:latin typeface="Arial" panose="020B0604020202020204" pitchFamily="34" charset="0"/>
                <a:cs typeface="Arial" panose="020B0604020202020204" pitchFamily="34" charset="0"/>
              </a:rPr>
              <a:t>System architecture</a:t>
            </a:r>
            <a:endParaRPr lang="en-GB" sz="2800" b="1" dirty="0">
              <a:solidFill>
                <a:srgbClr val="002060"/>
              </a:solidFill>
              <a:latin typeface="Arial" panose="020B0604020202020204" pitchFamily="34" charset="0"/>
              <a:cs typeface="Arial" panose="020B0604020202020204" pitchFamily="34" charset="0"/>
            </a:endParaRPr>
          </a:p>
        </p:txBody>
      </p:sp>
      <p:sp>
        <p:nvSpPr>
          <p:cNvPr id="7" name="Rectangle 4">
            <a:extLst>
              <a:ext uri="{FF2B5EF4-FFF2-40B4-BE49-F238E27FC236}">
                <a16:creationId xmlns="" xmlns:a16="http://schemas.microsoft.com/office/drawing/2014/main" id="{F4058A56-E8BC-4892-8A42-3CFA7CD0788F}"/>
              </a:ext>
            </a:extLst>
          </p:cNvPr>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dirty="0"/>
          </a:p>
        </p:txBody>
      </p:sp>
      <p:sp>
        <p:nvSpPr>
          <p:cNvPr id="8" name="Rectangle 5">
            <a:extLst>
              <a:ext uri="{FF2B5EF4-FFF2-40B4-BE49-F238E27FC236}">
                <a16:creationId xmlns="" xmlns:a16="http://schemas.microsoft.com/office/drawing/2014/main" id="{95603622-966E-4823-83FC-C52B49FC3581}"/>
              </a:ext>
            </a:extLst>
          </p:cNvPr>
          <p:cNvSpPr>
            <a:spLocks noChangeArrowheads="1"/>
          </p:cNvSpPr>
          <p:nvPr/>
        </p:nvSpPr>
        <p:spPr bwMode="auto">
          <a:xfrm>
            <a:off x="1258888" y="6237288"/>
            <a:ext cx="47529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en-US" altLang="en-US" sz="800" b="1" dirty="0">
              <a:solidFill>
                <a:schemeClr val="bg1"/>
              </a:solidFill>
              <a:latin typeface="Calibri" panose="020F0502020204030204" pitchFamily="34" charset="0"/>
              <a:cs typeface="Calibri" panose="020F0502020204030204" pitchFamily="34" charset="0"/>
            </a:endParaRPr>
          </a:p>
          <a:p>
            <a:pPr eaLnBrk="1" hangingPunct="1">
              <a:spcBef>
                <a:spcPct val="0"/>
              </a:spcBef>
              <a:buFontTx/>
              <a:buNone/>
            </a:pPr>
            <a:r>
              <a:rPr lang="en-US" altLang="en-US" sz="1400" b="1" dirty="0">
                <a:solidFill>
                  <a:schemeClr val="bg1"/>
                </a:solidFill>
                <a:latin typeface="Calibri" panose="020F0502020204030204" pitchFamily="34" charset="0"/>
                <a:cs typeface="Calibri" panose="020F0502020204030204" pitchFamily="34" charset="0"/>
              </a:rPr>
              <a:t>National Center for Disease Control &amp;  Public Health</a:t>
            </a:r>
            <a:endParaRPr lang="ru-RU" altLang="en-US" sz="1400" b="1" dirty="0">
              <a:solidFill>
                <a:schemeClr val="bg1"/>
              </a:solidFill>
              <a:latin typeface="Calibri" panose="020F0502020204030204" pitchFamily="34" charset="0"/>
              <a:cs typeface="Calibri" panose="020F0502020204030204" pitchFamily="34" charset="0"/>
            </a:endParaRPr>
          </a:p>
        </p:txBody>
      </p:sp>
      <p:sp>
        <p:nvSpPr>
          <p:cNvPr id="13" name="Text Box 8">
            <a:extLst>
              <a:ext uri="{FF2B5EF4-FFF2-40B4-BE49-F238E27FC236}">
                <a16:creationId xmlns="" xmlns:a16="http://schemas.microsoft.com/office/drawing/2014/main" id="{BDA7139D-1CE7-4988-8CB9-EE1E380624A3}"/>
              </a:ext>
            </a:extLst>
          </p:cNvPr>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solidFill>
                  <a:schemeClr val="bg1"/>
                </a:solidFill>
              </a:rPr>
              <a:t>www.ncdc.ge</a:t>
            </a:r>
            <a:endParaRPr lang="ru-RU" altLang="en-US" sz="1800">
              <a:solidFill>
                <a:schemeClr val="bg1"/>
              </a:solidFill>
            </a:endParaRPr>
          </a:p>
        </p:txBody>
      </p:sp>
      <p:pic>
        <p:nvPicPr>
          <p:cNvPr id="14" name="Picture 13"/>
          <p:cNvPicPr>
            <a:picLocks noChangeAspect="1"/>
          </p:cNvPicPr>
          <p:nvPr/>
        </p:nvPicPr>
        <p:blipFill>
          <a:blip r:embed="rId12"/>
          <a:stretch>
            <a:fillRect/>
          </a:stretch>
        </p:blipFill>
        <p:spPr>
          <a:xfrm>
            <a:off x="55013" y="6218816"/>
            <a:ext cx="772571" cy="594560"/>
          </a:xfrm>
          <a:prstGeom prst="rect">
            <a:avLst/>
          </a:prstGeom>
        </p:spPr>
      </p:pic>
    </p:spTree>
    <p:extLst>
      <p:ext uri="{BB962C8B-B14F-4D97-AF65-F5344CB8AC3E}">
        <p14:creationId xmlns:p14="http://schemas.microsoft.com/office/powerpoint/2010/main" val="33085087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6" name="Rectangle 2">
            <a:extLst>
              <a:ext uri="{FF2B5EF4-FFF2-40B4-BE49-F238E27FC236}">
                <a16:creationId xmlns:a16="http://schemas.microsoft.com/office/drawing/2014/main" xmlns="" id="{C47BF022-8111-4C0F-8FB1-D404566DCDF2}"/>
              </a:ext>
            </a:extLst>
          </p:cNvPr>
          <p:cNvSpPr>
            <a:spLocks noChangeArrowheads="1"/>
          </p:cNvSpPr>
          <p:nvPr/>
        </p:nvSpPr>
        <p:spPr bwMode="auto">
          <a:xfrm>
            <a:off x="142875" y="213079"/>
            <a:ext cx="7116762"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just" eaLnBrk="1" hangingPunct="1">
              <a:spcBef>
                <a:spcPct val="0"/>
              </a:spcBef>
              <a:buFontTx/>
              <a:buNone/>
            </a:pPr>
            <a:endParaRPr lang="ka-GE" altLang="ka-GE" sz="1600" b="1" dirty="0">
              <a:solidFill>
                <a:srgbClr val="003366"/>
              </a:solidFill>
            </a:endParaRPr>
          </a:p>
          <a:p>
            <a:pPr algn="just" eaLnBrk="1" hangingPunct="1">
              <a:spcBef>
                <a:spcPct val="0"/>
              </a:spcBef>
              <a:buFontTx/>
              <a:buNone/>
            </a:pPr>
            <a:endParaRPr lang="ka-GE" altLang="ka-GE" sz="1600" b="1" dirty="0">
              <a:solidFill>
                <a:srgbClr val="003366"/>
              </a:solidFill>
            </a:endParaRPr>
          </a:p>
          <a:p>
            <a:pPr algn="just" eaLnBrk="1" hangingPunct="1">
              <a:spcBef>
                <a:spcPct val="0"/>
              </a:spcBef>
              <a:buFontTx/>
              <a:buNone/>
            </a:pPr>
            <a:r>
              <a:rPr lang="en-US" altLang="ka-GE" sz="2000" b="1" dirty="0">
                <a:solidFill>
                  <a:srgbClr val="C00000"/>
                </a:solidFill>
              </a:rPr>
              <a:t>Central level</a:t>
            </a:r>
            <a:r>
              <a:rPr lang="ka-GE" altLang="ka-GE" sz="2000" b="1" dirty="0">
                <a:solidFill>
                  <a:srgbClr val="C00000"/>
                </a:solidFill>
              </a:rPr>
              <a:t>: </a:t>
            </a:r>
            <a:r>
              <a:rPr lang="en-US" altLang="ka-GE" sz="1600" b="1" dirty="0">
                <a:solidFill>
                  <a:srgbClr val="003366"/>
                </a:solidFill>
              </a:rPr>
              <a:t>National Center for Disease Control &amp; Public Health      </a:t>
            </a:r>
          </a:p>
          <a:p>
            <a:pPr algn="just" eaLnBrk="1" hangingPunct="1">
              <a:spcBef>
                <a:spcPct val="0"/>
              </a:spcBef>
              <a:buFontTx/>
              <a:buNone/>
            </a:pPr>
            <a:r>
              <a:rPr lang="en-US" altLang="ka-GE" sz="1600" b="1" dirty="0">
                <a:solidFill>
                  <a:srgbClr val="003366"/>
                </a:solidFill>
              </a:rPr>
              <a:t>                             and its 9 regional branches</a:t>
            </a:r>
            <a:endParaRPr lang="ka-GE" altLang="ka-GE" sz="1600" b="1" dirty="0">
              <a:solidFill>
                <a:srgbClr val="003366"/>
              </a:solidFill>
            </a:endParaRPr>
          </a:p>
          <a:p>
            <a:pPr algn="just" eaLnBrk="1" hangingPunct="1">
              <a:spcBef>
                <a:spcPct val="0"/>
              </a:spcBef>
              <a:buFontTx/>
              <a:buNone/>
            </a:pPr>
            <a:endParaRPr lang="ka-GE" altLang="ka-GE" sz="1600" b="1" dirty="0">
              <a:solidFill>
                <a:srgbClr val="003366"/>
              </a:solidFill>
            </a:endParaRPr>
          </a:p>
          <a:p>
            <a:pPr algn="just" eaLnBrk="1" hangingPunct="1">
              <a:spcBef>
                <a:spcPct val="0"/>
              </a:spcBef>
              <a:buFontTx/>
              <a:buNone/>
            </a:pPr>
            <a:r>
              <a:rPr lang="en-US" altLang="ka-GE" sz="2000" b="1" dirty="0">
                <a:solidFill>
                  <a:srgbClr val="C00000"/>
                </a:solidFill>
              </a:rPr>
              <a:t>Local level</a:t>
            </a:r>
            <a:r>
              <a:rPr lang="ka-GE" altLang="ka-GE" sz="2000" b="1" dirty="0">
                <a:solidFill>
                  <a:srgbClr val="C00000"/>
                </a:solidFill>
              </a:rPr>
              <a:t>:</a:t>
            </a:r>
            <a:r>
              <a:rPr lang="en-US" altLang="ka-GE" sz="2000" b="1" dirty="0">
                <a:solidFill>
                  <a:srgbClr val="C00000"/>
                </a:solidFill>
              </a:rPr>
              <a:t> </a:t>
            </a:r>
            <a:r>
              <a:rPr lang="en-US" altLang="ka-GE" sz="1600" b="1" dirty="0">
                <a:solidFill>
                  <a:srgbClr val="003366"/>
                </a:solidFill>
              </a:rPr>
              <a:t>Municipal public health centers under the local</a:t>
            </a:r>
          </a:p>
          <a:p>
            <a:pPr algn="just" eaLnBrk="1" hangingPunct="1">
              <a:spcBef>
                <a:spcPct val="0"/>
              </a:spcBef>
              <a:buFontTx/>
              <a:buNone/>
            </a:pPr>
            <a:r>
              <a:rPr lang="en-US" altLang="ka-GE" sz="1600" b="1" dirty="0">
                <a:solidFill>
                  <a:srgbClr val="003366"/>
                </a:solidFill>
              </a:rPr>
              <a:t>                         governments</a:t>
            </a:r>
            <a:endParaRPr lang="ka-GE" altLang="ka-GE" sz="1600" b="1" dirty="0">
              <a:solidFill>
                <a:srgbClr val="003366"/>
              </a:solidFill>
            </a:endParaRPr>
          </a:p>
          <a:p>
            <a:pPr algn="just" eaLnBrk="1" hangingPunct="1">
              <a:spcBef>
                <a:spcPct val="0"/>
              </a:spcBef>
              <a:buFontTx/>
              <a:buNone/>
            </a:pPr>
            <a:endParaRPr lang="ka-GE" altLang="ka-GE" sz="1600" b="1" dirty="0">
              <a:solidFill>
                <a:srgbClr val="003366"/>
              </a:solidFill>
            </a:endParaRPr>
          </a:p>
          <a:p>
            <a:pPr algn="just" eaLnBrk="1" hangingPunct="1">
              <a:spcBef>
                <a:spcPct val="0"/>
              </a:spcBef>
              <a:buFontTx/>
              <a:buNone/>
            </a:pPr>
            <a:r>
              <a:rPr lang="ka-GE" altLang="ka-GE" sz="1600" b="1" dirty="0">
                <a:solidFill>
                  <a:srgbClr val="003366"/>
                </a:solidFill>
              </a:rPr>
              <a:t> </a:t>
            </a:r>
            <a:endParaRPr lang="ka-GE" altLang="ka-GE" sz="1800" b="1" dirty="0">
              <a:solidFill>
                <a:srgbClr val="003366"/>
              </a:solidFill>
            </a:endParaRPr>
          </a:p>
          <a:p>
            <a:pPr algn="just" eaLnBrk="1" hangingPunct="1">
              <a:spcBef>
                <a:spcPct val="0"/>
              </a:spcBef>
              <a:buFontTx/>
              <a:buNone/>
            </a:pPr>
            <a:endParaRPr lang="ka-GE" altLang="ka-GE" sz="1600" b="1" dirty="0">
              <a:solidFill>
                <a:srgbClr val="003366"/>
              </a:solidFill>
            </a:endParaRPr>
          </a:p>
        </p:txBody>
      </p:sp>
      <p:sp>
        <p:nvSpPr>
          <p:cNvPr id="10247" name="Rectangle 10">
            <a:extLst>
              <a:ext uri="{FF2B5EF4-FFF2-40B4-BE49-F238E27FC236}">
                <a16:creationId xmlns:a16="http://schemas.microsoft.com/office/drawing/2014/main" xmlns="" id="{21B0A509-9537-438F-BA76-D7C1E4D774B9}"/>
              </a:ext>
            </a:extLst>
          </p:cNvPr>
          <p:cNvSpPr>
            <a:spLocks noChangeArrowheads="1"/>
          </p:cNvSpPr>
          <p:nvPr/>
        </p:nvSpPr>
        <p:spPr bwMode="auto">
          <a:xfrm>
            <a:off x="142875" y="66675"/>
            <a:ext cx="9001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ka-GE" sz="2800" b="1">
                <a:solidFill>
                  <a:srgbClr val="C00000"/>
                </a:solidFill>
              </a:rPr>
              <a:t>Current Public Health System</a:t>
            </a:r>
          </a:p>
        </p:txBody>
      </p:sp>
      <p:pic>
        <p:nvPicPr>
          <p:cNvPr id="10248" name="Picture 1">
            <a:extLst>
              <a:ext uri="{FF2B5EF4-FFF2-40B4-BE49-F238E27FC236}">
                <a16:creationId xmlns:a16="http://schemas.microsoft.com/office/drawing/2014/main" xmlns="" id="{332F5A9E-6769-4D52-A52C-CF6E2EF44B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94549" y="4870462"/>
            <a:ext cx="180022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8" name="Rectangle 1">
            <a:extLst>
              <a:ext uri="{FF2B5EF4-FFF2-40B4-BE49-F238E27FC236}">
                <a16:creationId xmlns:a16="http://schemas.microsoft.com/office/drawing/2014/main" xmlns="" id="{A1DB1D5A-2334-435E-9CE4-16F52A826EC5}"/>
              </a:ext>
            </a:extLst>
          </p:cNvPr>
          <p:cNvSpPr>
            <a:spLocks noChangeArrowheads="1"/>
          </p:cNvSpPr>
          <p:nvPr/>
        </p:nvSpPr>
        <p:spPr bwMode="auto">
          <a:xfrm>
            <a:off x="135267" y="2157318"/>
            <a:ext cx="666115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defRPr/>
            </a:pPr>
            <a:r>
              <a:rPr lang="en-US" altLang="ka-GE" sz="2000" b="1" dirty="0">
                <a:solidFill>
                  <a:srgbClr val="C00000"/>
                </a:solidFill>
              </a:rPr>
              <a:t>General responsibilities</a:t>
            </a:r>
            <a:r>
              <a:rPr lang="ka-GE" altLang="ka-GE" sz="2400" b="1" dirty="0">
                <a:solidFill>
                  <a:srgbClr val="C00000"/>
                </a:solidFill>
              </a:rPr>
              <a:t>: </a:t>
            </a:r>
            <a:endParaRPr lang="en-US" altLang="ka-GE" sz="2400" b="1" dirty="0">
              <a:solidFill>
                <a:srgbClr val="C00000"/>
              </a:solidFill>
            </a:endParaRPr>
          </a:p>
          <a:p>
            <a:pPr lvl="1" eaLnBrk="1" hangingPunct="1">
              <a:spcBef>
                <a:spcPct val="0"/>
              </a:spcBef>
              <a:buFont typeface="Arial" panose="020B0604020202020204" pitchFamily="34" charset="0"/>
              <a:buChar char="•"/>
              <a:defRPr/>
            </a:pPr>
            <a:r>
              <a:rPr lang="ka-GE" altLang="ka-GE" sz="1200" b="1" dirty="0">
                <a:solidFill>
                  <a:srgbClr val="003366"/>
                </a:solidFill>
              </a:rPr>
              <a:t>   </a:t>
            </a:r>
            <a:r>
              <a:rPr lang="en-US" altLang="ka-GE" sz="1500" b="1" dirty="0">
                <a:solidFill>
                  <a:srgbClr val="003366"/>
                </a:solidFill>
              </a:rPr>
              <a:t>Security &amp; monitoring  of epidemiological situation in the</a:t>
            </a:r>
          </a:p>
          <a:p>
            <a:pPr marL="457200" lvl="1" indent="0" eaLnBrk="1" hangingPunct="1">
              <a:spcBef>
                <a:spcPct val="0"/>
              </a:spcBef>
              <a:buFontTx/>
              <a:buNone/>
              <a:defRPr/>
            </a:pPr>
            <a:r>
              <a:rPr lang="en-US" altLang="ka-GE" sz="1500" b="1" dirty="0">
                <a:solidFill>
                  <a:srgbClr val="003366"/>
                </a:solidFill>
              </a:rPr>
              <a:t>        country </a:t>
            </a:r>
            <a:endParaRPr lang="ka-GE" altLang="ka-GE" sz="1500" b="1" dirty="0">
              <a:solidFill>
                <a:srgbClr val="003366"/>
              </a:solidFill>
            </a:endParaRPr>
          </a:p>
          <a:p>
            <a:pPr lvl="1" eaLnBrk="1" hangingPunct="1">
              <a:spcBef>
                <a:spcPct val="0"/>
              </a:spcBef>
              <a:buFont typeface="Arial" panose="020B0604020202020204" pitchFamily="34" charset="0"/>
              <a:buChar char="•"/>
              <a:defRPr/>
            </a:pPr>
            <a:endParaRPr lang="ka-GE" altLang="ka-GE" sz="1500" b="1" dirty="0">
              <a:solidFill>
                <a:srgbClr val="003366"/>
              </a:solidFill>
            </a:endParaRPr>
          </a:p>
          <a:p>
            <a:pPr lvl="1" eaLnBrk="1" hangingPunct="1">
              <a:spcBef>
                <a:spcPct val="0"/>
              </a:spcBef>
              <a:buFont typeface="Arial" panose="020B0604020202020204" pitchFamily="34" charset="0"/>
              <a:buChar char="•"/>
              <a:defRPr/>
            </a:pPr>
            <a:r>
              <a:rPr lang="ka-GE" altLang="ka-GE" sz="1500" b="1" dirty="0">
                <a:solidFill>
                  <a:srgbClr val="003366"/>
                </a:solidFill>
              </a:rPr>
              <a:t>   </a:t>
            </a:r>
            <a:r>
              <a:rPr lang="en-US" altLang="ka-GE" sz="1500" b="1" dirty="0">
                <a:solidFill>
                  <a:srgbClr val="003366"/>
                </a:solidFill>
              </a:rPr>
              <a:t>Early detection and prevention of the diseases</a:t>
            </a:r>
            <a:endParaRPr lang="ka-GE" altLang="ka-GE" sz="1500" b="1" dirty="0">
              <a:solidFill>
                <a:srgbClr val="003366"/>
              </a:solidFill>
            </a:endParaRPr>
          </a:p>
          <a:p>
            <a:pPr marL="457200" lvl="1" indent="0" eaLnBrk="1" hangingPunct="1">
              <a:spcBef>
                <a:spcPct val="0"/>
              </a:spcBef>
              <a:buFontTx/>
              <a:buNone/>
              <a:defRPr/>
            </a:pPr>
            <a:endParaRPr lang="ka-GE" altLang="ka-GE" sz="1500" b="1" dirty="0">
              <a:solidFill>
                <a:srgbClr val="003366"/>
              </a:solidFill>
            </a:endParaRPr>
          </a:p>
          <a:p>
            <a:pPr lvl="1" eaLnBrk="1" hangingPunct="1">
              <a:spcBef>
                <a:spcPct val="0"/>
              </a:spcBef>
              <a:buFont typeface="Arial" panose="020B0604020202020204" pitchFamily="34" charset="0"/>
              <a:buChar char="•"/>
              <a:defRPr/>
            </a:pPr>
            <a:r>
              <a:rPr lang="ka-GE" altLang="ka-GE" sz="1500" b="1" dirty="0">
                <a:solidFill>
                  <a:srgbClr val="003366"/>
                </a:solidFill>
              </a:rPr>
              <a:t>   </a:t>
            </a:r>
            <a:r>
              <a:rPr lang="en-US" altLang="ka-GE" sz="1500" b="1" dirty="0">
                <a:solidFill>
                  <a:srgbClr val="003366"/>
                </a:solidFill>
              </a:rPr>
              <a:t>Information support</a:t>
            </a:r>
            <a:endParaRPr lang="ka-GE" altLang="ka-GE" sz="1500" b="1" dirty="0">
              <a:solidFill>
                <a:srgbClr val="003366"/>
              </a:solidFill>
            </a:endParaRPr>
          </a:p>
          <a:p>
            <a:pPr lvl="1" eaLnBrk="1" hangingPunct="1">
              <a:spcBef>
                <a:spcPct val="0"/>
              </a:spcBef>
              <a:buFont typeface="Arial" panose="020B0604020202020204" pitchFamily="34" charset="0"/>
              <a:buChar char="•"/>
              <a:defRPr/>
            </a:pPr>
            <a:endParaRPr lang="ka-GE" altLang="ka-GE" sz="1500" b="1" dirty="0">
              <a:solidFill>
                <a:srgbClr val="003366"/>
              </a:solidFill>
            </a:endParaRPr>
          </a:p>
          <a:p>
            <a:pPr lvl="1" eaLnBrk="1" hangingPunct="1">
              <a:spcBef>
                <a:spcPct val="0"/>
              </a:spcBef>
              <a:buFont typeface="Arial" panose="020B0604020202020204" pitchFamily="34" charset="0"/>
              <a:buChar char="•"/>
              <a:defRPr/>
            </a:pPr>
            <a:r>
              <a:rPr lang="ka-GE" altLang="ka-GE" sz="1500" b="1" dirty="0">
                <a:solidFill>
                  <a:srgbClr val="003366"/>
                </a:solidFill>
              </a:rPr>
              <a:t>   </a:t>
            </a:r>
            <a:r>
              <a:rPr lang="en-US" altLang="ka-GE" sz="1500" b="1" dirty="0">
                <a:solidFill>
                  <a:srgbClr val="003366"/>
                </a:solidFill>
              </a:rPr>
              <a:t>Prevention of public health emergency situations and  timely</a:t>
            </a:r>
          </a:p>
          <a:p>
            <a:pPr marL="457200" lvl="1" indent="0" eaLnBrk="1" hangingPunct="1">
              <a:spcBef>
                <a:spcPct val="0"/>
              </a:spcBef>
              <a:buFontTx/>
              <a:buNone/>
              <a:defRPr/>
            </a:pPr>
            <a:r>
              <a:rPr lang="en-US" altLang="ka-GE" sz="1500" b="1" dirty="0">
                <a:solidFill>
                  <a:srgbClr val="003366"/>
                </a:solidFill>
              </a:rPr>
              <a:t>        response </a:t>
            </a:r>
            <a:endParaRPr lang="ka-GE" altLang="ka-GE" sz="1500" b="1" dirty="0">
              <a:solidFill>
                <a:srgbClr val="003366"/>
              </a:solidFill>
            </a:endParaRPr>
          </a:p>
          <a:p>
            <a:pPr lvl="1" eaLnBrk="1" hangingPunct="1">
              <a:spcBef>
                <a:spcPct val="0"/>
              </a:spcBef>
              <a:buFont typeface="Arial" panose="020B0604020202020204" pitchFamily="34" charset="0"/>
              <a:buChar char="•"/>
              <a:defRPr/>
            </a:pPr>
            <a:endParaRPr lang="ka-GE" altLang="ka-GE" sz="1500" b="1" dirty="0">
              <a:solidFill>
                <a:srgbClr val="003366"/>
              </a:solidFill>
            </a:endParaRPr>
          </a:p>
          <a:p>
            <a:pPr lvl="1" eaLnBrk="1" hangingPunct="1">
              <a:spcBef>
                <a:spcPct val="0"/>
              </a:spcBef>
              <a:buFont typeface="Arial" panose="020B0604020202020204" pitchFamily="34" charset="0"/>
              <a:buChar char="•"/>
              <a:defRPr/>
            </a:pPr>
            <a:r>
              <a:rPr lang="ka-GE" altLang="ka-GE" sz="1500" b="1" dirty="0">
                <a:solidFill>
                  <a:srgbClr val="003366"/>
                </a:solidFill>
              </a:rPr>
              <a:t>   </a:t>
            </a:r>
            <a:r>
              <a:rPr lang="en-US" altLang="ka-GE" sz="1500" b="1" dirty="0">
                <a:solidFill>
                  <a:srgbClr val="003366"/>
                </a:solidFill>
              </a:rPr>
              <a:t>Prevention of environmental hazards and </a:t>
            </a:r>
          </a:p>
          <a:p>
            <a:pPr marL="457200" lvl="1" indent="0" eaLnBrk="1" hangingPunct="1">
              <a:spcBef>
                <a:spcPct val="0"/>
              </a:spcBef>
              <a:buFontTx/>
              <a:buNone/>
              <a:defRPr/>
            </a:pPr>
            <a:r>
              <a:rPr lang="en-US" altLang="ka-GE" sz="1500" b="1" dirty="0">
                <a:solidFill>
                  <a:srgbClr val="003366"/>
                </a:solidFill>
              </a:rPr>
              <a:t>         behavioral risk-factors</a:t>
            </a:r>
            <a:endParaRPr lang="ka-GE" altLang="ka-GE" sz="1500" b="1" dirty="0">
              <a:solidFill>
                <a:srgbClr val="003366"/>
              </a:solidFill>
            </a:endParaRPr>
          </a:p>
          <a:p>
            <a:pPr lvl="1" eaLnBrk="1" hangingPunct="1">
              <a:spcBef>
                <a:spcPct val="0"/>
              </a:spcBef>
              <a:buFont typeface="Arial" panose="020B0604020202020204" pitchFamily="34" charset="0"/>
              <a:buChar char="•"/>
              <a:defRPr/>
            </a:pPr>
            <a:endParaRPr lang="en-US" altLang="ka-GE" sz="1500" b="1" dirty="0">
              <a:solidFill>
                <a:srgbClr val="003366"/>
              </a:solidFill>
            </a:endParaRPr>
          </a:p>
          <a:p>
            <a:pPr lvl="1" eaLnBrk="1" hangingPunct="1">
              <a:spcBef>
                <a:spcPct val="0"/>
              </a:spcBef>
              <a:buFont typeface="Arial" panose="020B0604020202020204" pitchFamily="34" charset="0"/>
              <a:buChar char="•"/>
              <a:defRPr/>
            </a:pPr>
            <a:r>
              <a:rPr lang="en-US" altLang="ka-GE" sz="1500" b="1" dirty="0">
                <a:solidFill>
                  <a:srgbClr val="003366"/>
                </a:solidFill>
              </a:rPr>
              <a:t>   Development of applied and fundamental bio-medical</a:t>
            </a:r>
          </a:p>
          <a:p>
            <a:pPr marL="457200" lvl="1" indent="0" eaLnBrk="1" hangingPunct="1">
              <a:spcBef>
                <a:spcPct val="0"/>
              </a:spcBef>
              <a:buFontTx/>
              <a:buNone/>
              <a:defRPr/>
            </a:pPr>
            <a:r>
              <a:rPr lang="en-US" altLang="ka-GE" sz="1500" b="1" dirty="0">
                <a:solidFill>
                  <a:srgbClr val="003366"/>
                </a:solidFill>
              </a:rPr>
              <a:t>         scientific researches in Public health</a:t>
            </a:r>
          </a:p>
        </p:txBody>
      </p:sp>
      <p:pic>
        <p:nvPicPr>
          <p:cNvPr id="10251" name="Picture 9">
            <a:extLst>
              <a:ext uri="{FF2B5EF4-FFF2-40B4-BE49-F238E27FC236}">
                <a16:creationId xmlns:a16="http://schemas.microsoft.com/office/drawing/2014/main" xmlns="" id="{6BC44B7C-F595-49DD-A3BD-CEACB739AE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4550" y="3385836"/>
            <a:ext cx="180022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2" name="Picture 4" descr="https://sites.ch2m.com/sites/BTRIC-Georgia/PublishingImages/CPHRL.jpg">
            <a:extLst>
              <a:ext uri="{FF2B5EF4-FFF2-40B4-BE49-F238E27FC236}">
                <a16:creationId xmlns:a16="http://schemas.microsoft.com/office/drawing/2014/main" xmlns="" id="{A230E429-25DC-4973-A659-12EECD1ED1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5825" y="1839912"/>
            <a:ext cx="17589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6"/>
          <a:stretch>
            <a:fillRect/>
          </a:stretch>
        </p:blipFill>
        <p:spPr>
          <a:xfrm>
            <a:off x="7235825" y="382242"/>
            <a:ext cx="1758950" cy="1342352"/>
          </a:xfrm>
          <a:prstGeom prst="rect">
            <a:avLst/>
          </a:prstGeom>
        </p:spPr>
      </p:pic>
      <p:sp>
        <p:nvSpPr>
          <p:cNvPr id="10" name="Rectangle 4">
            <a:extLst>
              <a:ext uri="{FF2B5EF4-FFF2-40B4-BE49-F238E27FC236}">
                <a16:creationId xmlns="" xmlns:a16="http://schemas.microsoft.com/office/drawing/2014/main" id="{F4058A56-E8BC-4892-8A42-3CFA7CD0788F}"/>
              </a:ext>
            </a:extLst>
          </p:cNvPr>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dirty="0"/>
          </a:p>
        </p:txBody>
      </p:sp>
      <p:sp>
        <p:nvSpPr>
          <p:cNvPr id="11" name="Rectangle 5">
            <a:extLst>
              <a:ext uri="{FF2B5EF4-FFF2-40B4-BE49-F238E27FC236}">
                <a16:creationId xmlns="" xmlns:a16="http://schemas.microsoft.com/office/drawing/2014/main" id="{95603622-966E-4823-83FC-C52B49FC3581}"/>
              </a:ext>
            </a:extLst>
          </p:cNvPr>
          <p:cNvSpPr>
            <a:spLocks noChangeArrowheads="1"/>
          </p:cNvSpPr>
          <p:nvPr/>
        </p:nvSpPr>
        <p:spPr bwMode="auto">
          <a:xfrm>
            <a:off x="1258888" y="6237288"/>
            <a:ext cx="47529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en-US" altLang="en-US" sz="800" b="1" dirty="0">
              <a:solidFill>
                <a:schemeClr val="bg1"/>
              </a:solidFill>
              <a:latin typeface="Calibri" panose="020F0502020204030204" pitchFamily="34" charset="0"/>
              <a:cs typeface="Calibri" panose="020F0502020204030204" pitchFamily="34" charset="0"/>
            </a:endParaRPr>
          </a:p>
          <a:p>
            <a:pPr eaLnBrk="1" hangingPunct="1">
              <a:spcBef>
                <a:spcPct val="0"/>
              </a:spcBef>
              <a:buFontTx/>
              <a:buNone/>
            </a:pPr>
            <a:r>
              <a:rPr lang="en-US" altLang="en-US" sz="1400" b="1" dirty="0">
                <a:solidFill>
                  <a:schemeClr val="bg1"/>
                </a:solidFill>
                <a:latin typeface="Calibri" panose="020F0502020204030204" pitchFamily="34" charset="0"/>
                <a:cs typeface="Calibri" panose="020F0502020204030204" pitchFamily="34" charset="0"/>
              </a:rPr>
              <a:t>National Center for Disease Control &amp;  Public Health</a:t>
            </a:r>
            <a:endParaRPr lang="ru-RU" altLang="en-US" sz="1400" b="1" dirty="0">
              <a:solidFill>
                <a:schemeClr val="bg1"/>
              </a:solidFill>
              <a:latin typeface="Calibri" panose="020F0502020204030204" pitchFamily="34" charset="0"/>
              <a:cs typeface="Calibri" panose="020F0502020204030204" pitchFamily="34" charset="0"/>
            </a:endParaRPr>
          </a:p>
        </p:txBody>
      </p:sp>
      <p:sp>
        <p:nvSpPr>
          <p:cNvPr id="12" name="Text Box 8">
            <a:extLst>
              <a:ext uri="{FF2B5EF4-FFF2-40B4-BE49-F238E27FC236}">
                <a16:creationId xmlns="" xmlns:a16="http://schemas.microsoft.com/office/drawing/2014/main" id="{BDA7139D-1CE7-4988-8CB9-EE1E380624A3}"/>
              </a:ext>
            </a:extLst>
          </p:cNvPr>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solidFill>
                  <a:schemeClr val="bg1"/>
                </a:solidFill>
              </a:rPr>
              <a:t>www.ncdc.ge</a:t>
            </a:r>
            <a:endParaRPr lang="ru-RU" altLang="en-US" sz="1800">
              <a:solidFill>
                <a:schemeClr val="bg1"/>
              </a:solidFill>
            </a:endParaRPr>
          </a:p>
        </p:txBody>
      </p:sp>
      <p:pic>
        <p:nvPicPr>
          <p:cNvPr id="13" name="Picture 12"/>
          <p:cNvPicPr>
            <a:picLocks noChangeAspect="1"/>
          </p:cNvPicPr>
          <p:nvPr/>
        </p:nvPicPr>
        <p:blipFill>
          <a:blip r:embed="rId7"/>
          <a:stretch>
            <a:fillRect/>
          </a:stretch>
        </p:blipFill>
        <p:spPr>
          <a:xfrm>
            <a:off x="55013" y="6218816"/>
            <a:ext cx="772571" cy="594560"/>
          </a:xfrm>
          <a:prstGeom prst="rect">
            <a:avLst/>
          </a:prstGeom>
        </p:spPr>
      </p:pic>
    </p:spTree>
    <p:extLst>
      <p:ext uri="{BB962C8B-B14F-4D97-AF65-F5344CB8AC3E}">
        <p14:creationId xmlns:p14="http://schemas.microsoft.com/office/powerpoint/2010/main" val="11329715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0" name="Content Placeholder 3">
            <a:extLst>
              <a:ext uri="{FF2B5EF4-FFF2-40B4-BE49-F238E27FC236}">
                <a16:creationId xmlns:a16="http://schemas.microsoft.com/office/drawing/2014/main" xmlns="" id="{8F65781B-D952-4ED2-8FC2-3EE8A6D361FA}"/>
              </a:ext>
            </a:extLst>
          </p:cNvPr>
          <p:cNvGraphicFramePr>
            <a:graphicFrameLocks/>
          </p:cNvGraphicFramePr>
          <p:nvPr>
            <p:extLst>
              <p:ext uri="{D42A27DB-BD31-4B8C-83A1-F6EECF244321}">
                <p14:modId xmlns:p14="http://schemas.microsoft.com/office/powerpoint/2010/main" val="3277141371"/>
              </p:ext>
            </p:extLst>
          </p:nvPr>
        </p:nvGraphicFramePr>
        <p:xfrm>
          <a:off x="190301" y="909572"/>
          <a:ext cx="9217024" cy="53795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319" name="TextBox 4">
            <a:extLst>
              <a:ext uri="{FF2B5EF4-FFF2-40B4-BE49-F238E27FC236}">
                <a16:creationId xmlns:a16="http://schemas.microsoft.com/office/drawing/2014/main" xmlns="" id="{6579E62B-FF77-47FB-B432-B8D3B346BE3A}"/>
              </a:ext>
            </a:extLst>
          </p:cNvPr>
          <p:cNvSpPr txBox="1">
            <a:spLocks noChangeArrowheads="1"/>
          </p:cNvSpPr>
          <p:nvPr/>
        </p:nvSpPr>
        <p:spPr bwMode="auto">
          <a:xfrm>
            <a:off x="124642" y="4496353"/>
            <a:ext cx="1357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ka-GE" altLang="ka-GE" sz="1800" b="1">
                <a:solidFill>
                  <a:srgbClr val="C00000"/>
                </a:solidFill>
              </a:rPr>
              <a:t>1993-1997</a:t>
            </a:r>
          </a:p>
          <a:p>
            <a:pPr eaLnBrk="1" hangingPunct="1">
              <a:spcBef>
                <a:spcPct val="0"/>
              </a:spcBef>
              <a:buFontTx/>
              <a:buNone/>
            </a:pPr>
            <a:r>
              <a:rPr lang="ka-GE" altLang="ka-GE" sz="1800" b="1">
                <a:solidFill>
                  <a:srgbClr val="C00000"/>
                </a:solidFill>
              </a:rPr>
              <a:t>  </a:t>
            </a:r>
            <a:endParaRPr lang="en-US" altLang="ka-GE" sz="1800" b="1">
              <a:solidFill>
                <a:srgbClr val="C00000"/>
              </a:solidFill>
            </a:endParaRPr>
          </a:p>
        </p:txBody>
      </p:sp>
      <p:sp>
        <p:nvSpPr>
          <p:cNvPr id="17" name="Oval 16">
            <a:extLst>
              <a:ext uri="{FF2B5EF4-FFF2-40B4-BE49-F238E27FC236}">
                <a16:creationId xmlns:a16="http://schemas.microsoft.com/office/drawing/2014/main" xmlns="" id="{EB67F479-F8D0-4322-94F6-0C724B0B0CB6}"/>
              </a:ext>
            </a:extLst>
          </p:cNvPr>
          <p:cNvSpPr/>
          <p:nvPr/>
        </p:nvSpPr>
        <p:spPr>
          <a:xfrm>
            <a:off x="8327205" y="1350187"/>
            <a:ext cx="679970" cy="679970"/>
          </a:xfrm>
          <a:prstGeom prst="ellipse">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2">
              <a:shade val="80000"/>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13323" name="TextBox 18">
            <a:extLst>
              <a:ext uri="{FF2B5EF4-FFF2-40B4-BE49-F238E27FC236}">
                <a16:creationId xmlns:a16="http://schemas.microsoft.com/office/drawing/2014/main" xmlns="" id="{A1E37691-D406-4D6D-8D95-0A0CE0407A01}"/>
              </a:ext>
            </a:extLst>
          </p:cNvPr>
          <p:cNvSpPr txBox="1">
            <a:spLocks noChangeArrowheads="1"/>
          </p:cNvSpPr>
          <p:nvPr/>
        </p:nvSpPr>
        <p:spPr bwMode="auto">
          <a:xfrm>
            <a:off x="7680348" y="2492243"/>
            <a:ext cx="132556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ka-GE" sz="1400" b="1" dirty="0">
                <a:solidFill>
                  <a:srgbClr val="003366"/>
                </a:solidFill>
              </a:rPr>
              <a:t>Hepatitis C elimination program  </a:t>
            </a:r>
          </a:p>
        </p:txBody>
      </p:sp>
      <p:sp>
        <p:nvSpPr>
          <p:cNvPr id="13324" name="TextBox 4">
            <a:extLst>
              <a:ext uri="{FF2B5EF4-FFF2-40B4-BE49-F238E27FC236}">
                <a16:creationId xmlns:a16="http://schemas.microsoft.com/office/drawing/2014/main" xmlns="" id="{FBDBA28E-48E2-4E26-8231-8EAD2453CE84}"/>
              </a:ext>
            </a:extLst>
          </p:cNvPr>
          <p:cNvSpPr txBox="1">
            <a:spLocks noChangeArrowheads="1"/>
          </p:cNvSpPr>
          <p:nvPr/>
        </p:nvSpPr>
        <p:spPr bwMode="auto">
          <a:xfrm>
            <a:off x="543743" y="3473178"/>
            <a:ext cx="13573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ka-GE" altLang="ka-GE" sz="1800" b="1" dirty="0">
                <a:solidFill>
                  <a:srgbClr val="C00000"/>
                </a:solidFill>
              </a:rPr>
              <a:t>1998-1999</a:t>
            </a:r>
          </a:p>
          <a:p>
            <a:pPr eaLnBrk="1" hangingPunct="1">
              <a:spcBef>
                <a:spcPct val="0"/>
              </a:spcBef>
              <a:buFontTx/>
              <a:buNone/>
            </a:pPr>
            <a:r>
              <a:rPr lang="ka-GE" altLang="ka-GE" sz="1800" b="1" dirty="0">
                <a:solidFill>
                  <a:srgbClr val="C00000"/>
                </a:solidFill>
              </a:rPr>
              <a:t> </a:t>
            </a:r>
            <a:endParaRPr lang="en-US" altLang="ka-GE" sz="1800" b="1" dirty="0">
              <a:solidFill>
                <a:srgbClr val="C00000"/>
              </a:solidFill>
            </a:endParaRPr>
          </a:p>
        </p:txBody>
      </p:sp>
      <p:sp>
        <p:nvSpPr>
          <p:cNvPr id="13325" name="TextBox 4">
            <a:extLst>
              <a:ext uri="{FF2B5EF4-FFF2-40B4-BE49-F238E27FC236}">
                <a16:creationId xmlns:a16="http://schemas.microsoft.com/office/drawing/2014/main" xmlns="" id="{B83C9F1A-B0A8-4001-BC6D-33A9880978F2}"/>
              </a:ext>
            </a:extLst>
          </p:cNvPr>
          <p:cNvSpPr txBox="1">
            <a:spLocks noChangeArrowheads="1"/>
          </p:cNvSpPr>
          <p:nvPr/>
        </p:nvSpPr>
        <p:spPr bwMode="auto">
          <a:xfrm>
            <a:off x="3652717" y="3092861"/>
            <a:ext cx="1358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ka-GE" altLang="ka-GE" sz="1800" b="1" dirty="0">
                <a:solidFill>
                  <a:srgbClr val="C00000"/>
                </a:solidFill>
              </a:rPr>
              <a:t>2010</a:t>
            </a:r>
          </a:p>
          <a:p>
            <a:pPr eaLnBrk="1" hangingPunct="1">
              <a:spcBef>
                <a:spcPct val="0"/>
              </a:spcBef>
              <a:buFontTx/>
              <a:buNone/>
            </a:pPr>
            <a:r>
              <a:rPr lang="ka-GE" altLang="ka-GE" sz="1800" b="1" dirty="0">
                <a:solidFill>
                  <a:srgbClr val="C00000"/>
                </a:solidFill>
              </a:rPr>
              <a:t>  </a:t>
            </a:r>
            <a:endParaRPr lang="en-US" altLang="ka-GE" sz="1800" b="1" dirty="0">
              <a:solidFill>
                <a:srgbClr val="C00000"/>
              </a:solidFill>
            </a:endParaRPr>
          </a:p>
        </p:txBody>
      </p:sp>
      <p:sp>
        <p:nvSpPr>
          <p:cNvPr id="13326" name="TextBox 4">
            <a:extLst>
              <a:ext uri="{FF2B5EF4-FFF2-40B4-BE49-F238E27FC236}">
                <a16:creationId xmlns:a16="http://schemas.microsoft.com/office/drawing/2014/main" xmlns="" id="{3C186ECF-2510-4941-9B6F-3D5CAD5617A3}"/>
              </a:ext>
            </a:extLst>
          </p:cNvPr>
          <p:cNvSpPr txBox="1">
            <a:spLocks noChangeArrowheads="1"/>
          </p:cNvSpPr>
          <p:nvPr/>
        </p:nvSpPr>
        <p:spPr bwMode="auto">
          <a:xfrm>
            <a:off x="2358515" y="3384982"/>
            <a:ext cx="17891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ka-GE" sz="1800" b="1" dirty="0">
                <a:solidFill>
                  <a:srgbClr val="C00000"/>
                </a:solidFill>
              </a:rPr>
              <a:t>200</a:t>
            </a:r>
            <a:r>
              <a:rPr lang="en-US" altLang="ka-GE" sz="1800" b="1" dirty="0">
                <a:solidFill>
                  <a:srgbClr val="C00000"/>
                </a:solidFill>
              </a:rPr>
              <a:t>7</a:t>
            </a:r>
            <a:endParaRPr lang="ka-GE" altLang="ka-GE" sz="1800" b="1" dirty="0">
              <a:solidFill>
                <a:srgbClr val="C00000"/>
              </a:solidFill>
            </a:endParaRPr>
          </a:p>
          <a:p>
            <a:pPr eaLnBrk="1" hangingPunct="1">
              <a:spcBef>
                <a:spcPct val="0"/>
              </a:spcBef>
              <a:buFontTx/>
              <a:buNone/>
            </a:pPr>
            <a:r>
              <a:rPr lang="ka-GE" altLang="ka-GE" sz="1800" b="1" dirty="0">
                <a:solidFill>
                  <a:srgbClr val="C00000"/>
                </a:solidFill>
              </a:rPr>
              <a:t>  </a:t>
            </a:r>
            <a:endParaRPr lang="en-US" altLang="ka-GE" sz="1800" b="1" dirty="0">
              <a:solidFill>
                <a:srgbClr val="C00000"/>
              </a:solidFill>
            </a:endParaRPr>
          </a:p>
        </p:txBody>
      </p:sp>
      <p:sp>
        <p:nvSpPr>
          <p:cNvPr id="13327" name="TextBox 2">
            <a:extLst>
              <a:ext uri="{FF2B5EF4-FFF2-40B4-BE49-F238E27FC236}">
                <a16:creationId xmlns:a16="http://schemas.microsoft.com/office/drawing/2014/main" xmlns="" id="{3461395B-1E4F-4332-8656-57AC4D503466}"/>
              </a:ext>
            </a:extLst>
          </p:cNvPr>
          <p:cNvSpPr txBox="1">
            <a:spLocks noChangeArrowheads="1"/>
          </p:cNvSpPr>
          <p:nvPr/>
        </p:nvSpPr>
        <p:spPr bwMode="auto">
          <a:xfrm>
            <a:off x="997922" y="2960456"/>
            <a:ext cx="21605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ka-GE" sz="1400" b="1" dirty="0">
                <a:solidFill>
                  <a:srgbClr val="003366"/>
                </a:solidFill>
              </a:rPr>
              <a:t>Measles</a:t>
            </a:r>
          </a:p>
          <a:p>
            <a:pPr algn="ctr" eaLnBrk="1" hangingPunct="1">
              <a:spcBef>
                <a:spcPct val="0"/>
              </a:spcBef>
              <a:buFontTx/>
              <a:buNone/>
            </a:pPr>
            <a:r>
              <a:rPr lang="en-US" altLang="ka-GE" sz="1400" b="1" dirty="0">
                <a:solidFill>
                  <a:srgbClr val="003366"/>
                </a:solidFill>
              </a:rPr>
              <a:t>outbreaks</a:t>
            </a:r>
            <a:endParaRPr lang="ka-GE" altLang="ka-GE" sz="1400" b="1" dirty="0">
              <a:solidFill>
                <a:srgbClr val="003366"/>
              </a:solidFill>
            </a:endParaRPr>
          </a:p>
        </p:txBody>
      </p:sp>
      <p:sp>
        <p:nvSpPr>
          <p:cNvPr id="13328" name="TextBox 4">
            <a:extLst>
              <a:ext uri="{FF2B5EF4-FFF2-40B4-BE49-F238E27FC236}">
                <a16:creationId xmlns:a16="http://schemas.microsoft.com/office/drawing/2014/main" xmlns="" id="{E08D7A6E-7FCF-4E8E-9AC6-2BF62D3A6039}"/>
              </a:ext>
            </a:extLst>
          </p:cNvPr>
          <p:cNvSpPr txBox="1">
            <a:spLocks noChangeArrowheads="1"/>
          </p:cNvSpPr>
          <p:nvPr/>
        </p:nvSpPr>
        <p:spPr bwMode="auto">
          <a:xfrm>
            <a:off x="6132256" y="2133314"/>
            <a:ext cx="13573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ka-GE" altLang="ka-GE" sz="1800" b="1" dirty="0">
                <a:solidFill>
                  <a:srgbClr val="C00000"/>
                </a:solidFill>
              </a:rPr>
              <a:t>2014</a:t>
            </a:r>
          </a:p>
          <a:p>
            <a:pPr eaLnBrk="1" hangingPunct="1">
              <a:spcBef>
                <a:spcPct val="0"/>
              </a:spcBef>
              <a:buFontTx/>
              <a:buNone/>
            </a:pPr>
            <a:r>
              <a:rPr lang="ka-GE" altLang="ka-GE" sz="1800" b="1" dirty="0">
                <a:solidFill>
                  <a:srgbClr val="C00000"/>
                </a:solidFill>
              </a:rPr>
              <a:t>  </a:t>
            </a:r>
            <a:endParaRPr lang="en-US" altLang="ka-GE" sz="1800" b="1" dirty="0">
              <a:solidFill>
                <a:srgbClr val="C00000"/>
              </a:solidFill>
            </a:endParaRPr>
          </a:p>
        </p:txBody>
      </p:sp>
      <p:sp>
        <p:nvSpPr>
          <p:cNvPr id="13329" name="TextBox 4">
            <a:extLst>
              <a:ext uri="{FF2B5EF4-FFF2-40B4-BE49-F238E27FC236}">
                <a16:creationId xmlns:a16="http://schemas.microsoft.com/office/drawing/2014/main" xmlns="" id="{B86EAD65-C296-46CE-BEC1-EFAC9433AFE8}"/>
              </a:ext>
            </a:extLst>
          </p:cNvPr>
          <p:cNvSpPr txBox="1">
            <a:spLocks noChangeArrowheads="1"/>
          </p:cNvSpPr>
          <p:nvPr/>
        </p:nvSpPr>
        <p:spPr bwMode="auto">
          <a:xfrm>
            <a:off x="8327255" y="1535666"/>
            <a:ext cx="13573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ka-GE" altLang="ka-GE" sz="1800" b="1" dirty="0">
                <a:solidFill>
                  <a:srgbClr val="C00000"/>
                </a:solidFill>
              </a:rPr>
              <a:t>201</a:t>
            </a:r>
            <a:r>
              <a:rPr lang="en-US" altLang="ka-GE" sz="1800" b="1" dirty="0">
                <a:solidFill>
                  <a:srgbClr val="C00000"/>
                </a:solidFill>
              </a:rPr>
              <a:t>6</a:t>
            </a:r>
            <a:endParaRPr lang="ka-GE" altLang="ka-GE" sz="1800" b="1" dirty="0">
              <a:solidFill>
                <a:srgbClr val="C00000"/>
              </a:solidFill>
            </a:endParaRPr>
          </a:p>
          <a:p>
            <a:pPr eaLnBrk="1" hangingPunct="1">
              <a:spcBef>
                <a:spcPct val="0"/>
              </a:spcBef>
              <a:buFontTx/>
              <a:buNone/>
            </a:pPr>
            <a:r>
              <a:rPr lang="ka-GE" altLang="ka-GE" sz="1800" b="1" dirty="0">
                <a:solidFill>
                  <a:srgbClr val="C00000"/>
                </a:solidFill>
              </a:rPr>
              <a:t>  </a:t>
            </a:r>
            <a:endParaRPr lang="en-US" altLang="ka-GE" sz="1800" b="1" dirty="0">
              <a:solidFill>
                <a:srgbClr val="C00000"/>
              </a:solidFill>
            </a:endParaRPr>
          </a:p>
        </p:txBody>
      </p:sp>
      <p:sp>
        <p:nvSpPr>
          <p:cNvPr id="13330" name="TextBox 4">
            <a:extLst>
              <a:ext uri="{FF2B5EF4-FFF2-40B4-BE49-F238E27FC236}">
                <a16:creationId xmlns:a16="http://schemas.microsoft.com/office/drawing/2014/main" xmlns="" id="{EEC4770E-0EE5-4198-A589-D218F5DB0B07}"/>
              </a:ext>
            </a:extLst>
          </p:cNvPr>
          <p:cNvSpPr txBox="1">
            <a:spLocks noChangeArrowheads="1"/>
          </p:cNvSpPr>
          <p:nvPr/>
        </p:nvSpPr>
        <p:spPr bwMode="auto">
          <a:xfrm>
            <a:off x="7020075" y="2156697"/>
            <a:ext cx="13573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ka-GE" altLang="ka-GE" sz="1800" b="1" dirty="0">
                <a:solidFill>
                  <a:srgbClr val="C00000"/>
                </a:solidFill>
              </a:rPr>
              <a:t>2015</a:t>
            </a:r>
          </a:p>
          <a:p>
            <a:pPr eaLnBrk="1" hangingPunct="1">
              <a:spcBef>
                <a:spcPct val="0"/>
              </a:spcBef>
              <a:buFontTx/>
              <a:buNone/>
            </a:pPr>
            <a:r>
              <a:rPr lang="ka-GE" altLang="ka-GE" sz="1800" b="1" dirty="0">
                <a:solidFill>
                  <a:srgbClr val="C00000"/>
                </a:solidFill>
              </a:rPr>
              <a:t>  </a:t>
            </a:r>
            <a:endParaRPr lang="en-US" altLang="ka-GE" sz="1800" b="1" dirty="0">
              <a:solidFill>
                <a:srgbClr val="C00000"/>
              </a:solidFill>
            </a:endParaRPr>
          </a:p>
        </p:txBody>
      </p:sp>
      <p:sp>
        <p:nvSpPr>
          <p:cNvPr id="13331" name="TextBox 28">
            <a:extLst>
              <a:ext uri="{FF2B5EF4-FFF2-40B4-BE49-F238E27FC236}">
                <a16:creationId xmlns:a16="http://schemas.microsoft.com/office/drawing/2014/main" xmlns="" id="{3BFD421B-EA87-4911-BD47-9A94F676325E}"/>
              </a:ext>
            </a:extLst>
          </p:cNvPr>
          <p:cNvSpPr txBox="1">
            <a:spLocks noChangeArrowheads="1"/>
          </p:cNvSpPr>
          <p:nvPr/>
        </p:nvSpPr>
        <p:spPr bwMode="auto">
          <a:xfrm>
            <a:off x="6554288" y="2622328"/>
            <a:ext cx="132556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ka-GE" sz="1400" b="1" dirty="0">
                <a:solidFill>
                  <a:srgbClr val="003366"/>
                </a:solidFill>
              </a:rPr>
              <a:t>Zero incidence rate of rabies  in humans</a:t>
            </a:r>
          </a:p>
        </p:txBody>
      </p:sp>
      <p:sp>
        <p:nvSpPr>
          <p:cNvPr id="30" name="Rectangle 2">
            <a:extLst>
              <a:ext uri="{FF2B5EF4-FFF2-40B4-BE49-F238E27FC236}">
                <a16:creationId xmlns:a16="http://schemas.microsoft.com/office/drawing/2014/main" xmlns="" id="{1349A793-9246-4A53-A7EE-23328D33D1B7}"/>
              </a:ext>
            </a:extLst>
          </p:cNvPr>
          <p:cNvSpPr txBox="1">
            <a:spLocks noRot="1" noChangeArrowheads="1"/>
          </p:cNvSpPr>
          <p:nvPr/>
        </p:nvSpPr>
        <p:spPr bwMode="auto">
          <a:xfrm>
            <a:off x="96937" y="107951"/>
            <a:ext cx="9109075" cy="61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defRPr/>
            </a:pPr>
            <a:r>
              <a:rPr lang="en-US" altLang="ka-GE" b="1" dirty="0" smtClean="0">
                <a:solidFill>
                  <a:srgbClr val="C00000"/>
                </a:solidFill>
                <a:effectLst>
                  <a:outerShdw blurRad="38100" dist="38100" dir="2700000" algn="tl">
                    <a:srgbClr val="C0C0C0"/>
                  </a:outerShdw>
                </a:effectLst>
              </a:rPr>
              <a:t>Responses </a:t>
            </a:r>
            <a:r>
              <a:rPr lang="en-US" altLang="ka-GE" b="1" dirty="0">
                <a:solidFill>
                  <a:srgbClr val="C00000"/>
                </a:solidFill>
                <a:effectLst>
                  <a:outerShdw blurRad="38100" dist="38100" dir="2700000" algn="tl">
                    <a:srgbClr val="C0C0C0"/>
                  </a:outerShdw>
                </a:effectLst>
              </a:rPr>
              <a:t>on Significant Challenges</a:t>
            </a:r>
          </a:p>
        </p:txBody>
      </p:sp>
      <p:sp>
        <p:nvSpPr>
          <p:cNvPr id="13333" name="TextBox 31">
            <a:extLst>
              <a:ext uri="{FF2B5EF4-FFF2-40B4-BE49-F238E27FC236}">
                <a16:creationId xmlns:a16="http://schemas.microsoft.com/office/drawing/2014/main" xmlns="" id="{A389F472-7F67-457F-9AF5-B20CD4145912}"/>
              </a:ext>
            </a:extLst>
          </p:cNvPr>
          <p:cNvSpPr txBox="1">
            <a:spLocks noChangeArrowheads="1"/>
          </p:cNvSpPr>
          <p:nvPr/>
        </p:nvSpPr>
        <p:spPr bwMode="auto">
          <a:xfrm>
            <a:off x="2626335" y="1031242"/>
            <a:ext cx="1685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ka-GE" sz="1400" b="1" dirty="0">
                <a:solidFill>
                  <a:srgbClr val="003366"/>
                </a:solidFill>
              </a:rPr>
              <a:t>Immunization process </a:t>
            </a:r>
          </a:p>
        </p:txBody>
      </p:sp>
      <p:sp>
        <p:nvSpPr>
          <p:cNvPr id="13334" name="TextBox 4">
            <a:extLst>
              <a:ext uri="{FF2B5EF4-FFF2-40B4-BE49-F238E27FC236}">
                <a16:creationId xmlns:a16="http://schemas.microsoft.com/office/drawing/2014/main" xmlns="" id="{F4D2F8DA-D964-40E0-8F38-28FEAA459776}"/>
              </a:ext>
            </a:extLst>
          </p:cNvPr>
          <p:cNvSpPr txBox="1">
            <a:spLocks noChangeArrowheads="1"/>
          </p:cNvSpPr>
          <p:nvPr/>
        </p:nvSpPr>
        <p:spPr bwMode="auto">
          <a:xfrm>
            <a:off x="2227285" y="3810789"/>
            <a:ext cx="1357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ka-GE" altLang="ka-GE" sz="1800" b="1" dirty="0">
                <a:solidFill>
                  <a:srgbClr val="C00000"/>
                </a:solidFill>
              </a:rPr>
              <a:t>2002</a:t>
            </a:r>
          </a:p>
          <a:p>
            <a:pPr eaLnBrk="1" hangingPunct="1">
              <a:spcBef>
                <a:spcPct val="0"/>
              </a:spcBef>
              <a:buFontTx/>
              <a:buNone/>
            </a:pPr>
            <a:r>
              <a:rPr lang="ka-GE" altLang="ka-GE" sz="1800" b="1" dirty="0">
                <a:solidFill>
                  <a:srgbClr val="C00000"/>
                </a:solidFill>
              </a:rPr>
              <a:t>  </a:t>
            </a:r>
            <a:endParaRPr lang="en-US" altLang="ka-GE" sz="1800" b="1" dirty="0">
              <a:solidFill>
                <a:srgbClr val="C00000"/>
              </a:solidFill>
            </a:endParaRPr>
          </a:p>
        </p:txBody>
      </p:sp>
      <p:sp>
        <p:nvSpPr>
          <p:cNvPr id="13335" name="TextBox 44">
            <a:extLst>
              <a:ext uri="{FF2B5EF4-FFF2-40B4-BE49-F238E27FC236}">
                <a16:creationId xmlns:a16="http://schemas.microsoft.com/office/drawing/2014/main" xmlns="" id="{E34D73CF-607B-4824-8F11-C0999277556F}"/>
              </a:ext>
            </a:extLst>
          </p:cNvPr>
          <p:cNvSpPr txBox="1">
            <a:spLocks noChangeArrowheads="1"/>
          </p:cNvSpPr>
          <p:nvPr/>
        </p:nvSpPr>
        <p:spPr bwMode="auto">
          <a:xfrm>
            <a:off x="997922" y="4297121"/>
            <a:ext cx="2232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ka-GE" sz="1400" b="1" dirty="0">
                <a:solidFill>
                  <a:srgbClr val="003366"/>
                </a:solidFill>
              </a:rPr>
              <a:t>Polio </a:t>
            </a:r>
          </a:p>
          <a:p>
            <a:pPr algn="ctr" eaLnBrk="1" hangingPunct="1">
              <a:spcBef>
                <a:spcPct val="0"/>
              </a:spcBef>
              <a:buFontTx/>
              <a:buNone/>
            </a:pPr>
            <a:r>
              <a:rPr lang="en-US" altLang="ka-GE" sz="1400" b="1" dirty="0">
                <a:solidFill>
                  <a:srgbClr val="003366"/>
                </a:solidFill>
              </a:rPr>
              <a:t>free</a:t>
            </a:r>
            <a:endParaRPr lang="ka-GE" altLang="ka-GE" sz="1400" b="1" dirty="0">
              <a:solidFill>
                <a:srgbClr val="003366"/>
              </a:solidFill>
            </a:endParaRPr>
          </a:p>
        </p:txBody>
      </p:sp>
      <p:sp>
        <p:nvSpPr>
          <p:cNvPr id="22" name="TextBox 4">
            <a:extLst>
              <a:ext uri="{FF2B5EF4-FFF2-40B4-BE49-F238E27FC236}">
                <a16:creationId xmlns:a16="http://schemas.microsoft.com/office/drawing/2014/main" xmlns="" id="{F997C607-BA04-4C42-871E-FA8D38C2E414}"/>
              </a:ext>
            </a:extLst>
          </p:cNvPr>
          <p:cNvSpPr txBox="1">
            <a:spLocks noChangeArrowheads="1"/>
          </p:cNvSpPr>
          <p:nvPr/>
        </p:nvSpPr>
        <p:spPr bwMode="auto">
          <a:xfrm>
            <a:off x="399471" y="2632404"/>
            <a:ext cx="332009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ka-GE" sz="1800" b="1" dirty="0">
                <a:solidFill>
                  <a:srgbClr val="C00000"/>
                </a:solidFill>
              </a:rPr>
              <a:t>2004 &amp; </a:t>
            </a:r>
            <a:r>
              <a:rPr lang="ka-GE" altLang="ka-GE" sz="1800" b="1" dirty="0" smtClean="0">
                <a:solidFill>
                  <a:srgbClr val="C00000"/>
                </a:solidFill>
              </a:rPr>
              <a:t>2013</a:t>
            </a:r>
            <a:r>
              <a:rPr lang="en-US" altLang="ka-GE" sz="1800" b="1" dirty="0" smtClean="0">
                <a:solidFill>
                  <a:srgbClr val="C00000"/>
                </a:solidFill>
              </a:rPr>
              <a:t> &amp; 2018-2019</a:t>
            </a:r>
            <a:endParaRPr lang="ka-GE" altLang="ka-GE" sz="1800" b="1" dirty="0">
              <a:solidFill>
                <a:srgbClr val="C00000"/>
              </a:solidFill>
            </a:endParaRPr>
          </a:p>
          <a:p>
            <a:pPr eaLnBrk="1" hangingPunct="1">
              <a:spcBef>
                <a:spcPct val="0"/>
              </a:spcBef>
              <a:buFontTx/>
              <a:buNone/>
            </a:pPr>
            <a:r>
              <a:rPr lang="ka-GE" altLang="ka-GE" sz="1800" b="1" dirty="0">
                <a:solidFill>
                  <a:srgbClr val="C00000"/>
                </a:solidFill>
              </a:rPr>
              <a:t>  </a:t>
            </a:r>
            <a:endParaRPr lang="en-US" altLang="ka-GE" sz="1800" b="1" dirty="0">
              <a:solidFill>
                <a:srgbClr val="C00000"/>
              </a:solidFill>
            </a:endParaRPr>
          </a:p>
        </p:txBody>
      </p:sp>
      <p:sp>
        <p:nvSpPr>
          <p:cNvPr id="23" name="TextBox 2">
            <a:extLst>
              <a:ext uri="{FF2B5EF4-FFF2-40B4-BE49-F238E27FC236}">
                <a16:creationId xmlns:a16="http://schemas.microsoft.com/office/drawing/2014/main" xmlns="" id="{693C150E-D085-4507-BAF3-2518CA30679D}"/>
              </a:ext>
            </a:extLst>
          </p:cNvPr>
          <p:cNvSpPr txBox="1">
            <a:spLocks noChangeArrowheads="1"/>
          </p:cNvSpPr>
          <p:nvPr/>
        </p:nvSpPr>
        <p:spPr bwMode="auto">
          <a:xfrm>
            <a:off x="2259375" y="3893301"/>
            <a:ext cx="21605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ka-GE" sz="1400" b="1" dirty="0">
                <a:solidFill>
                  <a:srgbClr val="003366"/>
                </a:solidFill>
              </a:rPr>
              <a:t>IHR</a:t>
            </a:r>
            <a:endParaRPr lang="ka-GE" altLang="ka-GE" sz="1400" b="1" dirty="0">
              <a:solidFill>
                <a:srgbClr val="003366"/>
              </a:solidFill>
            </a:endParaRPr>
          </a:p>
        </p:txBody>
      </p:sp>
      <p:sp>
        <p:nvSpPr>
          <p:cNvPr id="24" name="TextBox 4">
            <a:extLst>
              <a:ext uri="{FF2B5EF4-FFF2-40B4-BE49-F238E27FC236}">
                <a16:creationId xmlns:a16="http://schemas.microsoft.com/office/drawing/2014/main" xmlns="" id="{DBA4FD2A-AD9C-4782-95D8-68F9830A6DEC}"/>
              </a:ext>
            </a:extLst>
          </p:cNvPr>
          <p:cNvSpPr txBox="1">
            <a:spLocks noChangeArrowheads="1"/>
          </p:cNvSpPr>
          <p:nvPr/>
        </p:nvSpPr>
        <p:spPr bwMode="auto">
          <a:xfrm>
            <a:off x="5344701" y="2497076"/>
            <a:ext cx="13573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ka-GE" altLang="ka-GE" sz="1800" b="1" dirty="0">
                <a:solidFill>
                  <a:srgbClr val="C00000"/>
                </a:solidFill>
              </a:rPr>
              <a:t>201</a:t>
            </a:r>
            <a:r>
              <a:rPr lang="en-US" altLang="ka-GE" sz="1800" b="1" dirty="0">
                <a:solidFill>
                  <a:srgbClr val="C00000"/>
                </a:solidFill>
              </a:rPr>
              <a:t>3</a:t>
            </a:r>
            <a:endParaRPr lang="ka-GE" altLang="ka-GE" sz="1800" b="1" dirty="0">
              <a:solidFill>
                <a:srgbClr val="C00000"/>
              </a:solidFill>
            </a:endParaRPr>
          </a:p>
          <a:p>
            <a:pPr eaLnBrk="1" hangingPunct="1">
              <a:spcBef>
                <a:spcPct val="0"/>
              </a:spcBef>
              <a:buFontTx/>
              <a:buNone/>
            </a:pPr>
            <a:r>
              <a:rPr lang="ka-GE" altLang="ka-GE" sz="1800" b="1" dirty="0">
                <a:solidFill>
                  <a:srgbClr val="C00000"/>
                </a:solidFill>
              </a:rPr>
              <a:t>  </a:t>
            </a:r>
            <a:endParaRPr lang="en-US" altLang="ka-GE" sz="1800" b="1" dirty="0">
              <a:solidFill>
                <a:srgbClr val="C00000"/>
              </a:solidFill>
            </a:endParaRPr>
          </a:p>
        </p:txBody>
      </p:sp>
      <p:sp>
        <p:nvSpPr>
          <p:cNvPr id="25" name="TextBox 31">
            <a:extLst>
              <a:ext uri="{FF2B5EF4-FFF2-40B4-BE49-F238E27FC236}">
                <a16:creationId xmlns:a16="http://schemas.microsoft.com/office/drawing/2014/main" xmlns="" id="{E6A2B627-1B51-4DA7-AA03-52D86C612E2C}"/>
              </a:ext>
            </a:extLst>
          </p:cNvPr>
          <p:cNvSpPr txBox="1">
            <a:spLocks noChangeArrowheads="1"/>
          </p:cNvSpPr>
          <p:nvPr/>
        </p:nvSpPr>
        <p:spPr bwMode="auto">
          <a:xfrm>
            <a:off x="4272857" y="1542170"/>
            <a:ext cx="16859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ka-GE" sz="1400" b="1" dirty="0">
                <a:solidFill>
                  <a:srgbClr val="003366"/>
                </a:solidFill>
              </a:rPr>
              <a:t>National Strategy of Tobacco control</a:t>
            </a:r>
          </a:p>
        </p:txBody>
      </p:sp>
      <p:sp>
        <p:nvSpPr>
          <p:cNvPr id="26" name="TextBox 31">
            <a:extLst>
              <a:ext uri="{FF2B5EF4-FFF2-40B4-BE49-F238E27FC236}">
                <a16:creationId xmlns:a16="http://schemas.microsoft.com/office/drawing/2014/main" xmlns="" id="{CABE5B76-FCB3-42A9-BF74-503962648563}"/>
              </a:ext>
            </a:extLst>
          </p:cNvPr>
          <p:cNvSpPr txBox="1">
            <a:spLocks noChangeArrowheads="1"/>
          </p:cNvSpPr>
          <p:nvPr/>
        </p:nvSpPr>
        <p:spPr bwMode="auto">
          <a:xfrm>
            <a:off x="4798813" y="2920442"/>
            <a:ext cx="16859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ka-GE" sz="1400" b="1" dirty="0">
                <a:solidFill>
                  <a:srgbClr val="003366"/>
                </a:solidFill>
              </a:rPr>
              <a:t>Integration of the Lugar Center</a:t>
            </a:r>
          </a:p>
        </p:txBody>
      </p:sp>
      <p:sp>
        <p:nvSpPr>
          <p:cNvPr id="27" name="TextBox 31">
            <a:extLst>
              <a:ext uri="{FF2B5EF4-FFF2-40B4-BE49-F238E27FC236}">
                <a16:creationId xmlns:a16="http://schemas.microsoft.com/office/drawing/2014/main" xmlns="" id="{1AF8D6A4-663F-455F-87A4-B6319F02E381}"/>
              </a:ext>
            </a:extLst>
          </p:cNvPr>
          <p:cNvSpPr txBox="1">
            <a:spLocks noChangeArrowheads="1"/>
          </p:cNvSpPr>
          <p:nvPr/>
        </p:nvSpPr>
        <p:spPr bwMode="auto">
          <a:xfrm>
            <a:off x="7119340" y="3599798"/>
            <a:ext cx="16859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ka-GE" sz="1400" b="1" dirty="0">
                <a:solidFill>
                  <a:srgbClr val="003366"/>
                </a:solidFill>
              </a:rPr>
              <a:t>Health Promotion State Program </a:t>
            </a:r>
          </a:p>
        </p:txBody>
      </p:sp>
      <p:sp>
        <p:nvSpPr>
          <p:cNvPr id="28" name="TextBox 31">
            <a:extLst>
              <a:ext uri="{FF2B5EF4-FFF2-40B4-BE49-F238E27FC236}">
                <a16:creationId xmlns:a16="http://schemas.microsoft.com/office/drawing/2014/main" xmlns="" id="{1D79C433-1418-4641-BC7E-666DE9265BEC}"/>
              </a:ext>
            </a:extLst>
          </p:cNvPr>
          <p:cNvSpPr txBox="1">
            <a:spLocks noChangeArrowheads="1"/>
          </p:cNvSpPr>
          <p:nvPr/>
        </p:nvSpPr>
        <p:spPr bwMode="auto">
          <a:xfrm>
            <a:off x="8019280" y="688577"/>
            <a:ext cx="11867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ka-GE" sz="1400" b="1" dirty="0">
                <a:solidFill>
                  <a:srgbClr val="003366"/>
                </a:solidFill>
              </a:rPr>
              <a:t>Birth registry</a:t>
            </a:r>
          </a:p>
        </p:txBody>
      </p:sp>
      <p:sp>
        <p:nvSpPr>
          <p:cNvPr id="29" name="TextBox 31">
            <a:extLst>
              <a:ext uri="{FF2B5EF4-FFF2-40B4-BE49-F238E27FC236}">
                <a16:creationId xmlns:a16="http://schemas.microsoft.com/office/drawing/2014/main" xmlns="" id="{6AFD17F5-C87E-4DEA-9464-6283F96A4F4F}"/>
              </a:ext>
            </a:extLst>
          </p:cNvPr>
          <p:cNvSpPr txBox="1">
            <a:spLocks noChangeArrowheads="1"/>
          </p:cNvSpPr>
          <p:nvPr/>
        </p:nvSpPr>
        <p:spPr bwMode="auto">
          <a:xfrm>
            <a:off x="6382568" y="926377"/>
            <a:ext cx="11867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ka-GE" sz="1400" b="1" dirty="0">
                <a:solidFill>
                  <a:srgbClr val="003366"/>
                </a:solidFill>
              </a:rPr>
              <a:t>Cancer registry</a:t>
            </a:r>
          </a:p>
        </p:txBody>
      </p:sp>
      <p:sp>
        <p:nvSpPr>
          <p:cNvPr id="31" name="Rectangle 4">
            <a:extLst>
              <a:ext uri="{FF2B5EF4-FFF2-40B4-BE49-F238E27FC236}">
                <a16:creationId xmlns="" xmlns:a16="http://schemas.microsoft.com/office/drawing/2014/main" id="{F4058A56-E8BC-4892-8A42-3CFA7CD0788F}"/>
              </a:ext>
            </a:extLst>
          </p:cNvPr>
          <p:cNvSpPr>
            <a:spLocks noChangeArrowheads="1"/>
          </p:cNvSpPr>
          <p:nvPr/>
        </p:nvSpPr>
        <p:spPr bwMode="auto">
          <a:xfrm>
            <a:off x="0" y="6174209"/>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dirty="0"/>
          </a:p>
        </p:txBody>
      </p:sp>
      <p:sp>
        <p:nvSpPr>
          <p:cNvPr id="32" name="Rectangle 5">
            <a:extLst>
              <a:ext uri="{FF2B5EF4-FFF2-40B4-BE49-F238E27FC236}">
                <a16:creationId xmlns="" xmlns:a16="http://schemas.microsoft.com/office/drawing/2014/main" id="{95603622-966E-4823-83FC-C52B49FC3581}"/>
              </a:ext>
            </a:extLst>
          </p:cNvPr>
          <p:cNvSpPr>
            <a:spLocks noChangeArrowheads="1"/>
          </p:cNvSpPr>
          <p:nvPr/>
        </p:nvSpPr>
        <p:spPr bwMode="auto">
          <a:xfrm>
            <a:off x="1231877" y="6290271"/>
            <a:ext cx="47529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en-US" altLang="en-US" sz="800" b="1" dirty="0">
              <a:solidFill>
                <a:schemeClr val="bg1"/>
              </a:solidFill>
              <a:latin typeface="Calibri" panose="020F0502020204030204" pitchFamily="34" charset="0"/>
              <a:cs typeface="Calibri" panose="020F0502020204030204" pitchFamily="34" charset="0"/>
            </a:endParaRPr>
          </a:p>
          <a:p>
            <a:pPr eaLnBrk="1" hangingPunct="1">
              <a:spcBef>
                <a:spcPct val="0"/>
              </a:spcBef>
              <a:buFontTx/>
              <a:buNone/>
            </a:pPr>
            <a:r>
              <a:rPr lang="en-US" altLang="en-US" sz="1400" b="1" dirty="0">
                <a:solidFill>
                  <a:schemeClr val="bg1"/>
                </a:solidFill>
                <a:latin typeface="Calibri" panose="020F0502020204030204" pitchFamily="34" charset="0"/>
                <a:cs typeface="Calibri" panose="020F0502020204030204" pitchFamily="34" charset="0"/>
              </a:rPr>
              <a:t>National Center for Disease Control &amp;  Public Health</a:t>
            </a:r>
            <a:endParaRPr lang="ru-RU" altLang="en-US" sz="1400" b="1" dirty="0">
              <a:solidFill>
                <a:schemeClr val="bg1"/>
              </a:solidFill>
              <a:latin typeface="Calibri" panose="020F0502020204030204" pitchFamily="34" charset="0"/>
              <a:cs typeface="Calibri" panose="020F0502020204030204" pitchFamily="34" charset="0"/>
            </a:endParaRPr>
          </a:p>
        </p:txBody>
      </p:sp>
      <p:sp>
        <p:nvSpPr>
          <p:cNvPr id="33" name="Text Box 8">
            <a:extLst>
              <a:ext uri="{FF2B5EF4-FFF2-40B4-BE49-F238E27FC236}">
                <a16:creationId xmlns="" xmlns:a16="http://schemas.microsoft.com/office/drawing/2014/main" id="{BDA7139D-1CE7-4988-8CB9-EE1E380624A3}"/>
              </a:ext>
            </a:extLst>
          </p:cNvPr>
          <p:cNvSpPr txBox="1">
            <a:spLocks noChangeArrowheads="1"/>
          </p:cNvSpPr>
          <p:nvPr/>
        </p:nvSpPr>
        <p:spPr bwMode="auto">
          <a:xfrm>
            <a:off x="7424714" y="6434733"/>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solidFill>
                  <a:schemeClr val="bg1"/>
                </a:solidFill>
              </a:rPr>
              <a:t>www.ncdc.ge</a:t>
            </a:r>
            <a:endParaRPr lang="ru-RU" altLang="en-US" sz="1800">
              <a:solidFill>
                <a:schemeClr val="bg1"/>
              </a:solidFill>
            </a:endParaRPr>
          </a:p>
        </p:txBody>
      </p:sp>
      <p:pic>
        <p:nvPicPr>
          <p:cNvPr id="34" name="Picture 33"/>
          <p:cNvPicPr>
            <a:picLocks noChangeAspect="1"/>
          </p:cNvPicPr>
          <p:nvPr/>
        </p:nvPicPr>
        <p:blipFill>
          <a:blip r:embed="rId8"/>
          <a:stretch>
            <a:fillRect/>
          </a:stretch>
        </p:blipFill>
        <p:spPr>
          <a:xfrm>
            <a:off x="28002" y="6271799"/>
            <a:ext cx="772571" cy="594560"/>
          </a:xfrm>
          <a:prstGeom prst="rect">
            <a:avLst/>
          </a:prstGeom>
        </p:spPr>
      </p:pic>
    </p:spTree>
    <p:extLst>
      <p:ext uri="{BB962C8B-B14F-4D97-AF65-F5344CB8AC3E}">
        <p14:creationId xmlns:p14="http://schemas.microsoft.com/office/powerpoint/2010/main" val="31061271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0" name="Content Placeholder 3">
            <a:extLst>
              <a:ext uri="{FF2B5EF4-FFF2-40B4-BE49-F238E27FC236}">
                <a16:creationId xmlns:a16="http://schemas.microsoft.com/office/drawing/2014/main" xmlns="" id="{A9CD9DE7-8BE7-4F0C-9652-40348299CCF1}"/>
              </a:ext>
            </a:extLst>
          </p:cNvPr>
          <p:cNvGraphicFramePr>
            <a:graphicFrameLocks/>
          </p:cNvGraphicFramePr>
          <p:nvPr>
            <p:extLst>
              <p:ext uri="{D42A27DB-BD31-4B8C-83A1-F6EECF244321}">
                <p14:modId xmlns:p14="http://schemas.microsoft.com/office/powerpoint/2010/main" val="4060690005"/>
              </p:ext>
            </p:extLst>
          </p:nvPr>
        </p:nvGraphicFramePr>
        <p:xfrm>
          <a:off x="34925" y="687388"/>
          <a:ext cx="9217024" cy="53795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175" name="TextBox 4">
            <a:extLst>
              <a:ext uri="{FF2B5EF4-FFF2-40B4-BE49-F238E27FC236}">
                <a16:creationId xmlns:a16="http://schemas.microsoft.com/office/drawing/2014/main" xmlns="" id="{3248ED24-CB3B-4205-9B26-9D588EE992CA}"/>
              </a:ext>
            </a:extLst>
          </p:cNvPr>
          <p:cNvSpPr txBox="1">
            <a:spLocks noChangeArrowheads="1"/>
          </p:cNvSpPr>
          <p:nvPr/>
        </p:nvSpPr>
        <p:spPr bwMode="auto">
          <a:xfrm>
            <a:off x="1839342" y="3721119"/>
            <a:ext cx="13573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ka-GE" altLang="ka-GE" sz="1800" b="1">
                <a:solidFill>
                  <a:srgbClr val="C00000"/>
                </a:solidFill>
              </a:rPr>
              <a:t>199</a:t>
            </a:r>
            <a:r>
              <a:rPr lang="en-US" altLang="ka-GE" sz="1800" b="1">
                <a:solidFill>
                  <a:srgbClr val="C00000"/>
                </a:solidFill>
              </a:rPr>
              <a:t>6</a:t>
            </a:r>
            <a:endParaRPr lang="ka-GE" altLang="ka-GE" sz="1800" b="1">
              <a:solidFill>
                <a:srgbClr val="C00000"/>
              </a:solidFill>
            </a:endParaRPr>
          </a:p>
          <a:p>
            <a:pPr eaLnBrk="1" hangingPunct="1">
              <a:spcBef>
                <a:spcPct val="0"/>
              </a:spcBef>
              <a:buFontTx/>
              <a:buNone/>
            </a:pPr>
            <a:r>
              <a:rPr lang="ka-GE" altLang="ka-GE" sz="1800" b="1">
                <a:solidFill>
                  <a:srgbClr val="C00000"/>
                </a:solidFill>
              </a:rPr>
              <a:t>  </a:t>
            </a:r>
            <a:endParaRPr lang="en-US" altLang="ka-GE" sz="1800" b="1">
              <a:solidFill>
                <a:srgbClr val="C00000"/>
              </a:solidFill>
            </a:endParaRPr>
          </a:p>
        </p:txBody>
      </p:sp>
      <p:sp>
        <p:nvSpPr>
          <p:cNvPr id="17" name="Oval 16">
            <a:extLst>
              <a:ext uri="{FF2B5EF4-FFF2-40B4-BE49-F238E27FC236}">
                <a16:creationId xmlns:a16="http://schemas.microsoft.com/office/drawing/2014/main" xmlns="" id="{F9D3ABED-2A84-4DEA-BAC9-A42E36829104}"/>
              </a:ext>
            </a:extLst>
          </p:cNvPr>
          <p:cNvSpPr/>
          <p:nvPr/>
        </p:nvSpPr>
        <p:spPr>
          <a:xfrm>
            <a:off x="6527363" y="1726424"/>
            <a:ext cx="679970" cy="679970"/>
          </a:xfrm>
          <a:prstGeom prst="ellipse">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2">
              <a:shade val="80000"/>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7179" name="TextBox 4">
            <a:extLst>
              <a:ext uri="{FF2B5EF4-FFF2-40B4-BE49-F238E27FC236}">
                <a16:creationId xmlns:a16="http://schemas.microsoft.com/office/drawing/2014/main" xmlns="" id="{F474C627-542E-4C8A-85FD-31E6ECDE3349}"/>
              </a:ext>
            </a:extLst>
          </p:cNvPr>
          <p:cNvSpPr txBox="1">
            <a:spLocks noChangeArrowheads="1"/>
          </p:cNvSpPr>
          <p:nvPr/>
        </p:nvSpPr>
        <p:spPr bwMode="auto">
          <a:xfrm>
            <a:off x="3131567" y="2971819"/>
            <a:ext cx="13573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ka-GE" altLang="ka-GE" sz="1800" b="1">
                <a:solidFill>
                  <a:srgbClr val="C00000"/>
                </a:solidFill>
              </a:rPr>
              <a:t>1997</a:t>
            </a:r>
          </a:p>
          <a:p>
            <a:pPr eaLnBrk="1" hangingPunct="1">
              <a:spcBef>
                <a:spcPct val="0"/>
              </a:spcBef>
              <a:buFontTx/>
              <a:buNone/>
            </a:pPr>
            <a:endParaRPr lang="en-US" altLang="ka-GE" sz="1800" b="1">
              <a:solidFill>
                <a:srgbClr val="C00000"/>
              </a:solidFill>
            </a:endParaRPr>
          </a:p>
        </p:txBody>
      </p:sp>
      <p:sp>
        <p:nvSpPr>
          <p:cNvPr id="7180" name="TextBox 4">
            <a:extLst>
              <a:ext uri="{FF2B5EF4-FFF2-40B4-BE49-F238E27FC236}">
                <a16:creationId xmlns:a16="http://schemas.microsoft.com/office/drawing/2014/main" xmlns="" id="{3234FF01-6CF7-446D-9729-8B075686D422}"/>
              </a:ext>
            </a:extLst>
          </p:cNvPr>
          <p:cNvSpPr txBox="1">
            <a:spLocks noChangeArrowheads="1"/>
          </p:cNvSpPr>
          <p:nvPr/>
        </p:nvSpPr>
        <p:spPr bwMode="auto">
          <a:xfrm>
            <a:off x="6527229" y="1862157"/>
            <a:ext cx="13589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ka-GE" altLang="ka-GE" sz="1800" b="1">
                <a:solidFill>
                  <a:srgbClr val="C00000"/>
                </a:solidFill>
              </a:rPr>
              <a:t>200</a:t>
            </a:r>
            <a:r>
              <a:rPr lang="en-US" altLang="ka-GE" sz="1800" b="1">
                <a:solidFill>
                  <a:srgbClr val="C00000"/>
                </a:solidFill>
              </a:rPr>
              <a:t>6</a:t>
            </a:r>
            <a:endParaRPr lang="ka-GE" altLang="ka-GE" sz="1800" b="1">
              <a:solidFill>
                <a:srgbClr val="C00000"/>
              </a:solidFill>
            </a:endParaRPr>
          </a:p>
          <a:p>
            <a:pPr eaLnBrk="1" hangingPunct="1">
              <a:spcBef>
                <a:spcPct val="0"/>
              </a:spcBef>
              <a:buFontTx/>
              <a:buNone/>
            </a:pPr>
            <a:r>
              <a:rPr lang="ka-GE" altLang="ka-GE" sz="1800" b="1">
                <a:solidFill>
                  <a:srgbClr val="C00000"/>
                </a:solidFill>
              </a:rPr>
              <a:t>  </a:t>
            </a:r>
            <a:endParaRPr lang="en-US" altLang="ka-GE" sz="1800" b="1">
              <a:solidFill>
                <a:srgbClr val="C00000"/>
              </a:solidFill>
            </a:endParaRPr>
          </a:p>
        </p:txBody>
      </p:sp>
      <p:sp>
        <p:nvSpPr>
          <p:cNvPr id="7181" name="TextBox 2">
            <a:extLst>
              <a:ext uri="{FF2B5EF4-FFF2-40B4-BE49-F238E27FC236}">
                <a16:creationId xmlns:a16="http://schemas.microsoft.com/office/drawing/2014/main" xmlns="" id="{714B2935-AE1A-409C-8A45-756191EDCC59}"/>
              </a:ext>
            </a:extLst>
          </p:cNvPr>
          <p:cNvSpPr txBox="1">
            <a:spLocks noChangeArrowheads="1"/>
          </p:cNvSpPr>
          <p:nvPr/>
        </p:nvSpPr>
        <p:spPr bwMode="auto">
          <a:xfrm>
            <a:off x="2918842" y="1871682"/>
            <a:ext cx="234156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ka-GE" sz="1400" b="1">
                <a:solidFill>
                  <a:srgbClr val="003366"/>
                </a:solidFill>
              </a:rPr>
              <a:t>Integration of the Center of Medical Statistics into the NCDC</a:t>
            </a:r>
            <a:endParaRPr lang="ka-GE" altLang="ka-GE" sz="1400" b="1">
              <a:solidFill>
                <a:srgbClr val="003366"/>
              </a:solidFill>
            </a:endParaRPr>
          </a:p>
        </p:txBody>
      </p:sp>
      <p:sp>
        <p:nvSpPr>
          <p:cNvPr id="30" name="Rectangle 2">
            <a:extLst>
              <a:ext uri="{FF2B5EF4-FFF2-40B4-BE49-F238E27FC236}">
                <a16:creationId xmlns:a16="http://schemas.microsoft.com/office/drawing/2014/main" xmlns="" id="{C696C09A-E1E0-4644-9539-01D507BE61F4}"/>
              </a:ext>
            </a:extLst>
          </p:cNvPr>
          <p:cNvSpPr txBox="1">
            <a:spLocks noRot="1" noChangeArrowheads="1"/>
          </p:cNvSpPr>
          <p:nvPr/>
        </p:nvSpPr>
        <p:spPr bwMode="auto">
          <a:xfrm>
            <a:off x="88900" y="74613"/>
            <a:ext cx="9109075" cy="61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defRPr/>
            </a:pPr>
            <a:r>
              <a:rPr lang="en-US" altLang="ka-GE" sz="3000" b="1" dirty="0">
                <a:solidFill>
                  <a:srgbClr val="C00000"/>
                </a:solidFill>
                <a:effectLst>
                  <a:outerShdw blurRad="38100" dist="38100" dir="2700000" algn="tl">
                    <a:srgbClr val="C0C0C0"/>
                  </a:outerShdw>
                </a:effectLst>
              </a:rPr>
              <a:t>Public Health System Development in Georgia</a:t>
            </a:r>
          </a:p>
        </p:txBody>
      </p:sp>
      <p:sp>
        <p:nvSpPr>
          <p:cNvPr id="7183" name="TextBox 4">
            <a:extLst>
              <a:ext uri="{FF2B5EF4-FFF2-40B4-BE49-F238E27FC236}">
                <a16:creationId xmlns:a16="http://schemas.microsoft.com/office/drawing/2014/main" xmlns="" id="{B0AE03D2-4C08-44C8-94AB-C732F9E6A795}"/>
              </a:ext>
            </a:extLst>
          </p:cNvPr>
          <p:cNvSpPr txBox="1">
            <a:spLocks noChangeArrowheads="1"/>
          </p:cNvSpPr>
          <p:nvPr/>
        </p:nvSpPr>
        <p:spPr bwMode="auto">
          <a:xfrm>
            <a:off x="4661917" y="2440007"/>
            <a:ext cx="13573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ka-GE" altLang="ka-GE" sz="1800" b="1">
                <a:solidFill>
                  <a:srgbClr val="C00000"/>
                </a:solidFill>
              </a:rPr>
              <a:t>2003</a:t>
            </a:r>
          </a:p>
          <a:p>
            <a:pPr eaLnBrk="1" hangingPunct="1">
              <a:spcBef>
                <a:spcPct val="0"/>
              </a:spcBef>
              <a:buFontTx/>
              <a:buNone/>
            </a:pPr>
            <a:r>
              <a:rPr lang="ka-GE" altLang="ka-GE" sz="1800" b="1">
                <a:solidFill>
                  <a:srgbClr val="C00000"/>
                </a:solidFill>
              </a:rPr>
              <a:t>  </a:t>
            </a:r>
            <a:endParaRPr lang="en-US" altLang="ka-GE" sz="1800" b="1">
              <a:solidFill>
                <a:srgbClr val="C00000"/>
              </a:solidFill>
            </a:endParaRPr>
          </a:p>
        </p:txBody>
      </p:sp>
      <p:sp>
        <p:nvSpPr>
          <p:cNvPr id="7184" name="TextBox 44">
            <a:extLst>
              <a:ext uri="{FF2B5EF4-FFF2-40B4-BE49-F238E27FC236}">
                <a16:creationId xmlns:a16="http://schemas.microsoft.com/office/drawing/2014/main" xmlns="" id="{30F8591F-AA9F-4F59-9157-79270CD14C81}"/>
              </a:ext>
            </a:extLst>
          </p:cNvPr>
          <p:cNvSpPr txBox="1">
            <a:spLocks noChangeArrowheads="1"/>
          </p:cNvSpPr>
          <p:nvPr/>
        </p:nvSpPr>
        <p:spPr bwMode="auto">
          <a:xfrm>
            <a:off x="3958654" y="3068657"/>
            <a:ext cx="2232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ka-GE" sz="1400" b="1">
                <a:solidFill>
                  <a:srgbClr val="003366"/>
                </a:solidFill>
              </a:rPr>
              <a:t>Sanitary Code</a:t>
            </a:r>
            <a:endParaRPr lang="ka-GE" altLang="ka-GE" sz="1400" b="1">
              <a:solidFill>
                <a:srgbClr val="003366"/>
              </a:solidFill>
            </a:endParaRPr>
          </a:p>
        </p:txBody>
      </p:sp>
      <p:sp>
        <p:nvSpPr>
          <p:cNvPr id="7185" name="TextBox 44">
            <a:extLst>
              <a:ext uri="{FF2B5EF4-FFF2-40B4-BE49-F238E27FC236}">
                <a16:creationId xmlns:a16="http://schemas.microsoft.com/office/drawing/2014/main" xmlns="" id="{92EA47F3-B82C-4700-BEA9-1A411AB32001}"/>
              </a:ext>
            </a:extLst>
          </p:cNvPr>
          <p:cNvSpPr txBox="1">
            <a:spLocks noChangeArrowheads="1"/>
          </p:cNvSpPr>
          <p:nvPr/>
        </p:nvSpPr>
        <p:spPr bwMode="auto">
          <a:xfrm>
            <a:off x="2215579" y="3829069"/>
            <a:ext cx="22320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ka-GE" sz="1400" b="1">
                <a:solidFill>
                  <a:srgbClr val="003366"/>
                </a:solidFill>
              </a:rPr>
              <a:t>Establishment of the National Center for Disease Control (NCDC)</a:t>
            </a:r>
            <a:endParaRPr lang="ka-GE" altLang="ka-GE" sz="1400" b="1">
              <a:solidFill>
                <a:srgbClr val="003366"/>
              </a:solidFill>
            </a:endParaRPr>
          </a:p>
        </p:txBody>
      </p:sp>
      <p:sp>
        <p:nvSpPr>
          <p:cNvPr id="7186" name="TextBox 4">
            <a:extLst>
              <a:ext uri="{FF2B5EF4-FFF2-40B4-BE49-F238E27FC236}">
                <a16:creationId xmlns:a16="http://schemas.microsoft.com/office/drawing/2014/main" xmlns="" id="{165A784C-0ACB-4888-87C4-3F84AF024DDA}"/>
              </a:ext>
            </a:extLst>
          </p:cNvPr>
          <p:cNvSpPr txBox="1">
            <a:spLocks noChangeArrowheads="1"/>
          </p:cNvSpPr>
          <p:nvPr/>
        </p:nvSpPr>
        <p:spPr bwMode="auto">
          <a:xfrm>
            <a:off x="578867" y="4481532"/>
            <a:ext cx="13589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800" b="1">
                <a:solidFill>
                  <a:srgbClr val="C00000"/>
                </a:solidFill>
              </a:rPr>
              <a:t>1994-</a:t>
            </a:r>
            <a:r>
              <a:rPr lang="ka-GE" altLang="ka-GE" sz="1800" b="1">
                <a:solidFill>
                  <a:srgbClr val="C00000"/>
                </a:solidFill>
              </a:rPr>
              <a:t>199</a:t>
            </a:r>
            <a:r>
              <a:rPr lang="en-US" altLang="ka-GE" sz="1800" b="1">
                <a:solidFill>
                  <a:srgbClr val="C00000"/>
                </a:solidFill>
              </a:rPr>
              <a:t>6</a:t>
            </a:r>
            <a:endParaRPr lang="ka-GE" altLang="ka-GE" sz="1800" b="1">
              <a:solidFill>
                <a:srgbClr val="C00000"/>
              </a:solidFill>
            </a:endParaRPr>
          </a:p>
          <a:p>
            <a:pPr eaLnBrk="1" hangingPunct="1">
              <a:spcBef>
                <a:spcPct val="0"/>
              </a:spcBef>
              <a:buFontTx/>
              <a:buNone/>
            </a:pPr>
            <a:r>
              <a:rPr lang="ka-GE" altLang="ka-GE" sz="1800" b="1">
                <a:solidFill>
                  <a:srgbClr val="C00000"/>
                </a:solidFill>
              </a:rPr>
              <a:t>  </a:t>
            </a:r>
            <a:endParaRPr lang="en-US" altLang="ka-GE" sz="1800" b="1">
              <a:solidFill>
                <a:srgbClr val="C00000"/>
              </a:solidFill>
            </a:endParaRPr>
          </a:p>
        </p:txBody>
      </p:sp>
      <p:sp>
        <p:nvSpPr>
          <p:cNvPr id="7187" name="TextBox 44">
            <a:extLst>
              <a:ext uri="{FF2B5EF4-FFF2-40B4-BE49-F238E27FC236}">
                <a16:creationId xmlns:a16="http://schemas.microsoft.com/office/drawing/2014/main" xmlns="" id="{E871BAAA-1C92-4CFA-8A68-64D4417DAD03}"/>
              </a:ext>
            </a:extLst>
          </p:cNvPr>
          <p:cNvSpPr txBox="1">
            <a:spLocks noChangeArrowheads="1"/>
          </p:cNvSpPr>
          <p:nvPr/>
        </p:nvSpPr>
        <p:spPr bwMode="auto">
          <a:xfrm>
            <a:off x="323279" y="4794269"/>
            <a:ext cx="51927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ka-GE" sz="1400" b="1">
                <a:solidFill>
                  <a:srgbClr val="003366"/>
                </a:solidFill>
              </a:rPr>
              <a:t>Health system reform started: sanitary control &amp; epidesurveillance </a:t>
            </a:r>
          </a:p>
        </p:txBody>
      </p:sp>
      <p:sp>
        <p:nvSpPr>
          <p:cNvPr id="7188" name="TextBox 2">
            <a:extLst>
              <a:ext uri="{FF2B5EF4-FFF2-40B4-BE49-F238E27FC236}">
                <a16:creationId xmlns:a16="http://schemas.microsoft.com/office/drawing/2014/main" xmlns="" id="{5327DFA5-461F-4D27-AB28-4DF833B23578}"/>
              </a:ext>
            </a:extLst>
          </p:cNvPr>
          <p:cNvSpPr txBox="1">
            <a:spLocks noChangeArrowheads="1"/>
          </p:cNvSpPr>
          <p:nvPr/>
        </p:nvSpPr>
        <p:spPr bwMode="auto">
          <a:xfrm>
            <a:off x="7020942" y="554057"/>
            <a:ext cx="21621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ka-GE" sz="1400" b="1">
                <a:solidFill>
                  <a:srgbClr val="003366"/>
                </a:solidFill>
              </a:rPr>
              <a:t>Integration of the PH Department into the NCDC</a:t>
            </a:r>
            <a:endParaRPr lang="ka-GE" altLang="ka-GE" sz="1400" b="1">
              <a:solidFill>
                <a:srgbClr val="003366"/>
              </a:solidFill>
            </a:endParaRPr>
          </a:p>
        </p:txBody>
      </p:sp>
      <p:sp>
        <p:nvSpPr>
          <p:cNvPr id="7189" name="TextBox 44">
            <a:extLst>
              <a:ext uri="{FF2B5EF4-FFF2-40B4-BE49-F238E27FC236}">
                <a16:creationId xmlns:a16="http://schemas.microsoft.com/office/drawing/2014/main" xmlns="" id="{520286DE-1209-4054-914B-6CD6B3043F8B}"/>
              </a:ext>
            </a:extLst>
          </p:cNvPr>
          <p:cNvSpPr txBox="1">
            <a:spLocks noChangeArrowheads="1"/>
          </p:cNvSpPr>
          <p:nvPr/>
        </p:nvSpPr>
        <p:spPr bwMode="auto">
          <a:xfrm>
            <a:off x="5074667" y="1003319"/>
            <a:ext cx="22320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ka-GE" sz="1400" b="1">
                <a:solidFill>
                  <a:srgbClr val="003366"/>
                </a:solidFill>
              </a:rPr>
              <a:t>Abolition of  Sanitary Code and Sanitary-Epidemiological system </a:t>
            </a:r>
            <a:endParaRPr lang="ka-GE" altLang="ka-GE" sz="1400" b="1">
              <a:solidFill>
                <a:srgbClr val="003366"/>
              </a:solidFill>
            </a:endParaRPr>
          </a:p>
        </p:txBody>
      </p:sp>
      <p:sp>
        <p:nvSpPr>
          <p:cNvPr id="27" name="Oval 26">
            <a:extLst>
              <a:ext uri="{FF2B5EF4-FFF2-40B4-BE49-F238E27FC236}">
                <a16:creationId xmlns:a16="http://schemas.microsoft.com/office/drawing/2014/main" xmlns="" id="{A6C7096C-697D-4BFA-94C3-718B8DB539E8}"/>
              </a:ext>
            </a:extLst>
          </p:cNvPr>
          <p:cNvSpPr/>
          <p:nvPr/>
        </p:nvSpPr>
        <p:spPr>
          <a:xfrm>
            <a:off x="8101295" y="1435962"/>
            <a:ext cx="777014" cy="749987"/>
          </a:xfrm>
          <a:prstGeom prst="ellipse">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2">
              <a:shade val="80000"/>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7193" name="TextBox 4">
            <a:extLst>
              <a:ext uri="{FF2B5EF4-FFF2-40B4-BE49-F238E27FC236}">
                <a16:creationId xmlns:a16="http://schemas.microsoft.com/office/drawing/2014/main" xmlns="" id="{BDD0E2FF-A994-4F5D-ADFF-409541FDBB02}"/>
              </a:ext>
            </a:extLst>
          </p:cNvPr>
          <p:cNvSpPr txBox="1">
            <a:spLocks noChangeArrowheads="1"/>
          </p:cNvSpPr>
          <p:nvPr/>
        </p:nvSpPr>
        <p:spPr bwMode="auto">
          <a:xfrm>
            <a:off x="7911529" y="2390794"/>
            <a:ext cx="1357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800" b="1">
                <a:solidFill>
                  <a:srgbClr val="C00000"/>
                </a:solidFill>
              </a:rPr>
              <a:t> </a:t>
            </a:r>
            <a:endParaRPr lang="ka-GE" altLang="ka-GE" sz="1800" b="1">
              <a:solidFill>
                <a:srgbClr val="C00000"/>
              </a:solidFill>
            </a:endParaRPr>
          </a:p>
          <a:p>
            <a:pPr eaLnBrk="1" hangingPunct="1">
              <a:spcBef>
                <a:spcPct val="0"/>
              </a:spcBef>
              <a:buFontTx/>
              <a:buNone/>
            </a:pPr>
            <a:r>
              <a:rPr lang="ka-GE" altLang="ka-GE" sz="1800" b="1">
                <a:solidFill>
                  <a:srgbClr val="C00000"/>
                </a:solidFill>
              </a:rPr>
              <a:t>  </a:t>
            </a:r>
            <a:endParaRPr lang="en-US" altLang="ka-GE" sz="1800" b="1">
              <a:solidFill>
                <a:srgbClr val="C00000"/>
              </a:solidFill>
            </a:endParaRPr>
          </a:p>
        </p:txBody>
      </p:sp>
      <p:sp>
        <p:nvSpPr>
          <p:cNvPr id="7194" name="TextBox 4">
            <a:extLst>
              <a:ext uri="{FF2B5EF4-FFF2-40B4-BE49-F238E27FC236}">
                <a16:creationId xmlns:a16="http://schemas.microsoft.com/office/drawing/2014/main" xmlns="" id="{9D2B4ECD-D7A2-4553-B2D1-2A280CD543D0}"/>
              </a:ext>
            </a:extLst>
          </p:cNvPr>
          <p:cNvSpPr txBox="1">
            <a:spLocks noChangeArrowheads="1"/>
          </p:cNvSpPr>
          <p:nvPr/>
        </p:nvSpPr>
        <p:spPr bwMode="auto">
          <a:xfrm>
            <a:off x="4303142" y="2889269"/>
            <a:ext cx="13573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ka-GE" altLang="ka-GE" sz="1800" b="1">
                <a:solidFill>
                  <a:srgbClr val="C00000"/>
                </a:solidFill>
              </a:rPr>
              <a:t>  </a:t>
            </a:r>
            <a:endParaRPr lang="en-US" altLang="ka-GE" sz="1800" b="1">
              <a:solidFill>
                <a:srgbClr val="C00000"/>
              </a:solidFill>
            </a:endParaRPr>
          </a:p>
        </p:txBody>
      </p:sp>
      <p:sp>
        <p:nvSpPr>
          <p:cNvPr id="7195" name="TextBox 4">
            <a:extLst>
              <a:ext uri="{FF2B5EF4-FFF2-40B4-BE49-F238E27FC236}">
                <a16:creationId xmlns:a16="http://schemas.microsoft.com/office/drawing/2014/main" xmlns="" id="{0BE96AC1-883B-4ACC-B395-F31C949DF18C}"/>
              </a:ext>
            </a:extLst>
          </p:cNvPr>
          <p:cNvSpPr txBox="1">
            <a:spLocks noChangeArrowheads="1"/>
          </p:cNvSpPr>
          <p:nvPr/>
        </p:nvSpPr>
        <p:spPr bwMode="auto">
          <a:xfrm>
            <a:off x="8148067" y="1627207"/>
            <a:ext cx="13573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800" b="1">
                <a:solidFill>
                  <a:srgbClr val="C00000"/>
                </a:solidFill>
              </a:rPr>
              <a:t>2007</a:t>
            </a:r>
            <a:endParaRPr lang="ka-GE" altLang="ka-GE" sz="1800" b="1">
              <a:solidFill>
                <a:srgbClr val="C00000"/>
              </a:solidFill>
            </a:endParaRPr>
          </a:p>
          <a:p>
            <a:pPr eaLnBrk="1" hangingPunct="1">
              <a:spcBef>
                <a:spcPct val="0"/>
              </a:spcBef>
              <a:buFontTx/>
              <a:buNone/>
            </a:pPr>
            <a:r>
              <a:rPr lang="ka-GE" altLang="ka-GE" sz="1800" b="1">
                <a:solidFill>
                  <a:srgbClr val="C00000"/>
                </a:solidFill>
              </a:rPr>
              <a:t>  </a:t>
            </a:r>
            <a:endParaRPr lang="en-US" altLang="ka-GE" sz="1800" b="1">
              <a:solidFill>
                <a:srgbClr val="C00000"/>
              </a:solidFill>
            </a:endParaRPr>
          </a:p>
        </p:txBody>
      </p:sp>
      <p:sp>
        <p:nvSpPr>
          <p:cNvPr id="7196" name="TextBox 44">
            <a:extLst>
              <a:ext uri="{FF2B5EF4-FFF2-40B4-BE49-F238E27FC236}">
                <a16:creationId xmlns:a16="http://schemas.microsoft.com/office/drawing/2014/main" xmlns="" id="{283D83C9-ED94-4BCD-8DF7-6EFD0AF43FD4}"/>
              </a:ext>
            </a:extLst>
          </p:cNvPr>
          <p:cNvSpPr txBox="1">
            <a:spLocks noChangeArrowheads="1"/>
          </p:cNvSpPr>
          <p:nvPr/>
        </p:nvSpPr>
        <p:spPr bwMode="auto">
          <a:xfrm>
            <a:off x="7338442" y="2489219"/>
            <a:ext cx="18415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ka-GE" sz="1400" b="1">
                <a:solidFill>
                  <a:srgbClr val="003366"/>
                </a:solidFill>
              </a:rPr>
              <a:t>The functions has been delegated to the 3 Ministries </a:t>
            </a:r>
            <a:endParaRPr lang="ka-GE" altLang="ka-GE" sz="1400" b="1">
              <a:solidFill>
                <a:srgbClr val="003366"/>
              </a:solidFill>
            </a:endParaRPr>
          </a:p>
        </p:txBody>
      </p:sp>
      <p:sp>
        <p:nvSpPr>
          <p:cNvPr id="7198" name="TextBox 4">
            <a:extLst>
              <a:ext uri="{FF2B5EF4-FFF2-40B4-BE49-F238E27FC236}">
                <a16:creationId xmlns:a16="http://schemas.microsoft.com/office/drawing/2014/main" xmlns="" id="{F026EA0F-2252-4B41-AF21-47CABB90AE70}"/>
              </a:ext>
            </a:extLst>
          </p:cNvPr>
          <p:cNvSpPr txBox="1">
            <a:spLocks noChangeArrowheads="1"/>
          </p:cNvSpPr>
          <p:nvPr/>
        </p:nvSpPr>
        <p:spPr bwMode="auto">
          <a:xfrm>
            <a:off x="-13271" y="5256232"/>
            <a:ext cx="16224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800" b="1">
                <a:solidFill>
                  <a:srgbClr val="C00000"/>
                </a:solidFill>
              </a:rPr>
              <a:t>Before1994</a:t>
            </a:r>
            <a:endParaRPr lang="ka-GE" altLang="ka-GE" sz="1800" b="1">
              <a:solidFill>
                <a:srgbClr val="C00000"/>
              </a:solidFill>
            </a:endParaRPr>
          </a:p>
          <a:p>
            <a:pPr eaLnBrk="1" hangingPunct="1">
              <a:spcBef>
                <a:spcPct val="0"/>
              </a:spcBef>
              <a:buFontTx/>
              <a:buNone/>
            </a:pPr>
            <a:r>
              <a:rPr lang="ka-GE" altLang="ka-GE" sz="1800" b="1">
                <a:solidFill>
                  <a:srgbClr val="C00000"/>
                </a:solidFill>
              </a:rPr>
              <a:t>  </a:t>
            </a:r>
            <a:endParaRPr lang="en-US" altLang="ka-GE" sz="1800" b="1">
              <a:solidFill>
                <a:srgbClr val="C00000"/>
              </a:solidFill>
            </a:endParaRPr>
          </a:p>
        </p:txBody>
      </p:sp>
      <p:sp>
        <p:nvSpPr>
          <p:cNvPr id="7199" name="Rectangle 2">
            <a:extLst>
              <a:ext uri="{FF2B5EF4-FFF2-40B4-BE49-F238E27FC236}">
                <a16:creationId xmlns:a16="http://schemas.microsoft.com/office/drawing/2014/main" xmlns="" id="{A9145CB0-BAA8-430D-B37F-6941837A144C}"/>
              </a:ext>
            </a:extLst>
          </p:cNvPr>
          <p:cNvSpPr>
            <a:spLocks noChangeArrowheads="1"/>
          </p:cNvSpPr>
          <p:nvPr/>
        </p:nvSpPr>
        <p:spPr bwMode="auto">
          <a:xfrm>
            <a:off x="5427092" y="5229244"/>
            <a:ext cx="2479675" cy="400050"/>
          </a:xfrm>
          <a:prstGeom prst="rect">
            <a:avLst/>
          </a:prstGeom>
          <a:noFill/>
          <a:ln w="9525">
            <a:solidFill>
              <a:srgbClr val="0033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r>
              <a:rPr lang="en-US" altLang="ka-GE" sz="1000" b="1" dirty="0">
                <a:solidFill>
                  <a:srgbClr val="003366"/>
                </a:solidFill>
              </a:rPr>
              <a:t>State Department on Sanitary Supervision and Hygienic </a:t>
            </a:r>
            <a:r>
              <a:rPr lang="en-US" altLang="ka-GE" sz="1000" b="1" dirty="0" err="1">
                <a:solidFill>
                  <a:srgbClr val="003366"/>
                </a:solidFill>
              </a:rPr>
              <a:t>Normation</a:t>
            </a:r>
            <a:r>
              <a:rPr lang="en-US" altLang="ka-GE" sz="1000" b="1" dirty="0">
                <a:solidFill>
                  <a:srgbClr val="003366"/>
                </a:solidFill>
              </a:rPr>
              <a:t> </a:t>
            </a:r>
            <a:endParaRPr lang="ka-GE" altLang="ka-GE" sz="1000" b="1" dirty="0">
              <a:solidFill>
                <a:srgbClr val="003366"/>
              </a:solidFill>
            </a:endParaRPr>
          </a:p>
        </p:txBody>
      </p:sp>
      <p:cxnSp>
        <p:nvCxnSpPr>
          <p:cNvPr id="5" name="Straight Arrow Connector 4">
            <a:extLst>
              <a:ext uri="{FF2B5EF4-FFF2-40B4-BE49-F238E27FC236}">
                <a16:creationId xmlns:a16="http://schemas.microsoft.com/office/drawing/2014/main" xmlns="" id="{4723A2AF-A746-4AB7-97B6-692F86F96CD9}"/>
              </a:ext>
            </a:extLst>
          </p:cNvPr>
          <p:cNvCxnSpPr>
            <a:cxnSpLocks/>
          </p:cNvCxnSpPr>
          <p:nvPr/>
        </p:nvCxnSpPr>
        <p:spPr>
          <a:xfrm>
            <a:off x="3742754" y="5164157"/>
            <a:ext cx="1597025" cy="68897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xmlns="" id="{076FDF30-087C-4271-8304-22C96A6C6CFB}"/>
              </a:ext>
            </a:extLst>
          </p:cNvPr>
          <p:cNvCxnSpPr>
            <a:cxnSpLocks/>
          </p:cNvCxnSpPr>
          <p:nvPr/>
        </p:nvCxnSpPr>
        <p:spPr>
          <a:xfrm>
            <a:off x="4531742" y="5084782"/>
            <a:ext cx="755650" cy="34131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203" name="TextBox 36">
            <a:extLst>
              <a:ext uri="{FF2B5EF4-FFF2-40B4-BE49-F238E27FC236}">
                <a16:creationId xmlns:a16="http://schemas.microsoft.com/office/drawing/2014/main" xmlns="" id="{C02CA38E-8D32-4C5A-9CFC-749C03FB3EBF}"/>
              </a:ext>
            </a:extLst>
          </p:cNvPr>
          <p:cNvSpPr txBox="1">
            <a:spLocks noChangeArrowheads="1"/>
          </p:cNvSpPr>
          <p:nvPr/>
        </p:nvSpPr>
        <p:spPr bwMode="auto">
          <a:xfrm>
            <a:off x="7770242" y="4456132"/>
            <a:ext cx="1143000" cy="4603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r>
              <a:rPr lang="en-US" altLang="ka-GE" sz="1200" b="1">
                <a:solidFill>
                  <a:srgbClr val="003366"/>
                </a:solidFill>
                <a:ea typeface="MS PGothic" panose="020B0600070205080204" pitchFamily="34" charset="-128"/>
              </a:rPr>
              <a:t>Ministry of Environment</a:t>
            </a:r>
            <a:endParaRPr lang="ka-GE" altLang="ka-GE" sz="1200" b="1">
              <a:solidFill>
                <a:srgbClr val="003366"/>
              </a:solidFill>
              <a:ea typeface="MS PGothic" panose="020B0600070205080204" pitchFamily="34" charset="-128"/>
            </a:endParaRPr>
          </a:p>
        </p:txBody>
      </p:sp>
      <p:sp>
        <p:nvSpPr>
          <p:cNvPr id="7204" name="TextBox 38">
            <a:extLst>
              <a:ext uri="{FF2B5EF4-FFF2-40B4-BE49-F238E27FC236}">
                <a16:creationId xmlns:a16="http://schemas.microsoft.com/office/drawing/2014/main" xmlns="" id="{4015122C-9AD7-4DF2-A930-568FC1E1D6F1}"/>
              </a:ext>
            </a:extLst>
          </p:cNvPr>
          <p:cNvSpPr txBox="1">
            <a:spLocks noChangeArrowheads="1"/>
          </p:cNvSpPr>
          <p:nvPr/>
        </p:nvSpPr>
        <p:spPr bwMode="auto">
          <a:xfrm>
            <a:off x="7749604" y="3921144"/>
            <a:ext cx="1163638" cy="4619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r>
              <a:rPr lang="en-US" altLang="ka-GE" sz="1200" b="1">
                <a:solidFill>
                  <a:srgbClr val="003366"/>
                </a:solidFill>
                <a:ea typeface="MS PGothic" panose="020B0600070205080204" pitchFamily="34" charset="-128"/>
              </a:rPr>
              <a:t>Ministry of </a:t>
            </a:r>
          </a:p>
          <a:p>
            <a:pPr algn="ctr">
              <a:spcBef>
                <a:spcPct val="0"/>
              </a:spcBef>
              <a:buFontTx/>
              <a:buNone/>
            </a:pPr>
            <a:r>
              <a:rPr lang="en-US" altLang="ka-GE" sz="1200" b="1">
                <a:solidFill>
                  <a:srgbClr val="003366"/>
                </a:solidFill>
                <a:ea typeface="MS PGothic" panose="020B0600070205080204" pitchFamily="34" charset="-128"/>
              </a:rPr>
              <a:t>Agriculture</a:t>
            </a:r>
            <a:endParaRPr lang="ka-GE" altLang="ka-GE" sz="1200" b="1">
              <a:solidFill>
                <a:srgbClr val="003366"/>
              </a:solidFill>
              <a:ea typeface="MS PGothic" panose="020B0600070205080204" pitchFamily="34" charset="-128"/>
            </a:endParaRPr>
          </a:p>
        </p:txBody>
      </p:sp>
      <p:sp>
        <p:nvSpPr>
          <p:cNvPr id="7205" name="TextBox 40">
            <a:extLst>
              <a:ext uri="{FF2B5EF4-FFF2-40B4-BE49-F238E27FC236}">
                <a16:creationId xmlns:a16="http://schemas.microsoft.com/office/drawing/2014/main" xmlns="" id="{5ACAB925-1DB5-4C4B-B97C-9F8496248103}"/>
              </a:ext>
            </a:extLst>
          </p:cNvPr>
          <p:cNvSpPr txBox="1">
            <a:spLocks noChangeArrowheads="1"/>
          </p:cNvSpPr>
          <p:nvPr/>
        </p:nvSpPr>
        <p:spPr bwMode="auto">
          <a:xfrm>
            <a:off x="7740079" y="3373457"/>
            <a:ext cx="1138238" cy="461962"/>
          </a:xfrm>
          <a:prstGeom prst="rect">
            <a:avLst/>
          </a:prstGeom>
          <a:noFill/>
          <a:ln w="9525">
            <a:solidFill>
              <a:srgbClr val="0033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r>
              <a:rPr lang="en-US" altLang="ka-GE" sz="1200" b="1">
                <a:solidFill>
                  <a:srgbClr val="003366"/>
                </a:solidFill>
                <a:ea typeface="MS PGothic" panose="020B0600070205080204" pitchFamily="34" charset="-128"/>
              </a:rPr>
              <a:t>Ministry of </a:t>
            </a:r>
          </a:p>
          <a:p>
            <a:pPr algn="ctr">
              <a:spcBef>
                <a:spcPct val="0"/>
              </a:spcBef>
              <a:buFontTx/>
              <a:buNone/>
            </a:pPr>
            <a:r>
              <a:rPr lang="en-US" altLang="ka-GE" sz="1200" b="1">
                <a:solidFill>
                  <a:srgbClr val="003366"/>
                </a:solidFill>
                <a:ea typeface="MS PGothic" panose="020B0600070205080204" pitchFamily="34" charset="-128"/>
              </a:rPr>
              <a:t>Health</a:t>
            </a:r>
            <a:endParaRPr lang="ka-GE" altLang="ka-GE" sz="1200" b="1">
              <a:solidFill>
                <a:srgbClr val="003366"/>
              </a:solidFill>
              <a:ea typeface="MS PGothic" panose="020B0600070205080204" pitchFamily="34" charset="-128"/>
            </a:endParaRPr>
          </a:p>
        </p:txBody>
      </p:sp>
      <p:cxnSp>
        <p:nvCxnSpPr>
          <p:cNvPr id="29" name="Straight Connector 28">
            <a:extLst>
              <a:ext uri="{FF2B5EF4-FFF2-40B4-BE49-F238E27FC236}">
                <a16:creationId xmlns:a16="http://schemas.microsoft.com/office/drawing/2014/main" xmlns="" id="{E83FA752-2441-4653-972F-E4B33680FBD8}"/>
              </a:ext>
            </a:extLst>
          </p:cNvPr>
          <p:cNvCxnSpPr/>
          <p:nvPr/>
        </p:nvCxnSpPr>
        <p:spPr>
          <a:xfrm>
            <a:off x="7020942" y="2859107"/>
            <a:ext cx="430212"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3D62E61C-903F-4782-9284-350D0C2E1F87}"/>
              </a:ext>
            </a:extLst>
          </p:cNvPr>
          <p:cNvCxnSpPr>
            <a:cxnSpLocks/>
          </p:cNvCxnSpPr>
          <p:nvPr/>
        </p:nvCxnSpPr>
        <p:spPr>
          <a:xfrm>
            <a:off x="7020942" y="2859107"/>
            <a:ext cx="9525" cy="182245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xmlns="" id="{5F6F0A8C-05E3-41F9-B7EF-91ECFF5A8C87}"/>
              </a:ext>
            </a:extLst>
          </p:cNvPr>
          <p:cNvCxnSpPr/>
          <p:nvPr/>
        </p:nvCxnSpPr>
        <p:spPr>
          <a:xfrm>
            <a:off x="7017767" y="3589357"/>
            <a:ext cx="700087"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xmlns="" id="{A07FA07B-BB3D-4B16-8002-85B70CCCDD7F}"/>
              </a:ext>
            </a:extLst>
          </p:cNvPr>
          <p:cNvCxnSpPr>
            <a:cxnSpLocks/>
          </p:cNvCxnSpPr>
          <p:nvPr/>
        </p:nvCxnSpPr>
        <p:spPr>
          <a:xfrm>
            <a:off x="7039992" y="4194194"/>
            <a:ext cx="700087"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xmlns="" id="{5691CA00-2709-4F83-9619-F5ECAA245806}"/>
              </a:ext>
            </a:extLst>
          </p:cNvPr>
          <p:cNvCxnSpPr/>
          <p:nvPr/>
        </p:nvCxnSpPr>
        <p:spPr>
          <a:xfrm>
            <a:off x="7019354" y="4686319"/>
            <a:ext cx="700088"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44">
            <a:extLst>
              <a:ext uri="{FF2B5EF4-FFF2-40B4-BE49-F238E27FC236}">
                <a16:creationId xmlns:a16="http://schemas.microsoft.com/office/drawing/2014/main" xmlns="" id="{D66ECED7-2415-4936-BD25-62781D251D4E}"/>
              </a:ext>
            </a:extLst>
          </p:cNvPr>
          <p:cNvSpPr txBox="1">
            <a:spLocks noChangeArrowheads="1"/>
          </p:cNvSpPr>
          <p:nvPr/>
        </p:nvSpPr>
        <p:spPr bwMode="auto">
          <a:xfrm>
            <a:off x="-100014" y="5602615"/>
            <a:ext cx="4743451"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ka-GE" sz="1400" b="1" dirty="0">
                <a:solidFill>
                  <a:srgbClr val="003366"/>
                </a:solidFill>
              </a:rPr>
              <a:t>Soviet PH system (Sanitary-epidemiological service)</a:t>
            </a:r>
          </a:p>
        </p:txBody>
      </p:sp>
      <p:sp>
        <p:nvSpPr>
          <p:cNvPr id="53" name="Rectangle 40">
            <a:extLst>
              <a:ext uri="{FF2B5EF4-FFF2-40B4-BE49-F238E27FC236}">
                <a16:creationId xmlns:a16="http://schemas.microsoft.com/office/drawing/2014/main" xmlns="" id="{DB30C384-43FC-4B91-A7DB-CD277CDC028A}"/>
              </a:ext>
            </a:extLst>
          </p:cNvPr>
          <p:cNvSpPr>
            <a:spLocks noChangeArrowheads="1"/>
          </p:cNvSpPr>
          <p:nvPr/>
        </p:nvSpPr>
        <p:spPr bwMode="auto">
          <a:xfrm>
            <a:off x="5404867" y="5753119"/>
            <a:ext cx="2481262" cy="246063"/>
          </a:xfrm>
          <a:prstGeom prst="rect">
            <a:avLst/>
          </a:prstGeom>
          <a:noFill/>
          <a:ln w="9525">
            <a:solidFill>
              <a:srgbClr val="0033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r>
              <a:rPr lang="en-US" altLang="ka-GE" sz="1000" b="1">
                <a:solidFill>
                  <a:srgbClr val="003366"/>
                </a:solidFill>
              </a:rPr>
              <a:t>Public Health Department </a:t>
            </a:r>
          </a:p>
        </p:txBody>
      </p:sp>
      <p:sp>
        <p:nvSpPr>
          <p:cNvPr id="54" name="Rectangle 4">
            <a:extLst>
              <a:ext uri="{FF2B5EF4-FFF2-40B4-BE49-F238E27FC236}">
                <a16:creationId xmlns="" xmlns:a16="http://schemas.microsoft.com/office/drawing/2014/main" id="{F4058A56-E8BC-4892-8A42-3CFA7CD0788F}"/>
              </a:ext>
            </a:extLst>
          </p:cNvPr>
          <p:cNvSpPr>
            <a:spLocks noChangeArrowheads="1"/>
          </p:cNvSpPr>
          <p:nvPr/>
        </p:nvSpPr>
        <p:spPr bwMode="auto">
          <a:xfrm>
            <a:off x="0" y="6262725"/>
            <a:ext cx="9144000" cy="572216"/>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dirty="0"/>
          </a:p>
        </p:txBody>
      </p:sp>
      <p:sp>
        <p:nvSpPr>
          <p:cNvPr id="55" name="Rectangle 5">
            <a:extLst>
              <a:ext uri="{FF2B5EF4-FFF2-40B4-BE49-F238E27FC236}">
                <a16:creationId xmlns="" xmlns:a16="http://schemas.microsoft.com/office/drawing/2014/main" id="{95603622-966E-4823-83FC-C52B49FC3581}"/>
              </a:ext>
            </a:extLst>
          </p:cNvPr>
          <p:cNvSpPr>
            <a:spLocks noChangeArrowheads="1"/>
          </p:cNvSpPr>
          <p:nvPr/>
        </p:nvSpPr>
        <p:spPr bwMode="auto">
          <a:xfrm>
            <a:off x="1266254" y="6276091"/>
            <a:ext cx="47529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en-US" altLang="en-US" sz="800" b="1" dirty="0">
              <a:solidFill>
                <a:schemeClr val="bg1"/>
              </a:solidFill>
              <a:latin typeface="Calibri" panose="020F0502020204030204" pitchFamily="34" charset="0"/>
              <a:cs typeface="Calibri" panose="020F0502020204030204" pitchFamily="34" charset="0"/>
            </a:endParaRPr>
          </a:p>
          <a:p>
            <a:pPr eaLnBrk="1" hangingPunct="1">
              <a:spcBef>
                <a:spcPct val="0"/>
              </a:spcBef>
              <a:buFontTx/>
              <a:buNone/>
            </a:pPr>
            <a:r>
              <a:rPr lang="en-US" altLang="en-US" sz="1400" b="1" dirty="0">
                <a:solidFill>
                  <a:schemeClr val="bg1"/>
                </a:solidFill>
                <a:latin typeface="Calibri" panose="020F0502020204030204" pitchFamily="34" charset="0"/>
                <a:cs typeface="Calibri" panose="020F0502020204030204" pitchFamily="34" charset="0"/>
              </a:rPr>
              <a:t>National Center for Disease Control &amp;  Public Health</a:t>
            </a:r>
            <a:endParaRPr lang="ru-RU" altLang="en-US" sz="1400" b="1" dirty="0">
              <a:solidFill>
                <a:schemeClr val="bg1"/>
              </a:solidFill>
              <a:latin typeface="Calibri" panose="020F0502020204030204" pitchFamily="34" charset="0"/>
              <a:cs typeface="Calibri" panose="020F0502020204030204" pitchFamily="34" charset="0"/>
            </a:endParaRPr>
          </a:p>
        </p:txBody>
      </p:sp>
      <p:sp>
        <p:nvSpPr>
          <p:cNvPr id="56" name="Text Box 8">
            <a:extLst>
              <a:ext uri="{FF2B5EF4-FFF2-40B4-BE49-F238E27FC236}">
                <a16:creationId xmlns="" xmlns:a16="http://schemas.microsoft.com/office/drawing/2014/main" id="{BDA7139D-1CE7-4988-8CB9-EE1E380624A3}"/>
              </a:ext>
            </a:extLst>
          </p:cNvPr>
          <p:cNvSpPr txBox="1">
            <a:spLocks noChangeArrowheads="1"/>
          </p:cNvSpPr>
          <p:nvPr/>
        </p:nvSpPr>
        <p:spPr bwMode="auto">
          <a:xfrm>
            <a:off x="7338442" y="6326755"/>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solidFill>
                  <a:schemeClr val="bg1"/>
                </a:solidFill>
              </a:rPr>
              <a:t>www.ncdc.ge</a:t>
            </a:r>
            <a:endParaRPr lang="ru-RU" altLang="en-US" sz="1800" dirty="0">
              <a:solidFill>
                <a:schemeClr val="bg1"/>
              </a:solidFill>
            </a:endParaRPr>
          </a:p>
        </p:txBody>
      </p:sp>
      <p:pic>
        <p:nvPicPr>
          <p:cNvPr id="57" name="Picture 56"/>
          <p:cNvPicPr>
            <a:picLocks noChangeAspect="1"/>
          </p:cNvPicPr>
          <p:nvPr/>
        </p:nvPicPr>
        <p:blipFill>
          <a:blip r:embed="rId8"/>
          <a:stretch>
            <a:fillRect/>
          </a:stretch>
        </p:blipFill>
        <p:spPr>
          <a:xfrm>
            <a:off x="88900" y="6295577"/>
            <a:ext cx="772571" cy="480396"/>
          </a:xfrm>
          <a:prstGeom prst="rect">
            <a:avLst/>
          </a:prstGeom>
        </p:spPr>
      </p:pic>
    </p:spTree>
    <p:extLst>
      <p:ext uri="{BB962C8B-B14F-4D97-AF65-F5344CB8AC3E}">
        <p14:creationId xmlns:p14="http://schemas.microsoft.com/office/powerpoint/2010/main" val="9027434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2"/>
          <p:cNvSpPr/>
          <p:nvPr/>
        </p:nvSpPr>
        <p:spPr>
          <a:xfrm>
            <a:off x="4932363" y="1249739"/>
            <a:ext cx="4052887" cy="36401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a-GE" dirty="0"/>
          </a:p>
        </p:txBody>
      </p:sp>
      <p:sp>
        <p:nvSpPr>
          <p:cNvPr id="12295" name="Title 1"/>
          <p:cNvSpPr txBox="1">
            <a:spLocks/>
          </p:cNvSpPr>
          <p:nvPr/>
        </p:nvSpPr>
        <p:spPr bwMode="auto">
          <a:xfrm>
            <a:off x="149225" y="127000"/>
            <a:ext cx="8828088"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ka-GE" sz="3200" b="1" dirty="0">
                <a:solidFill>
                  <a:srgbClr val="C00000"/>
                </a:solidFill>
                <a:latin typeface="Arial" panose="020B0604020202020204" pitchFamily="34" charset="0"/>
                <a:cs typeface="Arial" panose="020B0604020202020204" pitchFamily="34" charset="0"/>
              </a:rPr>
              <a:t>Unified Laboratory Network</a:t>
            </a:r>
          </a:p>
          <a:p>
            <a:pPr algn="ctr">
              <a:lnSpc>
                <a:spcPct val="100000"/>
              </a:lnSpc>
              <a:spcBef>
                <a:spcPct val="0"/>
              </a:spcBef>
              <a:buFontTx/>
              <a:buNone/>
            </a:pPr>
            <a:endParaRPr lang="en-US" altLang="ka-GE" sz="3200" b="1" dirty="0">
              <a:solidFill>
                <a:srgbClr val="C00000"/>
              </a:solidFill>
              <a:latin typeface="Sylfaen" panose="010A0502050306030303" pitchFamily="18" charset="0"/>
              <a:cs typeface="Arial" panose="020B0604020202020204" pitchFamily="34" charset="0"/>
            </a:endParaRPr>
          </a:p>
        </p:txBody>
      </p:sp>
      <p:pic>
        <p:nvPicPr>
          <p:cNvPr id="1229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64100" y="673477"/>
            <a:ext cx="4189413" cy="27638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298" name="Content Placeholder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0158" y="3555583"/>
            <a:ext cx="395605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9" name="Rectangle 1"/>
          <p:cNvSpPr>
            <a:spLocks noChangeArrowheads="1"/>
          </p:cNvSpPr>
          <p:nvPr/>
        </p:nvSpPr>
        <p:spPr bwMode="auto">
          <a:xfrm>
            <a:off x="592931" y="5048817"/>
            <a:ext cx="255198"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000" b="1" dirty="0">
                <a:solidFill>
                  <a:srgbClr val="C00000"/>
                </a:solidFill>
                <a:latin typeface="Arial" panose="020B0604020202020204" pitchFamily="34" charset="0"/>
                <a:cs typeface="Arial" panose="020B0604020202020204" pitchFamily="34" charset="0"/>
              </a:rPr>
              <a:t> </a:t>
            </a:r>
          </a:p>
          <a:p>
            <a:pPr>
              <a:lnSpc>
                <a:spcPct val="100000"/>
              </a:lnSpc>
              <a:spcBef>
                <a:spcPct val="0"/>
              </a:spcBef>
              <a:buFontTx/>
              <a:buNone/>
            </a:pPr>
            <a:endParaRPr lang="ka-GE" altLang="ka-GE" sz="1800" dirty="0">
              <a:latin typeface="Arial" panose="020B0604020202020204" pitchFamily="34" charset="0"/>
              <a:cs typeface="Arial" panose="020B0604020202020204" pitchFamily="34" charset="0"/>
            </a:endParaRPr>
          </a:p>
        </p:txBody>
      </p:sp>
      <p:sp>
        <p:nvSpPr>
          <p:cNvPr id="2" name="TextBox 1"/>
          <p:cNvSpPr txBox="1"/>
          <p:nvPr/>
        </p:nvSpPr>
        <p:spPr>
          <a:xfrm>
            <a:off x="4932363" y="703401"/>
            <a:ext cx="3646227" cy="369332"/>
          </a:xfrm>
          <a:prstGeom prst="rect">
            <a:avLst/>
          </a:prstGeom>
          <a:solidFill>
            <a:schemeClr val="bg1"/>
          </a:solidFill>
        </p:spPr>
        <p:txBody>
          <a:bodyPr wrap="square" rtlCol="0">
            <a:spAutoFit/>
          </a:bodyPr>
          <a:lstStyle/>
          <a:p>
            <a:r>
              <a:rPr lang="en-US" b="1" dirty="0">
                <a:solidFill>
                  <a:srgbClr val="C00000"/>
                </a:solidFill>
              </a:rPr>
              <a:t>                          One Health                          </a:t>
            </a:r>
            <a:endParaRPr lang="ka-GE" b="1" dirty="0">
              <a:solidFill>
                <a:srgbClr val="C00000"/>
              </a:solidFill>
            </a:endParaRPr>
          </a:p>
        </p:txBody>
      </p:sp>
      <p:sp>
        <p:nvSpPr>
          <p:cNvPr id="4" name="TextBox 3"/>
          <p:cNvSpPr txBox="1"/>
          <p:nvPr/>
        </p:nvSpPr>
        <p:spPr>
          <a:xfrm>
            <a:off x="7668344" y="5466139"/>
            <a:ext cx="184731" cy="369332"/>
          </a:xfrm>
          <a:prstGeom prst="rect">
            <a:avLst/>
          </a:prstGeom>
          <a:noFill/>
        </p:spPr>
        <p:txBody>
          <a:bodyPr wrap="none" rtlCol="0">
            <a:spAutoFit/>
          </a:bodyPr>
          <a:lstStyle/>
          <a:p>
            <a:endParaRPr lang="ka-GE" dirty="0"/>
          </a:p>
        </p:txBody>
      </p:sp>
      <p:sp>
        <p:nvSpPr>
          <p:cNvPr id="15" name="Rectangle 1">
            <a:extLst>
              <a:ext uri="{FF2B5EF4-FFF2-40B4-BE49-F238E27FC236}">
                <a16:creationId xmlns:a16="http://schemas.microsoft.com/office/drawing/2014/main" xmlns="" id="{FB7BC4A4-F631-4B7A-AF5E-632DDD7E078C}"/>
              </a:ext>
            </a:extLst>
          </p:cNvPr>
          <p:cNvSpPr>
            <a:spLocks noChangeArrowheads="1"/>
          </p:cNvSpPr>
          <p:nvPr/>
        </p:nvSpPr>
        <p:spPr bwMode="auto">
          <a:xfrm>
            <a:off x="61121" y="3667501"/>
            <a:ext cx="245903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defRPr/>
            </a:pPr>
            <a:r>
              <a:rPr lang="ka-GE" altLang="ka-GE" sz="2100" b="1" dirty="0">
                <a:solidFill>
                  <a:srgbClr val="003366"/>
                </a:solidFill>
                <a:latin typeface="+mj-lt"/>
              </a:rPr>
              <a:t>61 </a:t>
            </a:r>
            <a:r>
              <a:rPr lang="en-US" altLang="ka-GE" sz="2100" b="1" dirty="0">
                <a:solidFill>
                  <a:srgbClr val="C00000"/>
                </a:solidFill>
                <a:latin typeface="+mj-lt"/>
              </a:rPr>
              <a:t>territorial </a:t>
            </a:r>
            <a:r>
              <a:rPr lang="en-US" altLang="ka-GE" sz="2100" b="1" dirty="0">
                <a:solidFill>
                  <a:srgbClr val="003366"/>
                </a:solidFill>
                <a:latin typeface="+mj-lt"/>
              </a:rPr>
              <a:t>units</a:t>
            </a:r>
          </a:p>
          <a:p>
            <a:pPr>
              <a:spcBef>
                <a:spcPct val="0"/>
              </a:spcBef>
              <a:buFontTx/>
              <a:buNone/>
              <a:defRPr/>
            </a:pPr>
            <a:r>
              <a:rPr lang="ka-GE" altLang="ka-GE" sz="2100" b="1" dirty="0">
                <a:solidFill>
                  <a:srgbClr val="003366"/>
                </a:solidFill>
                <a:latin typeface="+mj-lt"/>
              </a:rPr>
              <a:t>1020  </a:t>
            </a:r>
            <a:r>
              <a:rPr lang="en-US" altLang="ka-GE" sz="2100" b="1" dirty="0">
                <a:solidFill>
                  <a:srgbClr val="C00000"/>
                </a:solidFill>
                <a:latin typeface="+mj-lt"/>
              </a:rPr>
              <a:t>personnel</a:t>
            </a:r>
            <a:endParaRPr lang="ka-GE" altLang="ka-GE" sz="2100" b="1" dirty="0">
              <a:solidFill>
                <a:srgbClr val="003366"/>
              </a:solidFill>
              <a:latin typeface="+mj-lt"/>
            </a:endParaRPr>
          </a:p>
          <a:p>
            <a:pPr>
              <a:spcBef>
                <a:spcPct val="0"/>
              </a:spcBef>
              <a:buFontTx/>
              <a:buNone/>
              <a:defRPr/>
            </a:pPr>
            <a:endParaRPr lang="ka-GE" altLang="ka-GE" sz="2400" dirty="0"/>
          </a:p>
        </p:txBody>
      </p:sp>
      <p:sp>
        <p:nvSpPr>
          <p:cNvPr id="16" name="Rectangle 4">
            <a:extLst>
              <a:ext uri="{FF2B5EF4-FFF2-40B4-BE49-F238E27FC236}">
                <a16:creationId xmlns:a16="http://schemas.microsoft.com/office/drawing/2014/main" xmlns="" id="{86A2BDD5-71CA-44EA-A04C-3CB51D5B3B2E}"/>
              </a:ext>
            </a:extLst>
          </p:cNvPr>
          <p:cNvSpPr>
            <a:spLocks noChangeArrowheads="1"/>
          </p:cNvSpPr>
          <p:nvPr/>
        </p:nvSpPr>
        <p:spPr bwMode="auto">
          <a:xfrm>
            <a:off x="6814558" y="3500262"/>
            <a:ext cx="1892301"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en-US" altLang="ka-GE" sz="1600" b="1" dirty="0">
                <a:solidFill>
                  <a:srgbClr val="C00000"/>
                </a:solidFill>
                <a:ea typeface="MS PGothic" panose="020B0600070205080204" pitchFamily="34" charset="-128"/>
              </a:rPr>
              <a:t>Electronic Integrated Disease Surveillance System (EIDSS)</a:t>
            </a:r>
            <a:r>
              <a:rPr lang="ka-GE" altLang="ka-GE" sz="1600" b="1" dirty="0">
                <a:solidFill>
                  <a:srgbClr val="C00000"/>
                </a:solidFill>
                <a:ea typeface="MS PGothic" panose="020B0600070205080204" pitchFamily="34" charset="-128"/>
              </a:rPr>
              <a:t>  </a:t>
            </a:r>
            <a:endParaRPr lang="en-US" altLang="ka-GE" sz="1600" b="1" dirty="0">
              <a:solidFill>
                <a:srgbClr val="C00000"/>
              </a:solidFill>
              <a:ea typeface="MS PGothic" panose="020B0600070205080204" pitchFamily="34" charset="-128"/>
            </a:endParaRPr>
          </a:p>
          <a:p>
            <a:pPr>
              <a:spcBef>
                <a:spcPct val="0"/>
              </a:spcBef>
              <a:buFontTx/>
              <a:buNone/>
            </a:pPr>
            <a:endParaRPr lang="en-US" altLang="ka-GE" sz="1600" b="1" dirty="0">
              <a:solidFill>
                <a:srgbClr val="C00000"/>
              </a:solidFill>
              <a:ea typeface="MS PGothic" panose="020B0600070205080204" pitchFamily="34" charset="-128"/>
            </a:endParaRPr>
          </a:p>
          <a:p>
            <a:pPr>
              <a:spcBef>
                <a:spcPct val="0"/>
              </a:spcBef>
              <a:buFontTx/>
              <a:buNone/>
            </a:pPr>
            <a:r>
              <a:rPr lang="ka-GE" altLang="ka-GE" sz="1600" b="1" dirty="0">
                <a:solidFill>
                  <a:srgbClr val="C00000"/>
                </a:solidFill>
                <a:ea typeface="MS PGothic" panose="020B0600070205080204" pitchFamily="34" charset="-128"/>
              </a:rPr>
              <a:t>72 </a:t>
            </a:r>
            <a:r>
              <a:rPr lang="en-US" altLang="ka-GE" sz="1600" b="1" dirty="0">
                <a:solidFill>
                  <a:srgbClr val="003366"/>
                </a:solidFill>
                <a:ea typeface="MS PGothic" panose="020B0600070205080204" pitchFamily="34" charset="-128"/>
              </a:rPr>
              <a:t>notifiable diseases</a:t>
            </a:r>
          </a:p>
          <a:p>
            <a:pPr>
              <a:spcBef>
                <a:spcPct val="0"/>
              </a:spcBef>
              <a:buFontTx/>
              <a:buNone/>
            </a:pPr>
            <a:endParaRPr lang="en-US" altLang="ka-GE" sz="1600" b="1" dirty="0">
              <a:solidFill>
                <a:srgbClr val="003366"/>
              </a:solidFill>
              <a:ea typeface="MS PGothic" panose="020B0600070205080204" pitchFamily="34" charset="-128"/>
            </a:endParaRPr>
          </a:p>
          <a:p>
            <a:pPr>
              <a:spcBef>
                <a:spcPct val="0"/>
              </a:spcBef>
              <a:buFontTx/>
              <a:buNone/>
            </a:pPr>
            <a:r>
              <a:rPr lang="en-US" altLang="ka-GE" sz="1600" b="1" dirty="0">
                <a:solidFill>
                  <a:srgbClr val="C00000"/>
                </a:solidFill>
                <a:ea typeface="MS PGothic" panose="020B0600070205080204" pitchFamily="34" charset="-128"/>
              </a:rPr>
              <a:t>200 </a:t>
            </a:r>
            <a:r>
              <a:rPr lang="en-US" altLang="ka-GE" sz="1600" b="1" dirty="0">
                <a:solidFill>
                  <a:srgbClr val="003366"/>
                </a:solidFill>
                <a:ea typeface="MS PGothic" panose="020B0600070205080204" pitchFamily="34" charset="-128"/>
              </a:rPr>
              <a:t>entry points</a:t>
            </a:r>
            <a:endParaRPr lang="ka-GE" altLang="ka-GE" sz="1600" b="1" dirty="0">
              <a:solidFill>
                <a:srgbClr val="003366"/>
              </a:solidFill>
              <a:ea typeface="MS PGothic" panose="020B0600070205080204" pitchFamily="34" charset="-128"/>
            </a:endParaRPr>
          </a:p>
        </p:txBody>
      </p:sp>
      <p:pic>
        <p:nvPicPr>
          <p:cNvPr id="5" name="Picture 4"/>
          <p:cNvPicPr>
            <a:picLocks noChangeAspect="1"/>
          </p:cNvPicPr>
          <p:nvPr/>
        </p:nvPicPr>
        <p:blipFill>
          <a:blip r:embed="rId5"/>
          <a:stretch>
            <a:fillRect/>
          </a:stretch>
        </p:blipFill>
        <p:spPr>
          <a:xfrm>
            <a:off x="149225" y="673477"/>
            <a:ext cx="4566791" cy="2844800"/>
          </a:xfrm>
          <a:prstGeom prst="rect">
            <a:avLst/>
          </a:prstGeom>
        </p:spPr>
      </p:pic>
      <p:sp>
        <p:nvSpPr>
          <p:cNvPr id="9" name="TextBox 8"/>
          <p:cNvSpPr txBox="1"/>
          <p:nvPr/>
        </p:nvSpPr>
        <p:spPr>
          <a:xfrm>
            <a:off x="179512" y="640685"/>
            <a:ext cx="3288080" cy="369332"/>
          </a:xfrm>
          <a:prstGeom prst="rect">
            <a:avLst/>
          </a:prstGeom>
          <a:solidFill>
            <a:schemeClr val="bg1"/>
          </a:solidFill>
        </p:spPr>
        <p:txBody>
          <a:bodyPr wrap="none" rtlCol="0">
            <a:spAutoFit/>
          </a:bodyPr>
          <a:lstStyle/>
          <a:p>
            <a:r>
              <a:rPr lang="en-US" dirty="0">
                <a:solidFill>
                  <a:srgbClr val="C00000"/>
                </a:solidFill>
              </a:rPr>
              <a:t>Public Health Network             </a:t>
            </a:r>
            <a:endParaRPr lang="ka-GE" dirty="0">
              <a:solidFill>
                <a:srgbClr val="C00000"/>
              </a:solidFill>
            </a:endParaRPr>
          </a:p>
        </p:txBody>
      </p:sp>
      <p:sp>
        <p:nvSpPr>
          <p:cNvPr id="13" name="Rectangle 4">
            <a:extLst>
              <a:ext uri="{FF2B5EF4-FFF2-40B4-BE49-F238E27FC236}">
                <a16:creationId xmlns="" xmlns:a16="http://schemas.microsoft.com/office/drawing/2014/main" id="{F4058A56-E8BC-4892-8A42-3CFA7CD0788F}"/>
              </a:ext>
            </a:extLst>
          </p:cNvPr>
          <p:cNvSpPr>
            <a:spLocks noChangeArrowheads="1"/>
          </p:cNvSpPr>
          <p:nvPr/>
        </p:nvSpPr>
        <p:spPr bwMode="auto">
          <a:xfrm>
            <a:off x="0" y="6156016"/>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dirty="0"/>
          </a:p>
        </p:txBody>
      </p:sp>
      <p:sp>
        <p:nvSpPr>
          <p:cNvPr id="14" name="Rectangle 5">
            <a:extLst>
              <a:ext uri="{FF2B5EF4-FFF2-40B4-BE49-F238E27FC236}">
                <a16:creationId xmlns="" xmlns:a16="http://schemas.microsoft.com/office/drawing/2014/main" id="{95603622-966E-4823-83FC-C52B49FC3581}"/>
              </a:ext>
            </a:extLst>
          </p:cNvPr>
          <p:cNvSpPr>
            <a:spLocks noChangeArrowheads="1"/>
          </p:cNvSpPr>
          <p:nvPr/>
        </p:nvSpPr>
        <p:spPr bwMode="auto">
          <a:xfrm>
            <a:off x="1258888" y="6227454"/>
            <a:ext cx="47529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en-US" altLang="en-US" sz="800" b="1" dirty="0">
              <a:solidFill>
                <a:schemeClr val="bg1"/>
              </a:solidFill>
              <a:latin typeface="Calibri" panose="020F0502020204030204" pitchFamily="34" charset="0"/>
              <a:cs typeface="Calibri" panose="020F0502020204030204" pitchFamily="34" charset="0"/>
            </a:endParaRPr>
          </a:p>
          <a:p>
            <a:pPr eaLnBrk="1" hangingPunct="1">
              <a:spcBef>
                <a:spcPct val="0"/>
              </a:spcBef>
              <a:buFontTx/>
              <a:buNone/>
            </a:pPr>
            <a:r>
              <a:rPr lang="en-US" altLang="en-US" sz="1400" b="1" dirty="0">
                <a:solidFill>
                  <a:schemeClr val="bg1"/>
                </a:solidFill>
                <a:latin typeface="Calibri" panose="020F0502020204030204" pitchFamily="34" charset="0"/>
                <a:cs typeface="Calibri" panose="020F0502020204030204" pitchFamily="34" charset="0"/>
              </a:rPr>
              <a:t>National Center for Disease Control &amp;  Public Health</a:t>
            </a:r>
            <a:endParaRPr lang="ru-RU" altLang="en-US" sz="1400" b="1" dirty="0">
              <a:solidFill>
                <a:schemeClr val="bg1"/>
              </a:solidFill>
              <a:latin typeface="Calibri" panose="020F0502020204030204" pitchFamily="34" charset="0"/>
              <a:cs typeface="Calibri" panose="020F0502020204030204" pitchFamily="34" charset="0"/>
            </a:endParaRPr>
          </a:p>
        </p:txBody>
      </p:sp>
      <p:sp>
        <p:nvSpPr>
          <p:cNvPr id="17" name="Text Box 8">
            <a:extLst>
              <a:ext uri="{FF2B5EF4-FFF2-40B4-BE49-F238E27FC236}">
                <a16:creationId xmlns="" xmlns:a16="http://schemas.microsoft.com/office/drawing/2014/main" id="{BDA7139D-1CE7-4988-8CB9-EE1E380624A3}"/>
              </a:ext>
            </a:extLst>
          </p:cNvPr>
          <p:cNvSpPr txBox="1">
            <a:spLocks noChangeArrowheads="1"/>
          </p:cNvSpPr>
          <p:nvPr/>
        </p:nvSpPr>
        <p:spPr bwMode="auto">
          <a:xfrm>
            <a:off x="7451725" y="6371916"/>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solidFill>
                  <a:schemeClr val="bg1"/>
                </a:solidFill>
              </a:rPr>
              <a:t>www.ncdc.ge</a:t>
            </a:r>
            <a:endParaRPr lang="ru-RU" altLang="en-US" sz="1800">
              <a:solidFill>
                <a:schemeClr val="bg1"/>
              </a:solidFill>
            </a:endParaRPr>
          </a:p>
        </p:txBody>
      </p:sp>
      <p:pic>
        <p:nvPicPr>
          <p:cNvPr id="18" name="Picture 17"/>
          <p:cNvPicPr>
            <a:picLocks noChangeAspect="1"/>
          </p:cNvPicPr>
          <p:nvPr/>
        </p:nvPicPr>
        <p:blipFill>
          <a:blip r:embed="rId6"/>
          <a:stretch>
            <a:fillRect/>
          </a:stretch>
        </p:blipFill>
        <p:spPr>
          <a:xfrm>
            <a:off x="55013" y="6208982"/>
            <a:ext cx="772571" cy="594560"/>
          </a:xfrm>
          <a:prstGeom prst="rect">
            <a:avLst/>
          </a:prstGeom>
        </p:spPr>
      </p:pic>
    </p:spTree>
    <p:extLst>
      <p:ext uri="{BB962C8B-B14F-4D97-AF65-F5344CB8AC3E}">
        <p14:creationId xmlns:p14="http://schemas.microsoft.com/office/powerpoint/2010/main" val="35930713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482036460"/>
              </p:ext>
            </p:extLst>
          </p:nvPr>
        </p:nvGraphicFramePr>
        <p:xfrm>
          <a:off x="142876" y="260649"/>
          <a:ext cx="8749601" cy="5931540"/>
        </p:xfrm>
        <a:graphic>
          <a:graphicData uri="http://schemas.openxmlformats.org/drawingml/2006/table">
            <a:tbl>
              <a:tblPr firstRow="1" firstCol="1" bandRow="1"/>
              <a:tblGrid>
                <a:gridCol w="1318772">
                  <a:extLst>
                    <a:ext uri="{9D8B030D-6E8A-4147-A177-3AD203B41FA5}">
                      <a16:colId xmlns:a16="http://schemas.microsoft.com/office/drawing/2014/main" xmlns="" val="20000"/>
                    </a:ext>
                  </a:extLst>
                </a:gridCol>
                <a:gridCol w="586917">
                  <a:extLst>
                    <a:ext uri="{9D8B030D-6E8A-4147-A177-3AD203B41FA5}">
                      <a16:colId xmlns:a16="http://schemas.microsoft.com/office/drawing/2014/main" xmlns="" val="20001"/>
                    </a:ext>
                  </a:extLst>
                </a:gridCol>
                <a:gridCol w="773537">
                  <a:extLst>
                    <a:ext uri="{9D8B030D-6E8A-4147-A177-3AD203B41FA5}">
                      <a16:colId xmlns:a16="http://schemas.microsoft.com/office/drawing/2014/main" xmlns="" val="20010"/>
                    </a:ext>
                  </a:extLst>
                </a:gridCol>
                <a:gridCol w="707234">
                  <a:extLst>
                    <a:ext uri="{9D8B030D-6E8A-4147-A177-3AD203B41FA5}">
                      <a16:colId xmlns:a16="http://schemas.microsoft.com/office/drawing/2014/main" xmlns="" val="20002"/>
                    </a:ext>
                  </a:extLst>
                </a:gridCol>
                <a:gridCol w="850890">
                  <a:extLst>
                    <a:ext uri="{9D8B030D-6E8A-4147-A177-3AD203B41FA5}">
                      <a16:colId xmlns:a16="http://schemas.microsoft.com/office/drawing/2014/main" xmlns="" val="20003"/>
                    </a:ext>
                  </a:extLst>
                </a:gridCol>
                <a:gridCol w="806688">
                  <a:extLst>
                    <a:ext uri="{9D8B030D-6E8A-4147-A177-3AD203B41FA5}">
                      <a16:colId xmlns:a16="http://schemas.microsoft.com/office/drawing/2014/main" xmlns="" val="20004"/>
                    </a:ext>
                  </a:extLst>
                </a:gridCol>
                <a:gridCol w="718284">
                  <a:extLst>
                    <a:ext uri="{9D8B030D-6E8A-4147-A177-3AD203B41FA5}">
                      <a16:colId xmlns:a16="http://schemas.microsoft.com/office/drawing/2014/main" xmlns="" val="20005"/>
                    </a:ext>
                  </a:extLst>
                </a:gridCol>
                <a:gridCol w="696184">
                  <a:extLst>
                    <a:ext uri="{9D8B030D-6E8A-4147-A177-3AD203B41FA5}">
                      <a16:colId xmlns:a16="http://schemas.microsoft.com/office/drawing/2014/main" xmlns="" val="20006"/>
                    </a:ext>
                  </a:extLst>
                </a:gridCol>
                <a:gridCol w="740386">
                  <a:extLst>
                    <a:ext uri="{9D8B030D-6E8A-4147-A177-3AD203B41FA5}">
                      <a16:colId xmlns:a16="http://schemas.microsoft.com/office/drawing/2014/main" xmlns="" val="20007"/>
                    </a:ext>
                  </a:extLst>
                </a:gridCol>
                <a:gridCol w="751436">
                  <a:extLst>
                    <a:ext uri="{9D8B030D-6E8A-4147-A177-3AD203B41FA5}">
                      <a16:colId xmlns:a16="http://schemas.microsoft.com/office/drawing/2014/main" xmlns="" val="20008"/>
                    </a:ext>
                  </a:extLst>
                </a:gridCol>
                <a:gridCol w="799273">
                  <a:extLst>
                    <a:ext uri="{9D8B030D-6E8A-4147-A177-3AD203B41FA5}">
                      <a16:colId xmlns:a16="http://schemas.microsoft.com/office/drawing/2014/main" xmlns="" val="20009"/>
                    </a:ext>
                  </a:extLst>
                </a:gridCol>
              </a:tblGrid>
              <a:tr h="1017348">
                <a:tc gridSpan="10">
                  <a:txBody>
                    <a:bodyPr/>
                    <a:lstStyle/>
                    <a:p>
                      <a:pPr marL="0" marR="0" algn="ctr">
                        <a:lnSpc>
                          <a:spcPct val="107000"/>
                        </a:lnSpc>
                        <a:spcBef>
                          <a:spcPts val="0"/>
                        </a:spcBef>
                        <a:spcAft>
                          <a:spcPts val="0"/>
                        </a:spcAft>
                      </a:pPr>
                      <a:r>
                        <a:rPr lang="en-US" sz="3200" b="1" cap="none" spc="0" dirty="0">
                          <a:ln/>
                          <a:solidFill>
                            <a:srgbClr val="C00000"/>
                          </a:solidFill>
                          <a:effectLst>
                            <a:outerShdw blurRad="38100" dist="19050" dir="2700000" algn="tl" rotWithShape="0">
                              <a:schemeClr val="dk1">
                                <a:lumMod val="50000"/>
                                <a:alpha val="40000"/>
                              </a:schemeClr>
                            </a:outerShdw>
                          </a:effectLst>
                          <a:latin typeface="+mn-lt"/>
                          <a:ea typeface="Calibri" panose="020F0502020204030204" pitchFamily="34" charset="0"/>
                          <a:cs typeface="Times New Roman" panose="02020603050405020304" pitchFamily="18" charset="0"/>
                        </a:rPr>
                        <a:t>New </a:t>
                      </a:r>
                      <a:r>
                        <a:rPr lang="en-US" sz="3200" b="1" cap="none" spc="0" baseline="0" dirty="0">
                          <a:ln/>
                          <a:solidFill>
                            <a:srgbClr val="C00000"/>
                          </a:solidFill>
                          <a:effectLst>
                            <a:outerShdw blurRad="38100" dist="19050" dir="2700000" algn="tl" rotWithShape="0">
                              <a:schemeClr val="dk1">
                                <a:lumMod val="50000"/>
                                <a:alpha val="40000"/>
                              </a:schemeClr>
                            </a:outerShdw>
                          </a:effectLst>
                          <a:latin typeface="+mn-lt"/>
                          <a:ea typeface="Calibri" panose="020F0502020204030204" pitchFamily="34" charset="0"/>
                          <a:cs typeface="Times New Roman" panose="02020603050405020304" pitchFamily="18" charset="0"/>
                        </a:rPr>
                        <a:t> vaccine introduction </a:t>
                      </a:r>
                      <a:endParaRPr lang="en-US" sz="3200" b="1" cap="none" spc="0" baseline="0" dirty="0" smtClean="0">
                        <a:ln/>
                        <a:solidFill>
                          <a:srgbClr val="C00000"/>
                        </a:solidFill>
                        <a:effectLst>
                          <a:outerShdw blurRad="38100" dist="19050" dir="2700000" algn="tl" rotWithShape="0">
                            <a:schemeClr val="dk1">
                              <a:lumMod val="50000"/>
                              <a:alpha val="40000"/>
                            </a:schemeClr>
                          </a:outerShdw>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3200" b="1" cap="none" spc="0" baseline="0" dirty="0" smtClean="0">
                          <a:ln/>
                          <a:solidFill>
                            <a:srgbClr val="C00000"/>
                          </a:solidFill>
                          <a:effectLst>
                            <a:outerShdw blurRad="38100" dist="19050" dir="2700000" algn="tl" rotWithShape="0">
                              <a:schemeClr val="dk1">
                                <a:lumMod val="50000"/>
                                <a:alpha val="40000"/>
                              </a:schemeClr>
                            </a:outerShdw>
                          </a:effectLst>
                          <a:latin typeface="+mn-lt"/>
                          <a:ea typeface="Calibri" panose="020F0502020204030204" pitchFamily="34" charset="0"/>
                          <a:cs typeface="Times New Roman" panose="02020603050405020304" pitchFamily="18" charset="0"/>
                        </a:rPr>
                        <a:t>2002 </a:t>
                      </a:r>
                      <a:r>
                        <a:rPr lang="en-US" sz="3200" b="1" cap="none" spc="0" baseline="0" dirty="0">
                          <a:ln/>
                          <a:solidFill>
                            <a:srgbClr val="C00000"/>
                          </a:solidFill>
                          <a:effectLst>
                            <a:outerShdw blurRad="38100" dist="19050" dir="2700000" algn="tl" rotWithShape="0">
                              <a:schemeClr val="dk1">
                                <a:lumMod val="50000"/>
                                <a:alpha val="40000"/>
                              </a:schemeClr>
                            </a:outerShdw>
                          </a:effectLst>
                          <a:latin typeface="+mn-lt"/>
                          <a:ea typeface="Calibri" panose="020F0502020204030204" pitchFamily="34" charset="0"/>
                          <a:cs typeface="Times New Roman" panose="02020603050405020304" pitchFamily="18" charset="0"/>
                        </a:rPr>
                        <a:t>-2017</a:t>
                      </a:r>
                      <a:endParaRPr lang="en-US" sz="3200" b="1" cap="none" spc="0" dirty="0">
                        <a:ln/>
                        <a:solidFill>
                          <a:srgbClr val="C00000"/>
                        </a:solidFill>
                        <a:effectLst>
                          <a:outerShdw blurRad="38100" dist="19050" dir="2700000" algn="tl" rotWithShape="0">
                            <a:schemeClr val="dk1">
                              <a:lumMod val="50000"/>
                              <a:alpha val="40000"/>
                            </a:schemeClr>
                          </a:outerShdw>
                        </a:effectLst>
                        <a:latin typeface="+mn-lt"/>
                        <a:ea typeface="Calibri" panose="020F0502020204030204" pitchFamily="34" charset="0"/>
                        <a:cs typeface="Times New Roman" panose="02020603050405020304" pitchFamily="18" charset="0"/>
                      </a:endParaRPr>
                    </a:p>
                  </a:txBody>
                  <a:tcPr marL="51435" marR="51435" marT="0" marB="0" anchor="ctr">
                    <a:lnL>
                      <a:noFill/>
                    </a:lnL>
                    <a:lnR>
                      <a:noFill/>
                    </a:lnR>
                    <a:lnT>
                      <a:noFill/>
                    </a:lnT>
                    <a:lnB w="38100" cap="flat" cmpd="sng" algn="ctr">
                      <a:solidFill>
                        <a:srgbClr val="C00000"/>
                      </a:solidFill>
                      <a:prstDash val="solid"/>
                      <a:round/>
                      <a:headEnd type="none" w="med" len="med"/>
                      <a:tailEnd type="none" w="med" len="med"/>
                    </a:lnB>
                    <a:solidFill>
                      <a:schemeClr val="bg1">
                        <a:lumMod val="85000"/>
                      </a:schemeClr>
                    </a:solidFill>
                  </a:tcPr>
                </a:tc>
                <a:tc hMerge="1">
                  <a:txBody>
                    <a:bodyPr/>
                    <a:lstStyle/>
                    <a:p>
                      <a:endParaRPr lang="en-US"/>
                    </a:p>
                  </a:txBody>
                  <a:tcPr/>
                </a:tc>
                <a:tc hMerge="1">
                  <a:txBody>
                    <a:bodyPr/>
                    <a:lstStyle/>
                    <a:p>
                      <a:endParaRPr lang="en-GB"/>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07000"/>
                        </a:lnSpc>
                        <a:spcBef>
                          <a:spcPts val="0"/>
                        </a:spcBef>
                        <a:spcAft>
                          <a:spcPts val="0"/>
                        </a:spcAft>
                      </a:pPr>
                      <a:endParaRPr lang="en-US" sz="2400" dirty="0">
                        <a:effectLst/>
                        <a:latin typeface="+mn-lt"/>
                        <a:ea typeface="Calibri" panose="020F0502020204030204" pitchFamily="34" charset="0"/>
                        <a:cs typeface="Times New Roman" panose="02020603050405020304" pitchFamily="18" charset="0"/>
                      </a:endParaRPr>
                    </a:p>
                  </a:txBody>
                  <a:tcPr marL="51435" marR="51435" marT="0" marB="0" anchor="ctr">
                    <a:lnL>
                      <a:noFill/>
                    </a:lnL>
                    <a:lnR>
                      <a:noFill/>
                    </a:lnR>
                    <a:lnT>
                      <a:noFill/>
                    </a:lnT>
                    <a:lnB w="38100" cap="flat" cmpd="sng" algn="ctr">
                      <a:solidFill>
                        <a:srgbClr val="C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xmlns="" val="10000"/>
                  </a:ext>
                </a:extLst>
              </a:tr>
              <a:tr h="829792">
                <a:tc>
                  <a:txBody>
                    <a:bodyPr/>
                    <a:lstStyle/>
                    <a:p>
                      <a:pPr marL="0" marR="0" algn="ctr">
                        <a:lnSpc>
                          <a:spcPct val="107000"/>
                        </a:lnSpc>
                        <a:spcBef>
                          <a:spcPts val="0"/>
                        </a:spcBef>
                        <a:spcAft>
                          <a:spcPts val="0"/>
                        </a:spcAft>
                      </a:pPr>
                      <a:r>
                        <a:rPr lang="en-US" sz="1600" b="1" dirty="0">
                          <a:solidFill>
                            <a:schemeClr val="bg1"/>
                          </a:solidFill>
                          <a:effectLst/>
                          <a:latin typeface="+mn-lt"/>
                          <a:ea typeface="Calibri" panose="020F0502020204030204" pitchFamily="34" charset="0"/>
                          <a:cs typeface="Times New Roman" panose="02020603050405020304" pitchFamily="18" charset="0"/>
                        </a:rPr>
                        <a:t>Vaccine</a:t>
                      </a:r>
                      <a:endParaRPr lang="en-US" sz="2400" b="1"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nchor="ctr">
                    <a:lnL>
                      <a:noFill/>
                    </a:lnL>
                    <a:lnR w="12700" cap="flat" cmpd="sng" algn="ctr">
                      <a:solidFill>
                        <a:srgbClr val="FFFFFF"/>
                      </a:solidFill>
                      <a:prstDash val="solid"/>
                      <a:round/>
                      <a:headEnd type="none" w="med" len="med"/>
                      <a:tailEnd type="none" w="med" len="med"/>
                    </a:lnR>
                    <a:lnT w="38100" cap="flat" cmpd="sng" algn="ctr">
                      <a:solidFill>
                        <a:srgbClr val="C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tc>
                  <a:txBody>
                    <a:bodyPr/>
                    <a:lstStyle/>
                    <a:p>
                      <a:pPr marL="0" marR="0" algn="l">
                        <a:lnSpc>
                          <a:spcPct val="107000"/>
                        </a:lnSpc>
                        <a:spcBef>
                          <a:spcPts val="0"/>
                        </a:spcBef>
                        <a:spcAft>
                          <a:spcPts val="0"/>
                        </a:spcAft>
                      </a:pPr>
                      <a:endParaRPr lang="en-US" sz="1600" b="1" dirty="0">
                        <a:solidFill>
                          <a:schemeClr val="bg1"/>
                        </a:solidFill>
                        <a:effectLst/>
                        <a:latin typeface="+mn-lt"/>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r>
                        <a:rPr lang="en-US" sz="1600" b="1" dirty="0">
                          <a:solidFill>
                            <a:schemeClr val="bg1"/>
                          </a:solidFill>
                          <a:effectLst/>
                          <a:latin typeface="+mn-lt"/>
                          <a:ea typeface="Calibri" panose="020F0502020204030204" pitchFamily="34" charset="0"/>
                          <a:cs typeface="Times New Roman" panose="02020603050405020304" pitchFamily="18" charset="0"/>
                        </a:rPr>
                        <a:t>2002</a:t>
                      </a:r>
                      <a:endParaRPr lang="en-US" sz="2400" b="1"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C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tc>
                  <a:txBody>
                    <a:bodyPr/>
                    <a:lstStyle/>
                    <a:p>
                      <a:pPr marL="0" marR="0" algn="l">
                        <a:lnSpc>
                          <a:spcPct val="107000"/>
                        </a:lnSpc>
                        <a:spcBef>
                          <a:spcPts val="0"/>
                        </a:spcBef>
                        <a:spcAft>
                          <a:spcPts val="0"/>
                        </a:spcAft>
                      </a:pPr>
                      <a:endParaRPr lang="en-US" sz="1600" b="1" dirty="0">
                        <a:solidFill>
                          <a:schemeClr val="bg1"/>
                        </a:solidFill>
                        <a:effectLst/>
                        <a:latin typeface="+mn-lt"/>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r>
                        <a:rPr lang="en-US" sz="1600" b="1" dirty="0">
                          <a:solidFill>
                            <a:schemeClr val="bg1"/>
                          </a:solidFill>
                          <a:effectLst/>
                          <a:latin typeface="+mn-lt"/>
                          <a:ea typeface="Calibri" panose="020F0502020204030204" pitchFamily="34" charset="0"/>
                          <a:cs typeface="Times New Roman" panose="02020603050405020304" pitchFamily="18" charset="0"/>
                        </a:rPr>
                        <a:t>2003</a:t>
                      </a:r>
                    </a:p>
                  </a:txBody>
                  <a:tcPr marL="51435" marR="5143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C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tc>
                  <a:txBody>
                    <a:bodyPr/>
                    <a:lstStyle/>
                    <a:p>
                      <a:pPr marL="0" marR="0" algn="l">
                        <a:lnSpc>
                          <a:spcPct val="107000"/>
                        </a:lnSpc>
                        <a:spcBef>
                          <a:spcPts val="0"/>
                        </a:spcBef>
                        <a:spcAft>
                          <a:spcPts val="0"/>
                        </a:spcAft>
                      </a:pPr>
                      <a:r>
                        <a:rPr lang="en-US" sz="1600" b="1" dirty="0">
                          <a:solidFill>
                            <a:schemeClr val="bg1"/>
                          </a:solidFill>
                          <a:effectLst/>
                          <a:latin typeface="+mn-lt"/>
                          <a:ea typeface="Calibri" panose="020F0502020204030204" pitchFamily="34" charset="0"/>
                          <a:cs typeface="Times New Roman" panose="02020603050405020304" pitchFamily="18" charset="0"/>
                        </a:rPr>
                        <a:t>2010</a:t>
                      </a:r>
                      <a:endParaRPr lang="en-US" sz="2400" b="1"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C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tc>
                  <a:txBody>
                    <a:bodyPr/>
                    <a:lstStyle/>
                    <a:p>
                      <a:pPr marL="0" marR="0" algn="l">
                        <a:lnSpc>
                          <a:spcPct val="107000"/>
                        </a:lnSpc>
                        <a:spcBef>
                          <a:spcPts val="0"/>
                        </a:spcBef>
                        <a:spcAft>
                          <a:spcPts val="0"/>
                        </a:spcAft>
                      </a:pPr>
                      <a:r>
                        <a:rPr lang="en-US" sz="1600" b="1" dirty="0">
                          <a:solidFill>
                            <a:schemeClr val="bg1"/>
                          </a:solidFill>
                          <a:effectLst/>
                          <a:latin typeface="+mn-lt"/>
                          <a:ea typeface="Calibri" panose="020F0502020204030204" pitchFamily="34" charset="0"/>
                          <a:cs typeface="Times New Roman" panose="02020603050405020304" pitchFamily="18" charset="0"/>
                        </a:rPr>
                        <a:t>2011</a:t>
                      </a:r>
                      <a:endParaRPr lang="en-US" sz="2400" b="1"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C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tc>
                  <a:txBody>
                    <a:bodyPr/>
                    <a:lstStyle/>
                    <a:p>
                      <a:pPr marL="0" marR="0" algn="l">
                        <a:lnSpc>
                          <a:spcPct val="107000"/>
                        </a:lnSpc>
                        <a:spcBef>
                          <a:spcPts val="0"/>
                        </a:spcBef>
                        <a:spcAft>
                          <a:spcPts val="0"/>
                        </a:spcAft>
                      </a:pPr>
                      <a:endParaRPr lang="en-US" sz="1600" b="1" dirty="0">
                        <a:solidFill>
                          <a:schemeClr val="bg1"/>
                        </a:solidFill>
                        <a:effectLst/>
                        <a:latin typeface="+mn-lt"/>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r>
                        <a:rPr lang="en-US" sz="1600" b="1" dirty="0">
                          <a:solidFill>
                            <a:schemeClr val="bg1"/>
                          </a:solidFill>
                          <a:effectLst/>
                          <a:latin typeface="+mn-lt"/>
                          <a:ea typeface="Calibri" panose="020F0502020204030204" pitchFamily="34" charset="0"/>
                          <a:cs typeface="Times New Roman" panose="02020603050405020304" pitchFamily="18" charset="0"/>
                        </a:rPr>
                        <a:t>2012</a:t>
                      </a:r>
                      <a:endParaRPr lang="en-US" sz="2400" b="1"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C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tc>
                  <a:txBody>
                    <a:bodyPr/>
                    <a:lstStyle/>
                    <a:p>
                      <a:pPr marL="0" marR="0" algn="l">
                        <a:lnSpc>
                          <a:spcPct val="107000"/>
                        </a:lnSpc>
                        <a:spcBef>
                          <a:spcPts val="0"/>
                        </a:spcBef>
                        <a:spcAft>
                          <a:spcPts val="0"/>
                        </a:spcAft>
                      </a:pPr>
                      <a:endParaRPr lang="en-US" sz="1600" b="1" dirty="0">
                        <a:solidFill>
                          <a:schemeClr val="bg1"/>
                        </a:solidFill>
                        <a:effectLst/>
                        <a:latin typeface="+mn-lt"/>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r>
                        <a:rPr lang="en-US" sz="1600" b="1" dirty="0">
                          <a:solidFill>
                            <a:schemeClr val="bg1"/>
                          </a:solidFill>
                          <a:effectLst/>
                          <a:latin typeface="+mn-lt"/>
                          <a:ea typeface="Calibri" panose="020F0502020204030204" pitchFamily="34" charset="0"/>
                          <a:cs typeface="Times New Roman" panose="02020603050405020304" pitchFamily="18" charset="0"/>
                        </a:rPr>
                        <a:t>2013</a:t>
                      </a:r>
                      <a:endParaRPr lang="en-US" sz="2400" b="1"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C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tc>
                  <a:txBody>
                    <a:bodyPr/>
                    <a:lstStyle/>
                    <a:p>
                      <a:pPr marL="0" marR="0" algn="l">
                        <a:lnSpc>
                          <a:spcPct val="107000"/>
                        </a:lnSpc>
                        <a:spcBef>
                          <a:spcPts val="0"/>
                        </a:spcBef>
                        <a:spcAft>
                          <a:spcPts val="0"/>
                        </a:spcAft>
                      </a:pPr>
                      <a:endParaRPr lang="en-US" sz="1600" b="1" dirty="0">
                        <a:solidFill>
                          <a:schemeClr val="bg1"/>
                        </a:solidFill>
                        <a:effectLst/>
                        <a:latin typeface="+mn-lt"/>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r>
                        <a:rPr lang="en-US" sz="1600" b="1" dirty="0">
                          <a:solidFill>
                            <a:schemeClr val="bg1"/>
                          </a:solidFill>
                          <a:effectLst/>
                          <a:latin typeface="+mn-lt"/>
                          <a:ea typeface="Calibri" panose="020F0502020204030204" pitchFamily="34" charset="0"/>
                          <a:cs typeface="Times New Roman" panose="02020603050405020304" pitchFamily="18" charset="0"/>
                        </a:rPr>
                        <a:t>2014</a:t>
                      </a:r>
                      <a:endParaRPr lang="en-US" sz="2400" b="1"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C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tc>
                  <a:txBody>
                    <a:bodyPr/>
                    <a:lstStyle/>
                    <a:p>
                      <a:pPr marL="0" marR="0" algn="l">
                        <a:lnSpc>
                          <a:spcPct val="107000"/>
                        </a:lnSpc>
                        <a:spcBef>
                          <a:spcPts val="0"/>
                        </a:spcBef>
                        <a:spcAft>
                          <a:spcPts val="0"/>
                        </a:spcAft>
                      </a:pPr>
                      <a:endParaRPr lang="en-US" sz="1600" b="1" dirty="0">
                        <a:solidFill>
                          <a:schemeClr val="bg1"/>
                        </a:solidFill>
                        <a:effectLst/>
                        <a:latin typeface="+mn-lt"/>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r>
                        <a:rPr lang="en-US" sz="1600" b="1" dirty="0">
                          <a:solidFill>
                            <a:schemeClr val="bg1"/>
                          </a:solidFill>
                          <a:effectLst/>
                          <a:latin typeface="+mn-lt"/>
                          <a:ea typeface="Calibri" panose="020F0502020204030204" pitchFamily="34" charset="0"/>
                          <a:cs typeface="Times New Roman" panose="02020603050405020304" pitchFamily="18" charset="0"/>
                        </a:rPr>
                        <a:t>2015</a:t>
                      </a:r>
                      <a:endParaRPr lang="en-US" sz="2400" b="1"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C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tc>
                  <a:txBody>
                    <a:bodyPr/>
                    <a:lstStyle/>
                    <a:p>
                      <a:pPr marL="0" marR="0" algn="l">
                        <a:lnSpc>
                          <a:spcPct val="107000"/>
                        </a:lnSpc>
                        <a:spcBef>
                          <a:spcPts val="0"/>
                        </a:spcBef>
                        <a:spcAft>
                          <a:spcPts val="0"/>
                        </a:spcAft>
                      </a:pPr>
                      <a:endParaRPr lang="en-US" sz="1600" b="1" dirty="0">
                        <a:solidFill>
                          <a:schemeClr val="bg1"/>
                        </a:solidFill>
                        <a:effectLst/>
                        <a:latin typeface="+mn-lt"/>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r>
                        <a:rPr lang="en-US" sz="1600" b="1" dirty="0">
                          <a:solidFill>
                            <a:schemeClr val="bg1"/>
                          </a:solidFill>
                          <a:effectLst/>
                          <a:latin typeface="+mn-lt"/>
                          <a:ea typeface="Calibri" panose="020F0502020204030204" pitchFamily="34" charset="0"/>
                          <a:cs typeface="Times New Roman" panose="02020603050405020304" pitchFamily="18" charset="0"/>
                        </a:rPr>
                        <a:t>2016</a:t>
                      </a:r>
                      <a:endParaRPr lang="en-US" sz="2400" b="1"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C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tc>
                  <a:txBody>
                    <a:bodyPr/>
                    <a:lstStyle/>
                    <a:p>
                      <a:pPr marL="0" marR="0" algn="l">
                        <a:lnSpc>
                          <a:spcPct val="107000"/>
                        </a:lnSpc>
                        <a:spcBef>
                          <a:spcPts val="0"/>
                        </a:spcBef>
                        <a:spcAft>
                          <a:spcPts val="0"/>
                        </a:spcAft>
                      </a:pPr>
                      <a:endParaRPr lang="en-US" sz="1600" b="1" dirty="0">
                        <a:solidFill>
                          <a:schemeClr val="bg1"/>
                        </a:solidFill>
                        <a:effectLst/>
                        <a:latin typeface="+mn-lt"/>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r>
                        <a:rPr lang="en-US" sz="1600" b="1" dirty="0">
                          <a:solidFill>
                            <a:schemeClr val="bg1"/>
                          </a:solidFill>
                          <a:effectLst/>
                          <a:latin typeface="+mn-lt"/>
                          <a:ea typeface="Calibri" panose="020F0502020204030204" pitchFamily="34" charset="0"/>
                          <a:cs typeface="Times New Roman" panose="02020603050405020304" pitchFamily="18" charset="0"/>
                        </a:rPr>
                        <a:t>2017</a:t>
                      </a:r>
                    </a:p>
                  </a:txBody>
                  <a:tcPr marL="51435" marR="51435" marT="0" marB="0">
                    <a:lnL w="12700" cap="flat" cmpd="sng" algn="ctr">
                      <a:solidFill>
                        <a:srgbClr val="FFFFFF"/>
                      </a:solidFill>
                      <a:prstDash val="solid"/>
                      <a:round/>
                      <a:headEnd type="none" w="med" len="med"/>
                      <a:tailEnd type="none" w="med" len="med"/>
                    </a:lnL>
                    <a:lnR>
                      <a:noFill/>
                    </a:lnR>
                    <a:lnT w="38100" cap="flat" cmpd="sng" algn="ctr">
                      <a:solidFill>
                        <a:srgbClr val="C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xmlns="" val="10001"/>
                  </a:ext>
                </a:extLst>
              </a:tr>
              <a:tr h="659776">
                <a:tc>
                  <a:txBody>
                    <a:bodyPr/>
                    <a:lstStyle/>
                    <a:p>
                      <a:pPr marL="0" marR="0">
                        <a:lnSpc>
                          <a:spcPct val="107000"/>
                        </a:lnSpc>
                        <a:spcBef>
                          <a:spcPts val="0"/>
                        </a:spcBef>
                        <a:spcAft>
                          <a:spcPts val="0"/>
                        </a:spcAft>
                      </a:pPr>
                      <a:r>
                        <a:rPr lang="en-US" sz="2000" dirty="0" err="1">
                          <a:effectLst/>
                          <a:latin typeface="+mn-lt"/>
                          <a:ea typeface="Calibri" panose="020F0502020204030204" pitchFamily="34" charset="0"/>
                          <a:cs typeface="Times New Roman" panose="02020603050405020304" pitchFamily="18" charset="0"/>
                        </a:rPr>
                        <a:t>HepB</a:t>
                      </a:r>
                      <a:r>
                        <a:rPr lang="en-US" sz="2000" dirty="0">
                          <a:effectLst/>
                          <a:latin typeface="+mn-lt"/>
                          <a:ea typeface="Calibri" panose="020F0502020204030204" pitchFamily="34" charset="0"/>
                          <a:cs typeface="Times New Roman" panose="02020603050405020304" pitchFamily="18" charset="0"/>
                        </a:rPr>
                        <a:t> mono</a:t>
                      </a:r>
                      <a:endParaRPr lang="en-US" sz="3600" dirty="0">
                        <a:effectLst/>
                        <a:latin typeface="+mn-lt"/>
                        <a:ea typeface="Calibri" panose="020F0502020204030204" pitchFamily="34" charset="0"/>
                        <a:cs typeface="Times New Roman" panose="02020603050405020304" pitchFamily="18" charset="0"/>
                      </a:endParaRPr>
                    </a:p>
                  </a:txBody>
                  <a:tcPr marL="51435" marR="51435"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CECE"/>
                    </a:solidFill>
                  </a:tcPr>
                </a:tc>
                <a:tc>
                  <a:txBody>
                    <a:bodyPr/>
                    <a:lstStyle/>
                    <a:p>
                      <a:pPr marL="45720" marR="0" algn="ctr">
                        <a:lnSpc>
                          <a:spcPct val="107000"/>
                        </a:lnSpc>
                        <a:spcBef>
                          <a:spcPts val="0"/>
                        </a:spcBef>
                        <a:spcAft>
                          <a:spcPts val="0"/>
                        </a:spcAft>
                      </a:pPr>
                      <a:r>
                        <a:rPr lang="en-US" sz="900" dirty="0">
                          <a:effectLst/>
                          <a:latin typeface="Museo Sans 100" panose="02000000000000000000" pitchFamily="50"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marL="4572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marL="45720" marR="0" algn="ctr">
                        <a:lnSpc>
                          <a:spcPct val="107000"/>
                        </a:lnSpc>
                        <a:spcBef>
                          <a:spcPts val="0"/>
                        </a:spcBef>
                        <a:spcAft>
                          <a:spcPts val="0"/>
                        </a:spcAft>
                      </a:pPr>
                      <a:r>
                        <a:rPr lang="en-US" sz="900" dirty="0">
                          <a:effectLst/>
                          <a:latin typeface="Museo Sans 100" panose="02000000000000000000" pitchFamily="50"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marL="45720" marR="0" algn="ctr">
                        <a:lnSpc>
                          <a:spcPct val="107000"/>
                        </a:lnSpc>
                        <a:spcBef>
                          <a:spcPts val="0"/>
                        </a:spcBef>
                        <a:spcAft>
                          <a:spcPts val="0"/>
                        </a:spcAft>
                      </a:pPr>
                      <a:r>
                        <a:rPr lang="en-US" sz="900" dirty="0">
                          <a:effectLst/>
                          <a:latin typeface="Museo Sans 100" panose="02000000000000000000" pitchFamily="50"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marL="45720" marR="0" algn="ctr">
                        <a:lnSpc>
                          <a:spcPct val="107000"/>
                        </a:lnSpc>
                        <a:spcBef>
                          <a:spcPts val="0"/>
                        </a:spcBef>
                        <a:spcAft>
                          <a:spcPts val="0"/>
                        </a:spcAft>
                      </a:pPr>
                      <a:r>
                        <a:rPr lang="en-US" sz="900" dirty="0">
                          <a:effectLst/>
                          <a:latin typeface="Museo Sans 100" panose="02000000000000000000" pitchFamily="50"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marL="45720" marR="0" algn="ctr">
                        <a:lnSpc>
                          <a:spcPct val="107000"/>
                        </a:lnSpc>
                        <a:spcBef>
                          <a:spcPts val="0"/>
                        </a:spcBef>
                        <a:spcAft>
                          <a:spcPts val="0"/>
                        </a:spcAft>
                      </a:pPr>
                      <a:r>
                        <a:rPr lang="en-US" sz="900" dirty="0">
                          <a:effectLst/>
                          <a:latin typeface="Museo Sans 100" panose="02000000000000000000" pitchFamily="50"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marL="45720" marR="0" algn="ctr">
                        <a:lnSpc>
                          <a:spcPct val="107000"/>
                        </a:lnSpc>
                        <a:spcBef>
                          <a:spcPts val="0"/>
                        </a:spcBef>
                        <a:spcAft>
                          <a:spcPts val="0"/>
                        </a:spcAft>
                      </a:pPr>
                      <a:r>
                        <a:rPr lang="en-US" sz="900" dirty="0">
                          <a:effectLst/>
                          <a:latin typeface="Museo Sans 100" panose="02000000000000000000" pitchFamily="50"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marL="45720" marR="0" algn="ctr">
                        <a:lnSpc>
                          <a:spcPct val="107000"/>
                        </a:lnSpc>
                        <a:spcBef>
                          <a:spcPts val="0"/>
                        </a:spcBef>
                        <a:spcAft>
                          <a:spcPts val="0"/>
                        </a:spcAft>
                      </a:pPr>
                      <a:r>
                        <a:rPr lang="en-US" sz="300" dirty="0">
                          <a:effectLst/>
                          <a:latin typeface="Museo Sans 100" panose="02000000000000000000" pitchFamily="50" charset="0"/>
                          <a:ea typeface="Calibri" panose="020F0502020204030204" pitchFamily="34" charset="0"/>
                          <a:cs typeface="Times New Roman" panose="02020603050405020304" pitchFamily="18"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marL="45720" marR="0" algn="ctr">
                        <a:lnSpc>
                          <a:spcPct val="107000"/>
                        </a:lnSpc>
                        <a:spcBef>
                          <a:spcPts val="0"/>
                        </a:spcBef>
                        <a:spcAft>
                          <a:spcPts val="0"/>
                        </a:spcAft>
                      </a:pPr>
                      <a:r>
                        <a:rPr lang="en-US" sz="800" dirty="0">
                          <a:effectLst/>
                          <a:latin typeface="+mn-lt"/>
                          <a:ea typeface="Calibri" panose="020F0502020204030204" pitchFamily="34" charset="0"/>
                          <a:cs typeface="Times New Roman" panose="02020603050405020304" pitchFamily="18" charset="0"/>
                        </a:rPr>
                        <a:t> </a:t>
                      </a:r>
                      <a:endParaRPr lang="en-US" sz="1100" dirty="0">
                        <a:effectLst/>
                        <a:latin typeface="+mn-lt"/>
                        <a:ea typeface="Calibri" panose="020F0502020204030204" pitchFamily="34" charset="0"/>
                        <a:cs typeface="Times New Roman" panose="02020603050405020304" pitchFamily="18" charset="0"/>
                      </a:endParaRPr>
                    </a:p>
                  </a:txBody>
                  <a:tcPr marL="51435" marR="5143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marL="45720" marR="0" algn="ctr">
                        <a:lnSpc>
                          <a:spcPct val="107000"/>
                        </a:lnSpc>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51435" marR="51435"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extLst>
                  <a:ext uri="{0D108BD9-81ED-4DB2-BD59-A6C34878D82A}">
                    <a16:rowId xmlns:a16="http://schemas.microsoft.com/office/drawing/2014/main" xmlns="" val="10002"/>
                  </a:ext>
                </a:extLst>
              </a:tr>
              <a:tr h="460273">
                <a:tc>
                  <a:txBody>
                    <a:bodyPr/>
                    <a:lstStyle/>
                    <a:p>
                      <a:pPr marL="0" marR="0">
                        <a:lnSpc>
                          <a:spcPct val="107000"/>
                        </a:lnSpc>
                        <a:spcBef>
                          <a:spcPts val="0"/>
                        </a:spcBef>
                        <a:spcAft>
                          <a:spcPts val="0"/>
                        </a:spcAft>
                      </a:pPr>
                      <a:r>
                        <a:rPr lang="en-US" sz="2000" kern="1200" dirty="0">
                          <a:solidFill>
                            <a:schemeClr val="tx1"/>
                          </a:solidFill>
                          <a:effectLst/>
                          <a:latin typeface="+mn-lt"/>
                          <a:ea typeface="Calibri" panose="020F0502020204030204" pitchFamily="34" charset="0"/>
                          <a:cs typeface="Times New Roman" panose="02020603050405020304" pitchFamily="18" charset="0"/>
                        </a:rPr>
                        <a:t>MMR</a:t>
                      </a:r>
                    </a:p>
                  </a:txBody>
                  <a:tcPr marL="51435" marR="51435"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CECE"/>
                    </a:solidFill>
                  </a:tcPr>
                </a:tc>
                <a:tc>
                  <a:txBody>
                    <a:bodyPr/>
                    <a:lstStyle/>
                    <a:p>
                      <a:pPr marL="45720" marR="0" algn="ctr">
                        <a:lnSpc>
                          <a:spcPct val="107000"/>
                        </a:lnSpc>
                        <a:spcBef>
                          <a:spcPts val="0"/>
                        </a:spcBef>
                        <a:spcAft>
                          <a:spcPts val="0"/>
                        </a:spcAft>
                      </a:pPr>
                      <a:endParaRPr lang="en-US" sz="12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marL="45720" marR="0" algn="ctr">
                        <a:lnSpc>
                          <a:spcPct val="107000"/>
                        </a:lnSpc>
                        <a:spcBef>
                          <a:spcPts val="0"/>
                        </a:spcBef>
                        <a:spcAft>
                          <a:spcPts val="0"/>
                        </a:spcAft>
                      </a:pPr>
                      <a:endParaRPr lang="en-US" sz="12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marL="4572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marL="45720" marR="0" algn="ctr">
                        <a:lnSpc>
                          <a:spcPct val="107000"/>
                        </a:lnSpc>
                        <a:spcBef>
                          <a:spcPts val="0"/>
                        </a:spcBef>
                        <a:spcAft>
                          <a:spcPts val="0"/>
                        </a:spcAft>
                      </a:pPr>
                      <a:endParaRPr lang="en-US" sz="12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marL="4572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marL="4572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marL="4572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marL="45720" marR="0" algn="ctr">
                        <a:lnSpc>
                          <a:spcPct val="107000"/>
                        </a:lnSpc>
                        <a:spcBef>
                          <a:spcPts val="0"/>
                        </a:spcBef>
                        <a:spcAft>
                          <a:spcPts val="0"/>
                        </a:spcAft>
                      </a:pP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marL="45720" marR="0" algn="ctr">
                        <a:lnSpc>
                          <a:spcPct val="107000"/>
                        </a:lnSpc>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51435" marR="5143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marL="45720" marR="0" algn="ctr">
                        <a:lnSpc>
                          <a:spcPct val="107000"/>
                        </a:lnSpc>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51435" marR="51435"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extLst>
                  <a:ext uri="{0D108BD9-81ED-4DB2-BD59-A6C34878D82A}">
                    <a16:rowId xmlns:a16="http://schemas.microsoft.com/office/drawing/2014/main" xmlns="" val="10003"/>
                  </a:ext>
                </a:extLst>
              </a:tr>
              <a:tr h="496611">
                <a:tc>
                  <a:txBody>
                    <a:bodyPr/>
                    <a:lstStyle/>
                    <a:p>
                      <a:pPr marL="0" marR="0">
                        <a:lnSpc>
                          <a:spcPct val="107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Penta </a:t>
                      </a:r>
                      <a:endParaRPr lang="en-US" sz="3600" dirty="0">
                        <a:effectLst/>
                        <a:latin typeface="+mn-lt"/>
                        <a:ea typeface="Calibri" panose="020F0502020204030204" pitchFamily="34" charset="0"/>
                        <a:cs typeface="Times New Roman" panose="02020603050405020304" pitchFamily="18" charset="0"/>
                      </a:endParaRPr>
                    </a:p>
                  </a:txBody>
                  <a:tcPr marL="51435" marR="51435"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CECE"/>
                    </a:solidFill>
                  </a:tcPr>
                </a:tc>
                <a:tc>
                  <a:txBody>
                    <a:bodyPr/>
                    <a:lstStyle/>
                    <a:p>
                      <a:pPr marL="45720" marR="0" algn="ctr">
                        <a:lnSpc>
                          <a:spcPct val="107000"/>
                        </a:lnSpc>
                        <a:spcBef>
                          <a:spcPts val="0"/>
                        </a:spcBef>
                        <a:spcAft>
                          <a:spcPts val="0"/>
                        </a:spcAft>
                      </a:pPr>
                      <a:r>
                        <a:rPr lang="en-US" sz="900" dirty="0">
                          <a:effectLst/>
                          <a:latin typeface="Museo Sans 100" panose="02000000000000000000" pitchFamily="50"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marL="4572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marL="45720" marR="0" algn="ctr">
                        <a:lnSpc>
                          <a:spcPct val="107000"/>
                        </a:lnSpc>
                        <a:spcBef>
                          <a:spcPts val="0"/>
                        </a:spcBef>
                        <a:spcAft>
                          <a:spcPts val="0"/>
                        </a:spcAft>
                      </a:pPr>
                      <a:r>
                        <a:rPr lang="en-US" sz="900" dirty="0">
                          <a:effectLst/>
                          <a:latin typeface="Museo Sans 100" panose="02000000000000000000" pitchFamily="50"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marL="45720" marR="0" algn="ctr">
                        <a:lnSpc>
                          <a:spcPct val="107000"/>
                        </a:lnSpc>
                        <a:spcBef>
                          <a:spcPts val="0"/>
                        </a:spcBef>
                        <a:spcAft>
                          <a:spcPts val="0"/>
                        </a:spcAft>
                      </a:pPr>
                      <a:r>
                        <a:rPr lang="en-US" sz="900" dirty="0">
                          <a:effectLst/>
                          <a:latin typeface="Museo Sans 100" panose="02000000000000000000" pitchFamily="50"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marL="45720" marR="0" algn="ctr">
                        <a:lnSpc>
                          <a:spcPct val="107000"/>
                        </a:lnSpc>
                        <a:spcBef>
                          <a:spcPts val="0"/>
                        </a:spcBef>
                        <a:spcAft>
                          <a:spcPts val="0"/>
                        </a:spcAft>
                      </a:pPr>
                      <a:r>
                        <a:rPr lang="en-US" sz="900" dirty="0">
                          <a:effectLst/>
                          <a:latin typeface="Museo Sans 100" panose="02000000000000000000" pitchFamily="50"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marL="45720" marR="0" algn="ctr">
                        <a:lnSpc>
                          <a:spcPct val="107000"/>
                        </a:lnSpc>
                        <a:spcBef>
                          <a:spcPts val="0"/>
                        </a:spcBef>
                        <a:spcAft>
                          <a:spcPts val="0"/>
                        </a:spcAft>
                      </a:pPr>
                      <a:r>
                        <a:rPr lang="en-US" sz="900" dirty="0">
                          <a:effectLst/>
                          <a:latin typeface="Museo Sans 100" panose="02000000000000000000" pitchFamily="50"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marL="45720" marR="0" algn="ctr">
                        <a:lnSpc>
                          <a:spcPct val="107000"/>
                        </a:lnSpc>
                        <a:spcBef>
                          <a:spcPts val="0"/>
                        </a:spcBef>
                        <a:spcAft>
                          <a:spcPts val="0"/>
                        </a:spcAft>
                      </a:pPr>
                      <a:r>
                        <a:rPr lang="en-US" sz="900" dirty="0">
                          <a:effectLst/>
                          <a:latin typeface="Museo Sans 100" panose="02000000000000000000" pitchFamily="50"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marL="45720" marR="0" algn="ctr">
                        <a:lnSpc>
                          <a:spcPct val="107000"/>
                        </a:lnSpc>
                        <a:spcBef>
                          <a:spcPts val="0"/>
                        </a:spcBef>
                        <a:spcAft>
                          <a:spcPts val="0"/>
                        </a:spcAft>
                      </a:pPr>
                      <a:r>
                        <a:rPr lang="en-US" sz="300" dirty="0">
                          <a:effectLst/>
                          <a:latin typeface="Museo Sans 100" panose="02000000000000000000" pitchFamily="50" charset="0"/>
                          <a:ea typeface="Calibri" panose="020F0502020204030204" pitchFamily="34" charset="0"/>
                          <a:cs typeface="Times New Roman" panose="02020603050405020304" pitchFamily="18"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endParaRPr lang="en-US" sz="700" dirty="0"/>
                    </a:p>
                  </a:txBody>
                  <a:tcPr marL="51435" marR="5143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endParaRPr lang="en-US" sz="700" dirty="0"/>
                    </a:p>
                  </a:txBody>
                  <a:tcPr marL="51435" marR="51435"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extLst>
                  <a:ext uri="{0D108BD9-81ED-4DB2-BD59-A6C34878D82A}">
                    <a16:rowId xmlns:a16="http://schemas.microsoft.com/office/drawing/2014/main" xmlns="" val="10004"/>
                  </a:ext>
                </a:extLst>
              </a:tr>
              <a:tr h="581724">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000" dirty="0">
                          <a:effectLst/>
                          <a:latin typeface="+mn-lt"/>
                          <a:ea typeface="Calibri" panose="020F0502020204030204" pitchFamily="34" charset="0"/>
                          <a:cs typeface="Times New Roman" panose="02020603050405020304" pitchFamily="18" charset="0"/>
                        </a:rPr>
                        <a:t>Rotavirus</a:t>
                      </a:r>
                      <a:endParaRPr lang="en-US" sz="3600" dirty="0">
                        <a:effectLst/>
                        <a:latin typeface="+mn-lt"/>
                        <a:ea typeface="Calibri" panose="020F0502020204030204" pitchFamily="34" charset="0"/>
                        <a:cs typeface="Times New Roman" panose="02020603050405020304" pitchFamily="18" charset="0"/>
                      </a:endParaRPr>
                    </a:p>
                  </a:txBody>
                  <a:tcPr marL="51435" marR="51435"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CECE"/>
                    </a:solidFill>
                  </a:tcPr>
                </a:tc>
                <a:tc>
                  <a:txBody>
                    <a:bodyPr/>
                    <a:lstStyle/>
                    <a:p>
                      <a:pPr marL="45720" marR="0" algn="ctr">
                        <a:lnSpc>
                          <a:spcPct val="107000"/>
                        </a:lnSpc>
                        <a:spcBef>
                          <a:spcPts val="0"/>
                        </a:spcBef>
                        <a:spcAft>
                          <a:spcPts val="0"/>
                        </a:spcAft>
                      </a:pPr>
                      <a:r>
                        <a:rPr lang="en-US" sz="900">
                          <a:effectLst/>
                          <a:latin typeface="Museo Sans 100" panose="02000000000000000000" pitchFamily="50"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marL="45720" marR="0" algn="ctr">
                        <a:lnSpc>
                          <a:spcPct val="107000"/>
                        </a:lnSpc>
                        <a:spcBef>
                          <a:spcPts val="0"/>
                        </a:spcBef>
                        <a:spcAft>
                          <a:spcPts val="0"/>
                        </a:spcAft>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marL="45720" marR="0" algn="ctr">
                        <a:lnSpc>
                          <a:spcPct val="107000"/>
                        </a:lnSpc>
                        <a:spcBef>
                          <a:spcPts val="0"/>
                        </a:spcBef>
                        <a:spcAft>
                          <a:spcPts val="0"/>
                        </a:spcAft>
                      </a:pPr>
                      <a:r>
                        <a:rPr lang="en-US" sz="900" dirty="0">
                          <a:effectLst/>
                          <a:latin typeface="Museo Sans 100" panose="02000000000000000000" pitchFamily="50"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marL="45720" marR="0" algn="ctr">
                        <a:lnSpc>
                          <a:spcPct val="107000"/>
                        </a:lnSpc>
                        <a:spcBef>
                          <a:spcPts val="0"/>
                        </a:spcBef>
                        <a:spcAft>
                          <a:spcPts val="0"/>
                        </a:spcAft>
                      </a:pPr>
                      <a:r>
                        <a:rPr lang="en-US" sz="900" dirty="0">
                          <a:effectLst/>
                          <a:latin typeface="Museo Sans 100" panose="02000000000000000000" pitchFamily="50"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marL="45720" marR="0" algn="ctr">
                        <a:lnSpc>
                          <a:spcPct val="107000"/>
                        </a:lnSpc>
                        <a:spcBef>
                          <a:spcPts val="0"/>
                        </a:spcBef>
                        <a:spcAft>
                          <a:spcPts val="0"/>
                        </a:spcAft>
                      </a:pPr>
                      <a:r>
                        <a:rPr lang="en-US" sz="900" dirty="0">
                          <a:effectLst/>
                          <a:latin typeface="Museo Sans 100" panose="02000000000000000000" pitchFamily="50"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marL="45720" marR="0" algn="ctr">
                        <a:lnSpc>
                          <a:spcPct val="107000"/>
                        </a:lnSpc>
                        <a:spcBef>
                          <a:spcPts val="0"/>
                        </a:spcBef>
                        <a:spcAft>
                          <a:spcPts val="0"/>
                        </a:spcAft>
                      </a:pPr>
                      <a:r>
                        <a:rPr lang="en-US" sz="900" dirty="0">
                          <a:effectLst/>
                          <a:latin typeface="Museo Sans 100" panose="02000000000000000000" pitchFamily="50"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marL="45720" marR="0" algn="ctr">
                        <a:lnSpc>
                          <a:spcPct val="107000"/>
                        </a:lnSpc>
                        <a:spcBef>
                          <a:spcPts val="0"/>
                        </a:spcBef>
                        <a:spcAft>
                          <a:spcPts val="0"/>
                        </a:spcAft>
                      </a:pPr>
                      <a:r>
                        <a:rPr lang="en-US" sz="900" dirty="0">
                          <a:effectLst/>
                          <a:latin typeface="Museo Sans 100" panose="02000000000000000000" pitchFamily="50"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marL="45720" marR="0" algn="ctr">
                        <a:lnSpc>
                          <a:spcPct val="107000"/>
                        </a:lnSpc>
                        <a:spcBef>
                          <a:spcPts val="0"/>
                        </a:spcBef>
                        <a:spcAft>
                          <a:spcPts val="0"/>
                        </a:spcAft>
                      </a:pPr>
                      <a:r>
                        <a:rPr lang="en-US" sz="300" dirty="0">
                          <a:effectLst/>
                          <a:latin typeface="Museo Sans 100" panose="02000000000000000000" pitchFamily="50" charset="0"/>
                          <a:ea typeface="Calibri" panose="020F0502020204030204" pitchFamily="34" charset="0"/>
                          <a:cs typeface="Times New Roman" panose="02020603050405020304" pitchFamily="18"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endParaRPr lang="en-US" sz="1100" dirty="0"/>
                    </a:p>
                  </a:txBody>
                  <a:tcPr marL="51435" marR="5143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endParaRPr lang="en-US" sz="1100" dirty="0"/>
                    </a:p>
                  </a:txBody>
                  <a:tcPr marL="51435" marR="51435"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extLst>
                  <a:ext uri="{0D108BD9-81ED-4DB2-BD59-A6C34878D82A}">
                    <a16:rowId xmlns:a16="http://schemas.microsoft.com/office/drawing/2014/main" xmlns="" val="10005"/>
                  </a:ext>
                </a:extLst>
              </a:tr>
              <a:tr h="581724">
                <a:tc>
                  <a:txBody>
                    <a:bodyPr/>
                    <a:lstStyle/>
                    <a:p>
                      <a:pPr marL="0" marR="0">
                        <a:lnSpc>
                          <a:spcPct val="107000"/>
                        </a:lnSpc>
                        <a:spcBef>
                          <a:spcPts val="0"/>
                        </a:spcBef>
                        <a:spcAft>
                          <a:spcPts val="0"/>
                        </a:spcAft>
                      </a:pPr>
                      <a:r>
                        <a:rPr lang="en-US" sz="2000" dirty="0" err="1">
                          <a:effectLst/>
                          <a:latin typeface="+mn-lt"/>
                          <a:ea typeface="Calibri" panose="020F0502020204030204" pitchFamily="34" charset="0"/>
                          <a:cs typeface="Times New Roman" panose="02020603050405020304" pitchFamily="18" charset="0"/>
                        </a:rPr>
                        <a:t>Pneumo</a:t>
                      </a:r>
                      <a:endParaRPr lang="en-US" sz="2000" dirty="0">
                        <a:effectLst/>
                        <a:latin typeface="+mn-lt"/>
                        <a:ea typeface="Calibri" panose="020F0502020204030204" pitchFamily="34" charset="0"/>
                        <a:cs typeface="Times New Roman" panose="02020603050405020304" pitchFamily="18" charset="0"/>
                      </a:endParaRPr>
                    </a:p>
                  </a:txBody>
                  <a:tcPr marL="51435" marR="51435"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CECE"/>
                    </a:solidFill>
                  </a:tcPr>
                </a:tc>
                <a:tc>
                  <a:txBody>
                    <a:bodyPr/>
                    <a:lstStyle/>
                    <a:p>
                      <a:pPr marL="4572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marL="4572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marL="4572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marL="4572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marL="4572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marL="4572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marL="4572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marL="45720" marR="0" algn="ctr">
                        <a:lnSpc>
                          <a:spcPct val="107000"/>
                        </a:lnSpc>
                        <a:spcBef>
                          <a:spcPts val="0"/>
                        </a:spcBef>
                        <a:spcAft>
                          <a:spcPts val="0"/>
                        </a:spcAft>
                      </a:pP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endParaRPr lang="en-US" sz="1100" dirty="0"/>
                    </a:p>
                  </a:txBody>
                  <a:tcPr marL="51435" marR="5143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endParaRPr lang="en-US" sz="1100" dirty="0"/>
                    </a:p>
                  </a:txBody>
                  <a:tcPr marL="51435" marR="51435"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extLst>
                  <a:ext uri="{0D108BD9-81ED-4DB2-BD59-A6C34878D82A}">
                    <a16:rowId xmlns:a16="http://schemas.microsoft.com/office/drawing/2014/main" xmlns="" val="10006"/>
                  </a:ext>
                </a:extLst>
              </a:tr>
              <a:tr h="448162">
                <a:tc>
                  <a:txBody>
                    <a:bodyPr/>
                    <a:lstStyle/>
                    <a:p>
                      <a:pPr marL="0" marR="0">
                        <a:lnSpc>
                          <a:spcPct val="107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HPV</a:t>
                      </a:r>
                    </a:p>
                  </a:txBody>
                  <a:tcPr marL="51435" marR="51435"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CECE"/>
                    </a:solidFill>
                  </a:tcPr>
                </a:tc>
                <a:tc>
                  <a:txBody>
                    <a:bodyPr/>
                    <a:lstStyle/>
                    <a:p>
                      <a:pPr marL="45720" marR="0" algn="ctr">
                        <a:lnSpc>
                          <a:spcPct val="107000"/>
                        </a:lnSpc>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marL="45720" marR="0" algn="ctr">
                        <a:lnSpc>
                          <a:spcPct val="107000"/>
                        </a:lnSpc>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marL="45720" marR="0" algn="ctr">
                        <a:lnSpc>
                          <a:spcPct val="107000"/>
                        </a:lnSpc>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marL="45720" marR="0" algn="ctr">
                        <a:lnSpc>
                          <a:spcPct val="107000"/>
                        </a:lnSpc>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marL="45720" marR="0" algn="ctr">
                        <a:lnSpc>
                          <a:spcPct val="107000"/>
                        </a:lnSpc>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marL="45720" marR="0" algn="ctr">
                        <a:lnSpc>
                          <a:spcPct val="107000"/>
                        </a:lnSpc>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marL="45720" marR="0" algn="ctr">
                        <a:lnSpc>
                          <a:spcPct val="107000"/>
                        </a:lnSpc>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marL="45720" marR="0" algn="ctr">
                        <a:lnSpc>
                          <a:spcPct val="107000"/>
                        </a:lnSpc>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endParaRPr lang="en-US" sz="2000" dirty="0"/>
                    </a:p>
                  </a:txBody>
                  <a:tcPr marL="51435" marR="5143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endParaRPr lang="en-US" sz="2000" dirty="0"/>
                    </a:p>
                  </a:txBody>
                  <a:tcPr marL="51435" marR="51435"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extLst>
                  <a:ext uri="{0D108BD9-81ED-4DB2-BD59-A6C34878D82A}">
                    <a16:rowId xmlns:a16="http://schemas.microsoft.com/office/drawing/2014/main" xmlns="" val="10007"/>
                  </a:ext>
                </a:extLst>
              </a:tr>
              <a:tr h="829792">
                <a:tc gridSpan="10">
                  <a:txBody>
                    <a:bodyPr/>
                    <a:lstStyle/>
                    <a:p>
                      <a:pPr marL="45720" marR="0" algn="ctr">
                        <a:lnSpc>
                          <a:spcPct val="107000"/>
                        </a:lnSpc>
                        <a:spcBef>
                          <a:spcPts val="0"/>
                        </a:spcBef>
                        <a:spcAft>
                          <a:spcPts val="0"/>
                        </a:spcAft>
                      </a:pPr>
                      <a:r>
                        <a:rPr lang="en-US" sz="1800" b="0" dirty="0">
                          <a:effectLst/>
                          <a:latin typeface="+mn-lt"/>
                          <a:ea typeface="Calibri" panose="020F0502020204030204" pitchFamily="34" charset="0"/>
                          <a:cs typeface="Times New Roman" panose="02020603050405020304" pitchFamily="18" charset="0"/>
                        </a:rPr>
                        <a:t>Full Schedule: BCG,  </a:t>
                      </a:r>
                      <a:r>
                        <a:rPr lang="en-US" sz="1800" b="0" dirty="0" err="1">
                          <a:effectLst/>
                          <a:latin typeface="+mn-lt"/>
                          <a:ea typeface="Calibri" panose="020F0502020204030204" pitchFamily="34" charset="0"/>
                          <a:cs typeface="Times New Roman" panose="02020603050405020304" pitchFamily="18" charset="0"/>
                        </a:rPr>
                        <a:t>Hexa</a:t>
                      </a:r>
                      <a:r>
                        <a:rPr lang="en-US" sz="1800" b="0" dirty="0">
                          <a:effectLst/>
                          <a:latin typeface="+mn-lt"/>
                          <a:ea typeface="Calibri" panose="020F0502020204030204" pitchFamily="34" charset="0"/>
                          <a:cs typeface="Times New Roman" panose="02020603050405020304" pitchFamily="18" charset="0"/>
                        </a:rPr>
                        <a:t>,  </a:t>
                      </a:r>
                      <a:r>
                        <a:rPr lang="en-US" sz="1800" b="0" dirty="0" err="1">
                          <a:effectLst/>
                          <a:latin typeface="+mn-lt"/>
                          <a:ea typeface="Calibri" panose="020F0502020204030204" pitchFamily="34" charset="0"/>
                          <a:cs typeface="Times New Roman" panose="02020603050405020304" pitchFamily="18" charset="0"/>
                        </a:rPr>
                        <a:t>HepB</a:t>
                      </a:r>
                      <a:r>
                        <a:rPr lang="en-US" sz="1800" b="0" dirty="0">
                          <a:effectLst/>
                          <a:latin typeface="+mn-lt"/>
                          <a:ea typeface="Calibri" panose="020F0502020204030204" pitchFamily="34" charset="0"/>
                          <a:cs typeface="Times New Roman" panose="02020603050405020304" pitchFamily="18" charset="0"/>
                        </a:rPr>
                        <a:t> (Pediatric),  MMR, </a:t>
                      </a:r>
                      <a:r>
                        <a:rPr lang="en-US" sz="1800" b="0" dirty="0" err="1">
                          <a:effectLst/>
                          <a:latin typeface="+mn-lt"/>
                          <a:ea typeface="Calibri" panose="020F0502020204030204" pitchFamily="34" charset="0"/>
                          <a:cs typeface="Times New Roman" panose="02020603050405020304" pitchFamily="18" charset="0"/>
                        </a:rPr>
                        <a:t>bOPV</a:t>
                      </a:r>
                      <a:r>
                        <a:rPr lang="en-US" sz="1800" b="0" dirty="0">
                          <a:effectLst/>
                          <a:latin typeface="+mn-lt"/>
                          <a:ea typeface="Calibri" panose="020F0502020204030204" pitchFamily="34" charset="0"/>
                          <a:cs typeface="Times New Roman" panose="02020603050405020304" pitchFamily="18" charset="0"/>
                        </a:rPr>
                        <a:t>, </a:t>
                      </a:r>
                      <a:r>
                        <a:rPr lang="en-US" sz="1800" b="0" dirty="0" err="1">
                          <a:effectLst/>
                          <a:latin typeface="+mn-lt"/>
                          <a:ea typeface="Calibri" panose="020F0502020204030204" pitchFamily="34" charset="0"/>
                          <a:cs typeface="Times New Roman" panose="02020603050405020304" pitchFamily="18" charset="0"/>
                        </a:rPr>
                        <a:t>Pneumo</a:t>
                      </a:r>
                      <a:r>
                        <a:rPr lang="en-US" sz="1800" b="0" dirty="0">
                          <a:effectLst/>
                          <a:latin typeface="+mn-lt"/>
                          <a:ea typeface="Calibri" panose="020F0502020204030204" pitchFamily="34" charset="0"/>
                          <a:cs typeface="Times New Roman" panose="02020603050405020304" pitchFamily="18" charset="0"/>
                        </a:rPr>
                        <a:t>, Rotavirus, Td, </a:t>
                      </a:r>
                      <a:r>
                        <a:rPr lang="en-US" sz="1800" b="0" dirty="0" err="1">
                          <a:effectLst/>
                          <a:latin typeface="+mn-lt"/>
                          <a:ea typeface="Calibri" panose="020F0502020204030204" pitchFamily="34" charset="0"/>
                          <a:cs typeface="Times New Roman" panose="02020603050405020304" pitchFamily="18" charset="0"/>
                        </a:rPr>
                        <a:t>DPwT</a:t>
                      </a:r>
                      <a:r>
                        <a:rPr lang="en-US" sz="1800" b="0" dirty="0">
                          <a:effectLst/>
                          <a:latin typeface="+mn-lt"/>
                          <a:ea typeface="Calibri" panose="020F0502020204030204" pitchFamily="34" charset="0"/>
                          <a:cs typeface="Times New Roman" panose="02020603050405020304" pitchFamily="18" charset="0"/>
                        </a:rPr>
                        <a:t>,  </a:t>
                      </a:r>
                      <a:r>
                        <a:rPr lang="en-US" sz="1800" b="0" dirty="0" err="1">
                          <a:effectLst/>
                          <a:latin typeface="+mn-lt"/>
                          <a:ea typeface="Calibri" panose="020F0502020204030204" pitchFamily="34" charset="0"/>
                          <a:cs typeface="Times New Roman" panose="02020603050405020304" pitchFamily="18" charset="0"/>
                        </a:rPr>
                        <a:t>Dt</a:t>
                      </a:r>
                      <a:endParaRPr lang="en-US" sz="3200" b="0" dirty="0">
                        <a:effectLst/>
                        <a:latin typeface="+mn-lt"/>
                        <a:ea typeface="Calibri" panose="020F0502020204030204" pitchFamily="34" charset="0"/>
                        <a:cs typeface="Times New Roman" panose="02020603050405020304" pitchFamily="18" charset="0"/>
                      </a:endParaRPr>
                    </a:p>
                  </a:txBody>
                  <a:tcPr marL="51435" marR="51435" marT="0" marB="0" anchor="ctr">
                    <a:lnL>
                      <a:noFill/>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hMerge="1">
                  <a:txBody>
                    <a:bodyPr/>
                    <a:lstStyle/>
                    <a:p>
                      <a:endParaRPr lang="en-GB"/>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a:txBody>
                    <a:bodyPr/>
                    <a:lstStyle/>
                    <a:p>
                      <a:pPr marL="45720" marR="0" algn="ctr">
                        <a:lnSpc>
                          <a:spcPct val="107000"/>
                        </a:lnSpc>
                        <a:spcBef>
                          <a:spcPts val="0"/>
                        </a:spcBef>
                        <a:spcAft>
                          <a:spcPts val="0"/>
                        </a:spcAft>
                      </a:pPr>
                      <a:endParaRPr lang="en-US" sz="3200" b="0" dirty="0">
                        <a:effectLst/>
                        <a:latin typeface="+mn-lt"/>
                        <a:ea typeface="Calibri" panose="020F0502020204030204" pitchFamily="34" charset="0"/>
                        <a:cs typeface="Times New Roman" panose="02020603050405020304" pitchFamily="18" charset="0"/>
                      </a:endParaRPr>
                    </a:p>
                  </a:txBody>
                  <a:tcPr marL="51435" marR="51435"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8"/>
                  </a:ext>
                </a:extLst>
              </a:tr>
            </a:tbl>
          </a:graphicData>
        </a:graphic>
      </p:graphicFrame>
      <p:sp>
        <p:nvSpPr>
          <p:cNvPr id="5" name="Rectangle 4">
            <a:extLst>
              <a:ext uri="{FF2B5EF4-FFF2-40B4-BE49-F238E27FC236}">
                <a16:creationId xmlns="" xmlns:a16="http://schemas.microsoft.com/office/drawing/2014/main" id="{F4058A56-E8BC-4892-8A42-3CFA7CD0788F}"/>
              </a:ext>
            </a:extLst>
          </p:cNvPr>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dirty="0"/>
          </a:p>
        </p:txBody>
      </p:sp>
      <p:sp>
        <p:nvSpPr>
          <p:cNvPr id="6" name="Rectangle 5">
            <a:extLst>
              <a:ext uri="{FF2B5EF4-FFF2-40B4-BE49-F238E27FC236}">
                <a16:creationId xmlns="" xmlns:a16="http://schemas.microsoft.com/office/drawing/2014/main" id="{95603622-966E-4823-83FC-C52B49FC3581}"/>
              </a:ext>
            </a:extLst>
          </p:cNvPr>
          <p:cNvSpPr>
            <a:spLocks noChangeArrowheads="1"/>
          </p:cNvSpPr>
          <p:nvPr/>
        </p:nvSpPr>
        <p:spPr bwMode="auto">
          <a:xfrm>
            <a:off x="1258888" y="6237288"/>
            <a:ext cx="47529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en-US" altLang="en-US" sz="800" b="1" dirty="0">
              <a:solidFill>
                <a:schemeClr val="bg1"/>
              </a:solidFill>
              <a:latin typeface="Calibri" panose="020F0502020204030204" pitchFamily="34" charset="0"/>
              <a:cs typeface="Calibri" panose="020F0502020204030204" pitchFamily="34" charset="0"/>
            </a:endParaRPr>
          </a:p>
          <a:p>
            <a:pPr eaLnBrk="1" hangingPunct="1">
              <a:spcBef>
                <a:spcPct val="0"/>
              </a:spcBef>
              <a:buFontTx/>
              <a:buNone/>
            </a:pPr>
            <a:r>
              <a:rPr lang="en-US" altLang="en-US" sz="1400" b="1" dirty="0">
                <a:solidFill>
                  <a:schemeClr val="bg1"/>
                </a:solidFill>
                <a:latin typeface="Calibri" panose="020F0502020204030204" pitchFamily="34" charset="0"/>
                <a:cs typeface="Calibri" panose="020F0502020204030204" pitchFamily="34" charset="0"/>
              </a:rPr>
              <a:t>National Center for Disease Control &amp;  Public Health</a:t>
            </a:r>
            <a:endParaRPr lang="ru-RU" altLang="en-US" sz="1400" b="1" dirty="0">
              <a:solidFill>
                <a:schemeClr val="bg1"/>
              </a:solidFill>
              <a:latin typeface="Calibri" panose="020F0502020204030204" pitchFamily="34" charset="0"/>
              <a:cs typeface="Calibri" panose="020F0502020204030204" pitchFamily="34" charset="0"/>
            </a:endParaRPr>
          </a:p>
        </p:txBody>
      </p:sp>
      <p:sp>
        <p:nvSpPr>
          <p:cNvPr id="7" name="Text Box 8">
            <a:extLst>
              <a:ext uri="{FF2B5EF4-FFF2-40B4-BE49-F238E27FC236}">
                <a16:creationId xmlns="" xmlns:a16="http://schemas.microsoft.com/office/drawing/2014/main" id="{BDA7139D-1CE7-4988-8CB9-EE1E380624A3}"/>
              </a:ext>
            </a:extLst>
          </p:cNvPr>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solidFill>
                  <a:schemeClr val="bg1"/>
                </a:solidFill>
              </a:rPr>
              <a:t>www.ncdc.ge</a:t>
            </a:r>
            <a:endParaRPr lang="ru-RU" altLang="en-US" sz="1800">
              <a:solidFill>
                <a:schemeClr val="bg1"/>
              </a:solidFill>
            </a:endParaRPr>
          </a:p>
        </p:txBody>
      </p:sp>
      <p:pic>
        <p:nvPicPr>
          <p:cNvPr id="8" name="Picture 7"/>
          <p:cNvPicPr>
            <a:picLocks noChangeAspect="1"/>
          </p:cNvPicPr>
          <p:nvPr/>
        </p:nvPicPr>
        <p:blipFill>
          <a:blip r:embed="rId3"/>
          <a:stretch>
            <a:fillRect/>
          </a:stretch>
        </p:blipFill>
        <p:spPr>
          <a:xfrm>
            <a:off x="55013" y="6218816"/>
            <a:ext cx="772571" cy="594560"/>
          </a:xfrm>
          <a:prstGeom prst="rect">
            <a:avLst/>
          </a:prstGeom>
        </p:spPr>
      </p:pic>
    </p:spTree>
    <p:extLst>
      <p:ext uri="{BB962C8B-B14F-4D97-AF65-F5344CB8AC3E}">
        <p14:creationId xmlns:p14="http://schemas.microsoft.com/office/powerpoint/2010/main" val="18889653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3" name="Rectangle 1024"/>
          <p:cNvSpPr>
            <a:spLocks noChangeArrowheads="1"/>
          </p:cNvSpPr>
          <p:nvPr/>
        </p:nvSpPr>
        <p:spPr bwMode="auto">
          <a:xfrm>
            <a:off x="-20710" y="0"/>
            <a:ext cx="9144000"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b="1" dirty="0">
                <a:solidFill>
                  <a:srgbClr val="A50021"/>
                </a:solidFill>
              </a:rPr>
              <a:t>NIP achievements</a:t>
            </a:r>
          </a:p>
          <a:p>
            <a:pPr algn="ctr" eaLnBrk="1" hangingPunct="1">
              <a:spcBef>
                <a:spcPct val="0"/>
              </a:spcBef>
              <a:buFontTx/>
              <a:buNone/>
            </a:pPr>
            <a:endParaRPr lang="en-US" altLang="en-US" sz="2400" b="1" dirty="0">
              <a:solidFill>
                <a:srgbClr val="A50021"/>
              </a:solidFill>
            </a:endParaRPr>
          </a:p>
          <a:p>
            <a:pPr algn="ctr" eaLnBrk="1" hangingPunct="1">
              <a:spcBef>
                <a:spcPct val="0"/>
              </a:spcBef>
              <a:buFontTx/>
              <a:buNone/>
            </a:pPr>
            <a:endParaRPr lang="ka-GE" altLang="en-US" sz="2800" b="1" dirty="0">
              <a:solidFill>
                <a:srgbClr val="A50021"/>
              </a:solidFill>
            </a:endParaRPr>
          </a:p>
          <a:p>
            <a:pPr algn="ctr" eaLnBrk="1" hangingPunct="1">
              <a:spcBef>
                <a:spcPct val="0"/>
              </a:spcBef>
              <a:buFontTx/>
              <a:buNone/>
            </a:pPr>
            <a:endParaRPr lang="en-US" altLang="en-US" sz="2400" b="1" dirty="0">
              <a:solidFill>
                <a:srgbClr val="A50021"/>
              </a:solidFill>
            </a:endParaRPr>
          </a:p>
          <a:p>
            <a:pPr algn="ctr" eaLnBrk="1" hangingPunct="1">
              <a:spcBef>
                <a:spcPct val="0"/>
              </a:spcBef>
              <a:buFontTx/>
              <a:buNone/>
            </a:pPr>
            <a:r>
              <a:rPr lang="en-US" altLang="en-US" sz="2400" b="1" dirty="0">
                <a:solidFill>
                  <a:srgbClr val="A50021"/>
                </a:solidFill>
              </a:rPr>
              <a:t> </a:t>
            </a:r>
            <a:endParaRPr lang="ka-GE" altLang="en-US" sz="2400" b="1" dirty="0">
              <a:solidFill>
                <a:srgbClr val="A50021"/>
              </a:solidFill>
            </a:endParaRPr>
          </a:p>
          <a:p>
            <a:pPr algn="ctr" eaLnBrk="1" hangingPunct="1">
              <a:spcBef>
                <a:spcPct val="0"/>
              </a:spcBef>
              <a:buFontTx/>
              <a:buNone/>
            </a:pPr>
            <a:endParaRPr lang="ka-GE" altLang="en-US" sz="2400" b="1" dirty="0">
              <a:solidFill>
                <a:srgbClr val="A50021"/>
              </a:solidFill>
            </a:endParaRPr>
          </a:p>
        </p:txBody>
      </p:sp>
      <p:sp>
        <p:nvSpPr>
          <p:cNvPr id="18" name="Content Placeholder 2"/>
          <p:cNvSpPr txBox="1">
            <a:spLocks/>
          </p:cNvSpPr>
          <p:nvPr/>
        </p:nvSpPr>
        <p:spPr>
          <a:xfrm>
            <a:off x="486951" y="669816"/>
            <a:ext cx="4599138" cy="3766625"/>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panose="020B0604020202020204" pitchFamily="34"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panose="020B0604020202020204" pitchFamily="34"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panose="020B0604020202020204" pitchFamily="34"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panose="020B0604020202020204" pitchFamily="34"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ts val="0"/>
              </a:spcBef>
              <a:buNone/>
            </a:pPr>
            <a:r>
              <a:rPr lang="en-US" sz="2000" b="1" kern="0" dirty="0">
                <a:solidFill>
                  <a:srgbClr val="C00000"/>
                </a:solidFill>
              </a:rPr>
              <a:t>Vaccination coverage</a:t>
            </a:r>
          </a:p>
        </p:txBody>
      </p:sp>
      <p:sp>
        <p:nvSpPr>
          <p:cNvPr id="31" name="Rectangle 1024"/>
          <p:cNvSpPr>
            <a:spLocks noChangeArrowheads="1"/>
          </p:cNvSpPr>
          <p:nvPr/>
        </p:nvSpPr>
        <p:spPr bwMode="auto">
          <a:xfrm>
            <a:off x="-242484" y="3635146"/>
            <a:ext cx="625434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solidFill>
                  <a:srgbClr val="A50021"/>
                </a:solidFill>
              </a:rPr>
              <a:t>Immunization Program </a:t>
            </a:r>
            <a:r>
              <a:rPr lang="en-US" altLang="en-US" sz="1800" b="1" dirty="0" smtClean="0">
                <a:solidFill>
                  <a:srgbClr val="A50021"/>
                </a:solidFill>
              </a:rPr>
              <a:t>Budget (thousand GEL) </a:t>
            </a:r>
            <a:endParaRPr lang="ka-GE" altLang="en-US" sz="1800" b="1" dirty="0">
              <a:solidFill>
                <a:srgbClr val="A50021"/>
              </a:solidFill>
            </a:endParaRPr>
          </a:p>
          <a:p>
            <a:pPr algn="ctr" eaLnBrk="1" hangingPunct="1">
              <a:spcBef>
                <a:spcPct val="0"/>
              </a:spcBef>
              <a:buFontTx/>
              <a:buNone/>
            </a:pPr>
            <a:endParaRPr lang="en-US" altLang="en-US" sz="1800" b="1" dirty="0">
              <a:solidFill>
                <a:srgbClr val="A50021"/>
              </a:solidFill>
            </a:endParaRPr>
          </a:p>
          <a:p>
            <a:pPr algn="ctr" eaLnBrk="1" hangingPunct="1">
              <a:spcBef>
                <a:spcPct val="0"/>
              </a:spcBef>
              <a:buFontTx/>
              <a:buNone/>
            </a:pPr>
            <a:r>
              <a:rPr lang="en-US" altLang="en-US" sz="1800" b="1" dirty="0">
                <a:solidFill>
                  <a:srgbClr val="A50021"/>
                </a:solidFill>
              </a:rPr>
              <a:t> </a:t>
            </a:r>
            <a:endParaRPr lang="ka-GE" altLang="en-US" sz="1800" b="1" dirty="0">
              <a:solidFill>
                <a:srgbClr val="A50021"/>
              </a:solidFill>
            </a:endParaRPr>
          </a:p>
          <a:p>
            <a:pPr algn="ctr" eaLnBrk="1" hangingPunct="1">
              <a:spcBef>
                <a:spcPct val="0"/>
              </a:spcBef>
              <a:buFontTx/>
              <a:buNone/>
            </a:pPr>
            <a:endParaRPr lang="ka-GE" altLang="en-US" sz="1800" b="1" dirty="0">
              <a:solidFill>
                <a:srgbClr val="A50021"/>
              </a:solidFill>
            </a:endParaRPr>
          </a:p>
        </p:txBody>
      </p:sp>
      <p:sp>
        <p:nvSpPr>
          <p:cNvPr id="22" name="Rectangle 1024"/>
          <p:cNvSpPr>
            <a:spLocks noChangeArrowheads="1"/>
          </p:cNvSpPr>
          <p:nvPr/>
        </p:nvSpPr>
        <p:spPr bwMode="auto">
          <a:xfrm>
            <a:off x="4443094" y="479991"/>
            <a:ext cx="4551681"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r" eaLnBrk="1" hangingPunct="1">
              <a:spcBef>
                <a:spcPct val="0"/>
              </a:spcBef>
              <a:buFontTx/>
              <a:buNone/>
            </a:pPr>
            <a:r>
              <a:rPr lang="en-US" altLang="en-US" sz="2000" b="1" dirty="0" smtClean="0">
                <a:solidFill>
                  <a:srgbClr val="A50021"/>
                </a:solidFill>
                <a:latin typeface="+mn-lt"/>
              </a:rPr>
              <a:t>Vaccination</a:t>
            </a:r>
            <a:r>
              <a:rPr lang="ka-GE" altLang="en-US" sz="2000" b="1" dirty="0" smtClean="0">
                <a:solidFill>
                  <a:srgbClr val="A50021"/>
                </a:solidFill>
                <a:latin typeface="+mn-lt"/>
              </a:rPr>
              <a:t> </a:t>
            </a:r>
            <a:r>
              <a:rPr lang="en-US" altLang="en-US" sz="2000" b="1" dirty="0" smtClean="0">
                <a:solidFill>
                  <a:srgbClr val="A50021"/>
                </a:solidFill>
                <a:latin typeface="+mn-lt"/>
              </a:rPr>
              <a:t>Schedule </a:t>
            </a:r>
            <a:endParaRPr lang="en-US" altLang="en-US" sz="2000" b="1" dirty="0">
              <a:solidFill>
                <a:srgbClr val="A50021"/>
              </a:solidFill>
              <a:latin typeface="+mn-lt"/>
            </a:endParaRPr>
          </a:p>
          <a:p>
            <a:pPr algn="r" eaLnBrk="1" hangingPunct="1">
              <a:spcBef>
                <a:spcPct val="0"/>
              </a:spcBef>
              <a:buFontTx/>
              <a:buNone/>
            </a:pPr>
            <a:endParaRPr lang="en-US" altLang="en-US" sz="2400" b="1" dirty="0">
              <a:solidFill>
                <a:srgbClr val="A50021"/>
              </a:solidFill>
            </a:endParaRPr>
          </a:p>
          <a:p>
            <a:pPr algn="r" eaLnBrk="1" hangingPunct="1">
              <a:spcBef>
                <a:spcPct val="0"/>
              </a:spcBef>
              <a:buFontTx/>
              <a:buNone/>
            </a:pPr>
            <a:r>
              <a:rPr lang="en-US" altLang="en-US" sz="2400" b="1" dirty="0">
                <a:solidFill>
                  <a:srgbClr val="A50021"/>
                </a:solidFill>
              </a:rPr>
              <a:t> </a:t>
            </a:r>
            <a:endParaRPr lang="ka-GE" altLang="en-US" sz="2400" b="1" dirty="0">
              <a:solidFill>
                <a:srgbClr val="A50021"/>
              </a:solidFill>
            </a:endParaRPr>
          </a:p>
          <a:p>
            <a:pPr algn="r" eaLnBrk="1" hangingPunct="1">
              <a:spcBef>
                <a:spcPct val="0"/>
              </a:spcBef>
              <a:buFontTx/>
              <a:buNone/>
            </a:pPr>
            <a:endParaRPr lang="ka-GE" altLang="en-US" sz="2400" b="1" dirty="0">
              <a:solidFill>
                <a:srgbClr val="A50021"/>
              </a:solidFill>
            </a:endParaRPr>
          </a:p>
        </p:txBody>
      </p:sp>
      <p:pic>
        <p:nvPicPr>
          <p:cNvPr id="2" name="Picture 1">
            <a:extLst>
              <a:ext uri="{FF2B5EF4-FFF2-40B4-BE49-F238E27FC236}">
                <a16:creationId xmlns:a16="http://schemas.microsoft.com/office/drawing/2014/main" xmlns="" id="{931E9049-C753-4ECB-A3A5-BDE95B4333BD}"/>
              </a:ext>
            </a:extLst>
          </p:cNvPr>
          <p:cNvPicPr>
            <a:picLocks noChangeAspect="1"/>
          </p:cNvPicPr>
          <p:nvPr/>
        </p:nvPicPr>
        <p:blipFill>
          <a:blip r:embed="rId3"/>
          <a:stretch>
            <a:fillRect/>
          </a:stretch>
        </p:blipFill>
        <p:spPr>
          <a:xfrm>
            <a:off x="6476731" y="845327"/>
            <a:ext cx="2203084" cy="2586927"/>
          </a:xfrm>
          <a:prstGeom prst="rect">
            <a:avLst/>
          </a:prstGeom>
        </p:spPr>
      </p:pic>
      <p:sp>
        <p:nvSpPr>
          <p:cNvPr id="12" name="Rectangle 4">
            <a:extLst>
              <a:ext uri="{FF2B5EF4-FFF2-40B4-BE49-F238E27FC236}">
                <a16:creationId xmlns="" xmlns:a16="http://schemas.microsoft.com/office/drawing/2014/main" id="{F4058A56-E8BC-4892-8A42-3CFA7CD0788F}"/>
              </a:ext>
            </a:extLst>
          </p:cNvPr>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dirty="0"/>
          </a:p>
        </p:txBody>
      </p:sp>
      <p:sp>
        <p:nvSpPr>
          <p:cNvPr id="13" name="Rectangle 5">
            <a:extLst>
              <a:ext uri="{FF2B5EF4-FFF2-40B4-BE49-F238E27FC236}">
                <a16:creationId xmlns="" xmlns:a16="http://schemas.microsoft.com/office/drawing/2014/main" id="{95603622-966E-4823-83FC-C52B49FC3581}"/>
              </a:ext>
            </a:extLst>
          </p:cNvPr>
          <p:cNvSpPr>
            <a:spLocks noChangeArrowheads="1"/>
          </p:cNvSpPr>
          <p:nvPr/>
        </p:nvSpPr>
        <p:spPr bwMode="auto">
          <a:xfrm>
            <a:off x="1258888" y="6237288"/>
            <a:ext cx="47529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en-US" altLang="en-US" sz="800" b="1" dirty="0">
              <a:solidFill>
                <a:schemeClr val="bg1"/>
              </a:solidFill>
              <a:latin typeface="Calibri" panose="020F0502020204030204" pitchFamily="34" charset="0"/>
              <a:cs typeface="Calibri" panose="020F0502020204030204" pitchFamily="34" charset="0"/>
            </a:endParaRPr>
          </a:p>
          <a:p>
            <a:pPr eaLnBrk="1" hangingPunct="1">
              <a:spcBef>
                <a:spcPct val="0"/>
              </a:spcBef>
              <a:buFontTx/>
              <a:buNone/>
            </a:pPr>
            <a:r>
              <a:rPr lang="en-US" altLang="en-US" sz="1400" b="1" dirty="0">
                <a:solidFill>
                  <a:schemeClr val="bg1"/>
                </a:solidFill>
                <a:latin typeface="Calibri" panose="020F0502020204030204" pitchFamily="34" charset="0"/>
                <a:cs typeface="Calibri" panose="020F0502020204030204" pitchFamily="34" charset="0"/>
              </a:rPr>
              <a:t>National Center for Disease Control &amp;  Public Health</a:t>
            </a:r>
            <a:endParaRPr lang="ru-RU" altLang="en-US" sz="1400" b="1" dirty="0">
              <a:solidFill>
                <a:schemeClr val="bg1"/>
              </a:solidFill>
              <a:latin typeface="Calibri" panose="020F0502020204030204" pitchFamily="34" charset="0"/>
              <a:cs typeface="Calibri" panose="020F0502020204030204" pitchFamily="34" charset="0"/>
            </a:endParaRPr>
          </a:p>
        </p:txBody>
      </p:sp>
      <p:sp>
        <p:nvSpPr>
          <p:cNvPr id="14" name="Text Box 8">
            <a:extLst>
              <a:ext uri="{FF2B5EF4-FFF2-40B4-BE49-F238E27FC236}">
                <a16:creationId xmlns="" xmlns:a16="http://schemas.microsoft.com/office/drawing/2014/main" id="{BDA7139D-1CE7-4988-8CB9-EE1E380624A3}"/>
              </a:ext>
            </a:extLst>
          </p:cNvPr>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solidFill>
                  <a:schemeClr val="bg1"/>
                </a:solidFill>
              </a:rPr>
              <a:t>www.ncdc.ge</a:t>
            </a:r>
            <a:endParaRPr lang="ru-RU" altLang="en-US" sz="1800">
              <a:solidFill>
                <a:schemeClr val="bg1"/>
              </a:solidFill>
            </a:endParaRPr>
          </a:p>
        </p:txBody>
      </p:sp>
      <p:pic>
        <p:nvPicPr>
          <p:cNvPr id="15" name="Picture 14"/>
          <p:cNvPicPr>
            <a:picLocks noChangeAspect="1"/>
          </p:cNvPicPr>
          <p:nvPr/>
        </p:nvPicPr>
        <p:blipFill>
          <a:blip r:embed="rId4"/>
          <a:stretch>
            <a:fillRect/>
          </a:stretch>
        </p:blipFill>
        <p:spPr>
          <a:xfrm>
            <a:off x="55013" y="6218816"/>
            <a:ext cx="772571" cy="594560"/>
          </a:xfrm>
          <a:prstGeom prst="rect">
            <a:avLst/>
          </a:prstGeom>
        </p:spPr>
      </p:pic>
      <p:pic>
        <p:nvPicPr>
          <p:cNvPr id="3" name="Picture 2"/>
          <p:cNvPicPr>
            <a:picLocks noChangeAspect="1"/>
          </p:cNvPicPr>
          <p:nvPr/>
        </p:nvPicPr>
        <p:blipFill>
          <a:blip r:embed="rId5"/>
          <a:stretch>
            <a:fillRect/>
          </a:stretch>
        </p:blipFill>
        <p:spPr>
          <a:xfrm>
            <a:off x="5815524" y="3481888"/>
            <a:ext cx="3272401" cy="2584694"/>
          </a:xfrm>
          <a:prstGeom prst="rect">
            <a:avLst/>
          </a:prstGeom>
        </p:spPr>
      </p:pic>
      <p:graphicFrame>
        <p:nvGraphicFramePr>
          <p:cNvPr id="19" name="Chart 18"/>
          <p:cNvGraphicFramePr/>
          <p:nvPr>
            <p:extLst>
              <p:ext uri="{D42A27DB-BD31-4B8C-83A1-F6EECF244321}">
                <p14:modId xmlns:p14="http://schemas.microsoft.com/office/powerpoint/2010/main" val="1435743309"/>
              </p:ext>
            </p:extLst>
          </p:nvPr>
        </p:nvGraphicFramePr>
        <p:xfrm>
          <a:off x="55013" y="3942080"/>
          <a:ext cx="5517833" cy="212450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1" name="Chart 20"/>
          <p:cNvGraphicFramePr>
            <a:graphicFrameLocks noChangeAspect="1"/>
          </p:cNvGraphicFramePr>
          <p:nvPr>
            <p:extLst>
              <p:ext uri="{D42A27DB-BD31-4B8C-83A1-F6EECF244321}">
                <p14:modId xmlns:p14="http://schemas.microsoft.com/office/powerpoint/2010/main" val="3381846446"/>
              </p:ext>
            </p:extLst>
          </p:nvPr>
        </p:nvGraphicFramePr>
        <p:xfrm>
          <a:off x="224789" y="615721"/>
          <a:ext cx="6173655" cy="3019425"/>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211714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0298"/>
            <a:ext cx="8435280" cy="906454"/>
          </a:xfrm>
        </p:spPr>
        <p:txBody>
          <a:bodyPr/>
          <a:lstStyle/>
          <a:p>
            <a:r>
              <a:rPr lang="en-US" sz="3600" b="1" dirty="0">
                <a:solidFill>
                  <a:srgbClr val="C00000"/>
                </a:solidFill>
                <a:latin typeface="Calibri" panose="020F0502020204030204" pitchFamily="34" charset="0"/>
                <a:cs typeface="Calibri" panose="020F0502020204030204" pitchFamily="34" charset="0"/>
              </a:rPr>
              <a:t>Diseases of Elimination Concern</a:t>
            </a:r>
            <a:endParaRPr lang="ka-GE" sz="3600" b="1" dirty="0">
              <a:solidFill>
                <a:srgbClr val="C00000"/>
              </a:solidFill>
              <a:latin typeface="Sylfaen" panose="010A0502050306030303" pitchFamily="18" charset="0"/>
              <a:cs typeface="Calibri" panose="020F0502020204030204" pitchFamily="34" charset="0"/>
            </a:endParaRPr>
          </a:p>
        </p:txBody>
      </p:sp>
      <p:sp>
        <p:nvSpPr>
          <p:cNvPr id="3" name="Content Placeholder 2"/>
          <p:cNvSpPr>
            <a:spLocks noGrp="1"/>
          </p:cNvSpPr>
          <p:nvPr>
            <p:ph idx="1"/>
          </p:nvPr>
        </p:nvSpPr>
        <p:spPr>
          <a:xfrm>
            <a:off x="358437" y="918690"/>
            <a:ext cx="4316403" cy="4824536"/>
          </a:xfrm>
        </p:spPr>
        <p:txBody>
          <a:bodyPr/>
          <a:lstStyle/>
          <a:p>
            <a:pPr marL="0" indent="0">
              <a:buNone/>
            </a:pPr>
            <a:endParaRPr lang="en-US" sz="1400" b="1" dirty="0">
              <a:solidFill>
                <a:srgbClr val="003366"/>
              </a:solidFill>
              <a:latin typeface="+mj-lt"/>
              <a:cs typeface="Calibri" panose="020F0502020204030204" pitchFamily="34" charset="0"/>
            </a:endParaRPr>
          </a:p>
          <a:p>
            <a:pPr marL="0" indent="0">
              <a:buNone/>
            </a:pPr>
            <a:r>
              <a:rPr lang="ka-GE" sz="1400" b="1" dirty="0">
                <a:solidFill>
                  <a:srgbClr val="C00000"/>
                </a:solidFill>
                <a:latin typeface="+mj-lt"/>
                <a:cs typeface="Calibri" panose="020F0502020204030204" pitchFamily="34" charset="0"/>
              </a:rPr>
              <a:t>Hepatitis C</a:t>
            </a:r>
            <a:endParaRPr lang="en-US" sz="1400" b="1" dirty="0">
              <a:solidFill>
                <a:srgbClr val="C00000"/>
              </a:solidFill>
              <a:latin typeface="+mj-lt"/>
              <a:cs typeface="Calibri" panose="020F0502020204030204" pitchFamily="34" charset="0"/>
            </a:endParaRPr>
          </a:p>
          <a:p>
            <a:pPr algn="just"/>
            <a:r>
              <a:rPr lang="en-US" sz="1400" dirty="0">
                <a:solidFill>
                  <a:srgbClr val="003366"/>
                </a:solidFill>
                <a:latin typeface="+mj-lt"/>
                <a:cs typeface="Calibri" panose="020F0502020204030204" pitchFamily="34" charset="0"/>
              </a:rPr>
              <a:t>Surveillance on Hepatitis C was established in 1996</a:t>
            </a:r>
          </a:p>
          <a:p>
            <a:pPr algn="just"/>
            <a:r>
              <a:rPr lang="en-US" sz="1400" dirty="0">
                <a:solidFill>
                  <a:srgbClr val="003366"/>
                </a:solidFill>
                <a:latin typeface="+mj-lt"/>
                <a:cs typeface="Calibri" panose="020F0502020204030204" pitchFamily="34" charset="0"/>
              </a:rPr>
              <a:t>Screening protocol as well as standard case definitions were developed </a:t>
            </a:r>
          </a:p>
          <a:p>
            <a:pPr algn="just"/>
            <a:r>
              <a:rPr lang="en-US" sz="1400" dirty="0">
                <a:solidFill>
                  <a:srgbClr val="003366"/>
                </a:solidFill>
                <a:latin typeface="+mj-lt"/>
                <a:cs typeface="Calibri" panose="020F0502020204030204" pitchFamily="34" charset="0"/>
              </a:rPr>
              <a:t>Specialist of Public Health Centers were trained on topics concerning Hepatitis C</a:t>
            </a:r>
          </a:p>
          <a:p>
            <a:pPr algn="just"/>
            <a:r>
              <a:rPr lang="en-US" sz="1400" dirty="0">
                <a:solidFill>
                  <a:srgbClr val="003366"/>
                </a:solidFill>
                <a:latin typeface="+mj-lt"/>
                <a:cs typeface="Calibri" panose="020F0502020204030204" pitchFamily="34" charset="0"/>
              </a:rPr>
              <a:t>By the means of the Sanford Guide, the application for hepatitis C treatment was developed</a:t>
            </a:r>
          </a:p>
          <a:p>
            <a:pPr marL="0" indent="0" algn="just">
              <a:buNone/>
            </a:pPr>
            <a:endParaRPr lang="en-US" sz="1400" b="1" dirty="0">
              <a:solidFill>
                <a:srgbClr val="003366"/>
              </a:solidFill>
              <a:latin typeface="+mj-lt"/>
              <a:cs typeface="Calibri" panose="020F0502020204030204" pitchFamily="34" charset="0"/>
            </a:endParaRPr>
          </a:p>
          <a:p>
            <a:pPr marL="0" indent="0" algn="just">
              <a:buNone/>
            </a:pPr>
            <a:r>
              <a:rPr lang="en-US" sz="1400" b="1" dirty="0">
                <a:solidFill>
                  <a:srgbClr val="C00000"/>
                </a:solidFill>
                <a:latin typeface="+mj-lt"/>
                <a:cs typeface="Calibri" panose="020F0502020204030204" pitchFamily="34" charset="0"/>
              </a:rPr>
              <a:t>EMTCT of HIV and syphilis</a:t>
            </a:r>
          </a:p>
          <a:p>
            <a:pPr marL="0" indent="0" algn="just">
              <a:buNone/>
            </a:pPr>
            <a:r>
              <a:rPr lang="en-US" sz="1400" dirty="0">
                <a:solidFill>
                  <a:srgbClr val="003366"/>
                </a:solidFill>
                <a:latin typeface="+mj-lt"/>
                <a:cs typeface="Calibri" panose="020F0502020204030204" pitchFamily="34" charset="0"/>
              </a:rPr>
              <a:t>Amendments were made to the National program for supporting the Elimination of mother-to-child transmission (EMTCT)</a:t>
            </a:r>
          </a:p>
          <a:p>
            <a:pPr marL="0" indent="0" algn="just">
              <a:buNone/>
            </a:pPr>
            <a:endParaRPr lang="en-US" sz="1400" b="1" dirty="0">
              <a:solidFill>
                <a:srgbClr val="003366"/>
              </a:solidFill>
              <a:latin typeface="+mj-lt"/>
              <a:cs typeface="Calibri" panose="020F0502020204030204" pitchFamily="34" charset="0"/>
            </a:endParaRPr>
          </a:p>
          <a:p>
            <a:pPr marL="0" indent="0" algn="just">
              <a:buNone/>
            </a:pPr>
            <a:r>
              <a:rPr lang="en-US" sz="1400" b="1" dirty="0">
                <a:solidFill>
                  <a:srgbClr val="C00000"/>
                </a:solidFill>
                <a:latin typeface="+mj-lt"/>
                <a:cs typeface="Calibri" panose="020F0502020204030204" pitchFamily="34" charset="0"/>
              </a:rPr>
              <a:t>Measles-Rubella</a:t>
            </a:r>
            <a:endParaRPr lang="ka-GE" sz="1400" dirty="0">
              <a:solidFill>
                <a:srgbClr val="C00000"/>
              </a:solidFill>
              <a:latin typeface="+mj-lt"/>
              <a:cs typeface="Calibri" panose="020F0502020204030204" pitchFamily="34" charset="0"/>
            </a:endParaRPr>
          </a:p>
          <a:p>
            <a:pPr marL="0" lvl="0" indent="0" algn="just">
              <a:buNone/>
            </a:pPr>
            <a:r>
              <a:rPr lang="ka-GE" sz="1400" dirty="0">
                <a:solidFill>
                  <a:srgbClr val="003366"/>
                </a:solidFill>
                <a:latin typeface="+mj-lt"/>
                <a:cs typeface="Calibri" panose="020F0502020204030204" pitchFamily="34" charset="0"/>
              </a:rPr>
              <a:t>Guideline on </a:t>
            </a:r>
            <a:r>
              <a:rPr lang="en-US" sz="1400" dirty="0">
                <a:solidFill>
                  <a:srgbClr val="003366"/>
                </a:solidFill>
                <a:latin typeface="+mj-lt"/>
                <a:cs typeface="Calibri" panose="020F0502020204030204" pitchFamily="34" charset="0"/>
              </a:rPr>
              <a:t>s</a:t>
            </a:r>
            <a:r>
              <a:rPr lang="ka-GE" sz="1400" dirty="0">
                <a:solidFill>
                  <a:srgbClr val="003366"/>
                </a:solidFill>
                <a:latin typeface="+mj-lt"/>
                <a:cs typeface="Calibri" panose="020F0502020204030204" pitchFamily="34" charset="0"/>
              </a:rPr>
              <a:t>urveillance of Measles and Rubella was </a:t>
            </a:r>
            <a:r>
              <a:rPr lang="ka-GE" sz="1400" dirty="0" smtClean="0">
                <a:solidFill>
                  <a:srgbClr val="003366"/>
                </a:solidFill>
                <a:latin typeface="+mj-lt"/>
                <a:cs typeface="Calibri" panose="020F0502020204030204" pitchFamily="34" charset="0"/>
              </a:rPr>
              <a:t>developed</a:t>
            </a:r>
            <a:endParaRPr lang="ka-GE" sz="1400" dirty="0">
              <a:solidFill>
                <a:srgbClr val="003366"/>
              </a:solidFill>
              <a:latin typeface="+mj-lt"/>
              <a:cs typeface="Calibri" panose="020F0502020204030204" pitchFamily="34" charset="0"/>
            </a:endParaRPr>
          </a:p>
        </p:txBody>
      </p:sp>
      <p:grpSp>
        <p:nvGrpSpPr>
          <p:cNvPr id="4" name="Group 4"/>
          <p:cNvGrpSpPr>
            <a:grpSpLocks/>
          </p:cNvGrpSpPr>
          <p:nvPr/>
        </p:nvGrpSpPr>
        <p:grpSpPr bwMode="auto">
          <a:xfrm>
            <a:off x="0" y="6165850"/>
            <a:ext cx="9144000" cy="692150"/>
            <a:chOff x="0" y="3884"/>
            <a:chExt cx="5760" cy="436"/>
          </a:xfrm>
        </p:grpSpPr>
        <p:sp>
          <p:nvSpPr>
            <p:cNvPr id="5" name="Rectangle 5"/>
            <p:cNvSpPr>
              <a:spLocks noChangeArrowheads="1"/>
            </p:cNvSpPr>
            <p:nvPr/>
          </p:nvSpPr>
          <p:spPr bwMode="auto">
            <a:xfrm>
              <a:off x="0" y="3884"/>
              <a:ext cx="5760" cy="436"/>
            </a:xfrm>
            <a:prstGeom prst="rect">
              <a:avLst/>
            </a:prstGeom>
            <a:solidFill>
              <a:srgbClr val="0099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ru-RU" altLang="en-US" sz="1800"/>
            </a:p>
          </p:txBody>
        </p:sp>
        <p:sp>
          <p:nvSpPr>
            <p:cNvPr id="8" name="Text Box 8"/>
            <p:cNvSpPr txBox="1">
              <a:spLocks noChangeArrowheads="1"/>
            </p:cNvSpPr>
            <p:nvPr/>
          </p:nvSpPr>
          <p:spPr bwMode="auto">
            <a:xfrm>
              <a:off x="4694" y="4020"/>
              <a:ext cx="9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chemeClr val="bg1"/>
                  </a:solidFill>
                </a:rPr>
                <a:t>www.ncdc.ge</a:t>
              </a:r>
              <a:endParaRPr lang="ru-RU" altLang="en-US" sz="1800">
                <a:solidFill>
                  <a:schemeClr val="bg1"/>
                </a:solidFill>
              </a:endParaRPr>
            </a:p>
          </p:txBody>
        </p:sp>
      </p:grpSp>
      <p:sp>
        <p:nvSpPr>
          <p:cNvPr id="9" name="Content Placeholder 2"/>
          <p:cNvSpPr txBox="1">
            <a:spLocks/>
          </p:cNvSpPr>
          <p:nvPr/>
        </p:nvSpPr>
        <p:spPr bwMode="auto">
          <a:xfrm>
            <a:off x="4948908" y="1200382"/>
            <a:ext cx="4041358"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panose="020B0604020202020204" pitchFamily="34"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panose="020B0604020202020204" pitchFamily="34"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panose="020B0604020202020204" pitchFamily="34"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panose="020B0604020202020204" pitchFamily="34"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buFontTx/>
              <a:buNone/>
            </a:pPr>
            <a:endParaRPr lang="en-US" sz="1400" b="1" kern="0" dirty="0">
              <a:solidFill>
                <a:srgbClr val="003366"/>
              </a:solidFill>
              <a:latin typeface="+mj-lt"/>
              <a:cs typeface="Calibri" panose="020F0502020204030204" pitchFamily="34" charset="0"/>
            </a:endParaRPr>
          </a:p>
          <a:p>
            <a:pPr marL="0" indent="0">
              <a:buFontTx/>
              <a:buNone/>
            </a:pPr>
            <a:r>
              <a:rPr lang="en-US" sz="1400" b="1" kern="0" dirty="0">
                <a:solidFill>
                  <a:srgbClr val="C00000"/>
                </a:solidFill>
                <a:latin typeface="+mj-lt"/>
                <a:cs typeface="Calibri" panose="020F0502020204030204" pitchFamily="34" charset="0"/>
              </a:rPr>
              <a:t>Poliomyelitis</a:t>
            </a:r>
          </a:p>
          <a:p>
            <a:pPr algn="just"/>
            <a:r>
              <a:rPr lang="en-US" sz="1400" kern="0" dirty="0">
                <a:solidFill>
                  <a:srgbClr val="003366"/>
                </a:solidFill>
                <a:latin typeface="+mj-lt"/>
                <a:cs typeface="Calibri" panose="020F0502020204030204" pitchFamily="34" charset="0"/>
              </a:rPr>
              <a:t>Georgia is certified as a country free from the wild poliomyelitis virus in 2002 </a:t>
            </a:r>
            <a:endParaRPr lang="ka-GE" sz="1400" kern="0" dirty="0">
              <a:solidFill>
                <a:srgbClr val="003366"/>
              </a:solidFill>
              <a:latin typeface="+mj-lt"/>
              <a:cs typeface="Calibri" panose="020F0502020204030204" pitchFamily="34" charset="0"/>
            </a:endParaRPr>
          </a:p>
          <a:p>
            <a:pPr algn="just"/>
            <a:r>
              <a:rPr lang="en-US" sz="1400" kern="0" dirty="0">
                <a:solidFill>
                  <a:srgbClr val="003366"/>
                </a:solidFill>
                <a:latin typeface="+mj-lt"/>
                <a:cs typeface="Calibri" panose="020F0502020204030204" pitchFamily="34" charset="0"/>
              </a:rPr>
              <a:t>IPV vaccination was introduced in country.</a:t>
            </a:r>
            <a:endParaRPr lang="ka-GE" sz="1400" kern="0" dirty="0">
              <a:solidFill>
                <a:srgbClr val="003366"/>
              </a:solidFill>
              <a:latin typeface="+mj-lt"/>
              <a:cs typeface="Calibri" panose="020F0502020204030204" pitchFamily="34" charset="0"/>
            </a:endParaRPr>
          </a:p>
          <a:p>
            <a:pPr algn="just"/>
            <a:r>
              <a:rPr lang="en-US" sz="1400" kern="0" dirty="0">
                <a:solidFill>
                  <a:srgbClr val="003366"/>
                </a:solidFill>
                <a:latin typeface="+mj-lt"/>
                <a:cs typeface="Calibri" panose="020F0502020204030204" pitchFamily="34" charset="0"/>
              </a:rPr>
              <a:t>Surveillance on acute flaccid paralysis cases was actively implemented. </a:t>
            </a:r>
            <a:endParaRPr lang="ka-GE" sz="1400" kern="0" dirty="0">
              <a:solidFill>
                <a:srgbClr val="003366"/>
              </a:solidFill>
              <a:latin typeface="+mj-lt"/>
              <a:cs typeface="Calibri" panose="020F0502020204030204" pitchFamily="34" charset="0"/>
            </a:endParaRPr>
          </a:p>
          <a:p>
            <a:pPr marL="0" indent="0" algn="just">
              <a:buFontTx/>
              <a:buNone/>
            </a:pPr>
            <a:endParaRPr lang="en-US" sz="1400" b="1" kern="0" dirty="0">
              <a:solidFill>
                <a:srgbClr val="003366"/>
              </a:solidFill>
              <a:latin typeface="+mj-lt"/>
              <a:cs typeface="Calibri" panose="020F0502020204030204" pitchFamily="34" charset="0"/>
            </a:endParaRPr>
          </a:p>
          <a:p>
            <a:pPr marL="0" indent="0" algn="just">
              <a:buFontTx/>
              <a:buNone/>
            </a:pPr>
            <a:endParaRPr lang="en-US" sz="1400" b="1" kern="0" dirty="0">
              <a:solidFill>
                <a:srgbClr val="003366"/>
              </a:solidFill>
              <a:latin typeface="+mj-lt"/>
              <a:cs typeface="Calibri" panose="020F0502020204030204" pitchFamily="34" charset="0"/>
            </a:endParaRPr>
          </a:p>
          <a:p>
            <a:pPr marL="0" indent="0" algn="just">
              <a:buFontTx/>
              <a:buNone/>
            </a:pPr>
            <a:endParaRPr lang="en-US" sz="1400" b="1" kern="0" dirty="0">
              <a:solidFill>
                <a:srgbClr val="003366"/>
              </a:solidFill>
              <a:latin typeface="+mj-lt"/>
              <a:cs typeface="Calibri" panose="020F0502020204030204" pitchFamily="34" charset="0"/>
            </a:endParaRPr>
          </a:p>
          <a:p>
            <a:pPr marL="0" indent="0" algn="just">
              <a:buFontTx/>
              <a:buNone/>
            </a:pPr>
            <a:r>
              <a:rPr lang="en-US" sz="1400" b="1" kern="0" dirty="0">
                <a:solidFill>
                  <a:srgbClr val="C00000"/>
                </a:solidFill>
                <a:latin typeface="+mj-lt"/>
                <a:cs typeface="Calibri" panose="020F0502020204030204" pitchFamily="34" charset="0"/>
              </a:rPr>
              <a:t>Malaria</a:t>
            </a:r>
          </a:p>
          <a:p>
            <a:pPr marL="0" indent="0" algn="just">
              <a:buFontTx/>
              <a:buNone/>
            </a:pPr>
            <a:r>
              <a:rPr lang="en-US" sz="1400" kern="0" dirty="0">
                <a:solidFill>
                  <a:srgbClr val="003366"/>
                </a:solidFill>
                <a:latin typeface="+mj-lt"/>
                <a:cs typeface="Calibri" panose="020F0502020204030204" pitchFamily="34" charset="0"/>
              </a:rPr>
              <a:t>No local case of malaria was recorded in 2016. Surveillance was established on 18 suspected cases, out of which 7 cases were confirmed (imported).</a:t>
            </a:r>
            <a:endParaRPr lang="ka-GE" sz="1400" kern="0" dirty="0">
              <a:solidFill>
                <a:srgbClr val="003366"/>
              </a:solidFill>
              <a:latin typeface="+mj-lt"/>
              <a:cs typeface="Calibri" panose="020F0502020204030204" pitchFamily="34" charset="0"/>
            </a:endParaRPr>
          </a:p>
          <a:p>
            <a:endParaRPr lang="ka-GE" kern="0" dirty="0">
              <a:solidFill>
                <a:srgbClr val="003366"/>
              </a:solidFill>
              <a:latin typeface="+mj-lt"/>
              <a:cs typeface="Calibri" panose="020F0502020204030204" pitchFamily="34" charset="0"/>
            </a:endParaRPr>
          </a:p>
        </p:txBody>
      </p:sp>
      <p:pic>
        <p:nvPicPr>
          <p:cNvPr id="10" name="Picture 9"/>
          <p:cNvPicPr>
            <a:picLocks noChangeAspect="1"/>
          </p:cNvPicPr>
          <p:nvPr/>
        </p:nvPicPr>
        <p:blipFill>
          <a:blip r:embed="rId2"/>
          <a:stretch>
            <a:fillRect/>
          </a:stretch>
        </p:blipFill>
        <p:spPr>
          <a:xfrm>
            <a:off x="55013" y="6218816"/>
            <a:ext cx="772571" cy="594560"/>
          </a:xfrm>
          <a:prstGeom prst="rect">
            <a:avLst/>
          </a:prstGeom>
        </p:spPr>
      </p:pic>
      <p:sp>
        <p:nvSpPr>
          <p:cNvPr id="11" name="Rectangle 6"/>
          <p:cNvSpPr>
            <a:spLocks noChangeArrowheads="1"/>
          </p:cNvSpPr>
          <p:nvPr/>
        </p:nvSpPr>
        <p:spPr bwMode="auto">
          <a:xfrm>
            <a:off x="1258888" y="6397625"/>
            <a:ext cx="4989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en-US" altLang="en-US" sz="1400" b="1" dirty="0">
                <a:solidFill>
                  <a:schemeClr val="bg1"/>
                </a:solidFill>
              </a:rPr>
              <a:t>National Center for Disease Control and Public Health</a:t>
            </a:r>
            <a:endParaRPr lang="ru-RU" altLang="en-US" sz="1400" b="1" dirty="0">
              <a:solidFill>
                <a:schemeClr val="bg1"/>
              </a:solidFill>
            </a:endParaRPr>
          </a:p>
        </p:txBody>
      </p:sp>
    </p:spTree>
    <p:extLst>
      <p:ext uri="{BB962C8B-B14F-4D97-AF65-F5344CB8AC3E}">
        <p14:creationId xmlns:p14="http://schemas.microsoft.com/office/powerpoint/2010/main" val="39446695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xmlns="" id="{06B60D1B-F9B5-4AEF-9BFF-5B0356F71E69}"/>
              </a:ext>
            </a:extLst>
          </p:cNvPr>
          <p:cNvSpPr>
            <a:spLocks noChangeArrowheads="1"/>
          </p:cNvSpPr>
          <p:nvPr/>
        </p:nvSpPr>
        <p:spPr bwMode="auto">
          <a:xfrm>
            <a:off x="-4763" y="87313"/>
            <a:ext cx="9144001"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3000" b="1" dirty="0">
                <a:solidFill>
                  <a:srgbClr val="A50021"/>
                </a:solidFill>
              </a:rPr>
              <a:t>Life expectancy at birth </a:t>
            </a:r>
            <a:r>
              <a:rPr lang="en-US" altLang="en-US" sz="3000" b="1" dirty="0" smtClean="0">
                <a:solidFill>
                  <a:srgbClr val="A50021"/>
                </a:solidFill>
              </a:rPr>
              <a:t>(last </a:t>
            </a:r>
            <a:r>
              <a:rPr lang="en-US" altLang="en-US" sz="3000" b="1" dirty="0">
                <a:solidFill>
                  <a:srgbClr val="A50021"/>
                </a:solidFill>
              </a:rPr>
              <a:t>available year)</a:t>
            </a:r>
            <a:endParaRPr lang="ka-GE" altLang="en-US" sz="3000" b="1" dirty="0">
              <a:solidFill>
                <a:srgbClr val="A50021"/>
              </a:solidFill>
            </a:endParaRPr>
          </a:p>
        </p:txBody>
      </p:sp>
      <p:sp>
        <p:nvSpPr>
          <p:cNvPr id="6" name="Rectangle 4">
            <a:extLst>
              <a:ext uri="{FF2B5EF4-FFF2-40B4-BE49-F238E27FC236}">
                <a16:creationId xmlns="" xmlns:a16="http://schemas.microsoft.com/office/drawing/2014/main" id="{F4058A56-E8BC-4892-8A42-3CFA7CD0788F}"/>
              </a:ext>
            </a:extLst>
          </p:cNvPr>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dirty="0"/>
          </a:p>
        </p:txBody>
      </p:sp>
      <p:sp>
        <p:nvSpPr>
          <p:cNvPr id="7" name="Rectangle 5">
            <a:extLst>
              <a:ext uri="{FF2B5EF4-FFF2-40B4-BE49-F238E27FC236}">
                <a16:creationId xmlns="" xmlns:a16="http://schemas.microsoft.com/office/drawing/2014/main" id="{95603622-966E-4823-83FC-C52B49FC3581}"/>
              </a:ext>
            </a:extLst>
          </p:cNvPr>
          <p:cNvSpPr>
            <a:spLocks noChangeArrowheads="1"/>
          </p:cNvSpPr>
          <p:nvPr/>
        </p:nvSpPr>
        <p:spPr bwMode="auto">
          <a:xfrm>
            <a:off x="1258888" y="6237288"/>
            <a:ext cx="47529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en-US" altLang="en-US" sz="800" b="1" dirty="0">
              <a:solidFill>
                <a:schemeClr val="bg1"/>
              </a:solidFill>
              <a:latin typeface="Calibri" panose="020F0502020204030204" pitchFamily="34" charset="0"/>
              <a:cs typeface="Calibri" panose="020F0502020204030204" pitchFamily="34" charset="0"/>
            </a:endParaRPr>
          </a:p>
          <a:p>
            <a:pPr eaLnBrk="1" hangingPunct="1">
              <a:spcBef>
                <a:spcPct val="0"/>
              </a:spcBef>
              <a:buFontTx/>
              <a:buNone/>
            </a:pPr>
            <a:r>
              <a:rPr lang="en-US" altLang="en-US" sz="1400" b="1" dirty="0">
                <a:solidFill>
                  <a:schemeClr val="bg1"/>
                </a:solidFill>
                <a:latin typeface="Calibri" panose="020F0502020204030204" pitchFamily="34" charset="0"/>
                <a:cs typeface="Calibri" panose="020F0502020204030204" pitchFamily="34" charset="0"/>
              </a:rPr>
              <a:t>National Center for Disease Control &amp;  Public Health</a:t>
            </a:r>
            <a:endParaRPr lang="ru-RU" altLang="en-US" sz="1400" b="1" dirty="0">
              <a:solidFill>
                <a:schemeClr val="bg1"/>
              </a:solidFill>
              <a:latin typeface="Calibri" panose="020F0502020204030204" pitchFamily="34" charset="0"/>
              <a:cs typeface="Calibri" panose="020F0502020204030204" pitchFamily="34" charset="0"/>
            </a:endParaRPr>
          </a:p>
        </p:txBody>
      </p:sp>
      <p:sp>
        <p:nvSpPr>
          <p:cNvPr id="8" name="Text Box 8">
            <a:extLst>
              <a:ext uri="{FF2B5EF4-FFF2-40B4-BE49-F238E27FC236}">
                <a16:creationId xmlns="" xmlns:a16="http://schemas.microsoft.com/office/drawing/2014/main" id="{BDA7139D-1CE7-4988-8CB9-EE1E380624A3}"/>
              </a:ext>
            </a:extLst>
          </p:cNvPr>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solidFill>
                  <a:schemeClr val="bg1"/>
                </a:solidFill>
              </a:rPr>
              <a:t>www.ncdc.ge</a:t>
            </a:r>
            <a:endParaRPr lang="ru-RU" altLang="en-US" sz="1800">
              <a:solidFill>
                <a:schemeClr val="bg1"/>
              </a:solidFill>
            </a:endParaRPr>
          </a:p>
        </p:txBody>
      </p:sp>
      <p:pic>
        <p:nvPicPr>
          <p:cNvPr id="9" name="Picture 8"/>
          <p:cNvPicPr>
            <a:picLocks noChangeAspect="1"/>
          </p:cNvPicPr>
          <p:nvPr/>
        </p:nvPicPr>
        <p:blipFill>
          <a:blip r:embed="rId3"/>
          <a:stretch>
            <a:fillRect/>
          </a:stretch>
        </p:blipFill>
        <p:spPr>
          <a:xfrm>
            <a:off x="55013" y="6218816"/>
            <a:ext cx="772571" cy="594560"/>
          </a:xfrm>
          <a:prstGeom prst="rect">
            <a:avLst/>
          </a:prstGeom>
        </p:spPr>
      </p:pic>
      <p:pic>
        <p:nvPicPr>
          <p:cNvPr id="11" name="Picture 10"/>
          <p:cNvPicPr/>
          <p:nvPr/>
        </p:nvPicPr>
        <p:blipFill>
          <a:blip r:embed="rId4"/>
          <a:stretch>
            <a:fillRect/>
          </a:stretch>
        </p:blipFill>
        <p:spPr>
          <a:xfrm>
            <a:off x="262656" y="1377838"/>
            <a:ext cx="8609162" cy="4805259"/>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4197939634"/>
              </p:ext>
            </p:extLst>
          </p:nvPr>
        </p:nvGraphicFramePr>
        <p:xfrm>
          <a:off x="1008741" y="681486"/>
          <a:ext cx="1674074" cy="1219200"/>
        </p:xfrm>
        <a:graphic>
          <a:graphicData uri="http://schemas.openxmlformats.org/drawingml/2006/table">
            <a:tbl>
              <a:tblPr firstRow="1" bandRow="1">
                <a:tableStyleId>{5FD0F851-EC5A-4D38-B0AD-8093EC10F338}</a:tableStyleId>
              </a:tblPr>
              <a:tblGrid>
                <a:gridCol w="837312"/>
                <a:gridCol w="836762"/>
              </a:tblGrid>
              <a:tr h="265692">
                <a:tc gridSpan="2">
                  <a:txBody>
                    <a:bodyPr/>
                    <a:lstStyle/>
                    <a:p>
                      <a:pPr algn="ctr"/>
                      <a:r>
                        <a:rPr lang="en-US" sz="1400" b="1" dirty="0" smtClean="0">
                          <a:solidFill>
                            <a:srgbClr val="C00000"/>
                          </a:solidFill>
                        </a:rPr>
                        <a:t>Georgia,</a:t>
                      </a:r>
                      <a:r>
                        <a:rPr lang="en-US" sz="1400" b="1" baseline="0" dirty="0" smtClean="0">
                          <a:solidFill>
                            <a:srgbClr val="C00000"/>
                          </a:solidFill>
                        </a:rPr>
                        <a:t> </a:t>
                      </a:r>
                      <a:r>
                        <a:rPr lang="en-US" sz="1400" b="1" dirty="0" smtClean="0">
                          <a:solidFill>
                            <a:srgbClr val="C00000"/>
                          </a:solidFill>
                        </a:rPr>
                        <a:t>2018</a:t>
                      </a:r>
                      <a:endParaRPr lang="ka-GE" sz="1400" b="1" dirty="0">
                        <a:solidFill>
                          <a:srgbClr val="C00000"/>
                        </a:solidFill>
                      </a:endParaRPr>
                    </a:p>
                  </a:txBody>
                  <a:tcPr/>
                </a:tc>
                <a:tc hMerge="1">
                  <a:txBody>
                    <a:bodyPr/>
                    <a:lstStyle/>
                    <a:p>
                      <a:endParaRPr lang="ka-GE" dirty="0"/>
                    </a:p>
                  </a:txBody>
                  <a:tcPr>
                    <a:noFill/>
                  </a:tcPr>
                </a:tc>
              </a:tr>
              <a:tr h="282669">
                <a:tc>
                  <a:txBody>
                    <a:bodyPr/>
                    <a:lstStyle/>
                    <a:p>
                      <a:r>
                        <a:rPr lang="en-US" sz="1400" b="1" dirty="0" smtClean="0">
                          <a:solidFill>
                            <a:srgbClr val="C00000"/>
                          </a:solidFill>
                        </a:rPr>
                        <a:t>Total</a:t>
                      </a:r>
                      <a:endParaRPr lang="ka-GE" sz="1400" b="1" dirty="0">
                        <a:solidFill>
                          <a:srgbClr val="C00000"/>
                        </a:solidFill>
                        <a:latin typeface="+mn-lt"/>
                      </a:endParaRPr>
                    </a:p>
                  </a:txBody>
                  <a:tcPr/>
                </a:tc>
                <a:tc>
                  <a:txBody>
                    <a:bodyPr/>
                    <a:lstStyle/>
                    <a:p>
                      <a:pPr algn="ctr">
                        <a:lnSpc>
                          <a:spcPct val="107000"/>
                        </a:lnSpc>
                        <a:spcAft>
                          <a:spcPts val="0"/>
                        </a:spcAft>
                        <a:tabLst>
                          <a:tab pos="1839595" algn="l"/>
                        </a:tabLst>
                      </a:pPr>
                      <a:r>
                        <a:rPr lang="en-US" sz="1400" b="1"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74.0</a:t>
                      </a:r>
                      <a:endParaRPr lang="en-US"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70161">
                <a:tc>
                  <a:txBody>
                    <a:bodyPr/>
                    <a:lstStyle/>
                    <a:p>
                      <a:r>
                        <a:rPr lang="en-US" sz="1400" b="1" dirty="0" smtClean="0">
                          <a:solidFill>
                            <a:srgbClr val="C00000"/>
                          </a:solidFill>
                        </a:rPr>
                        <a:t>Male</a:t>
                      </a:r>
                      <a:endParaRPr lang="ka-GE" sz="1400" b="1" dirty="0">
                        <a:solidFill>
                          <a:srgbClr val="C00000"/>
                        </a:solidFill>
                        <a:latin typeface="+mn-lt"/>
                      </a:endParaRPr>
                    </a:p>
                  </a:txBody>
                  <a:tcPr/>
                </a:tc>
                <a:tc>
                  <a:txBody>
                    <a:bodyPr/>
                    <a:lstStyle/>
                    <a:p>
                      <a:pPr algn="ctr">
                        <a:lnSpc>
                          <a:spcPct val="107000"/>
                        </a:lnSpc>
                        <a:spcAft>
                          <a:spcPts val="0"/>
                        </a:spcAft>
                        <a:tabLst>
                          <a:tab pos="1839595" algn="l"/>
                        </a:tabLst>
                      </a:pPr>
                      <a:r>
                        <a:rPr lang="en-US" sz="1400" b="1">
                          <a:solidFill>
                            <a:srgbClr val="C00000"/>
                          </a:solidFill>
                          <a:effectLst/>
                          <a:latin typeface="Arial" panose="020B0604020202020204" pitchFamily="34" charset="0"/>
                          <a:ea typeface="Calibri" panose="020F0502020204030204" pitchFamily="34" charset="0"/>
                          <a:cs typeface="Times New Roman" panose="02020603050405020304" pitchFamily="18" charset="0"/>
                        </a:rPr>
                        <a:t>69.7</a:t>
                      </a:r>
                      <a:endParaRPr lang="en-US" sz="14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70161">
                <a:tc>
                  <a:txBody>
                    <a:bodyPr/>
                    <a:lstStyle/>
                    <a:p>
                      <a:r>
                        <a:rPr lang="en-US" sz="1400" b="1" dirty="0" smtClean="0">
                          <a:solidFill>
                            <a:srgbClr val="C00000"/>
                          </a:solidFill>
                        </a:rPr>
                        <a:t>Female</a:t>
                      </a:r>
                      <a:endParaRPr lang="ka-GE" sz="1400" b="1" dirty="0">
                        <a:solidFill>
                          <a:srgbClr val="C00000"/>
                        </a:solidFill>
                        <a:latin typeface="+mn-lt"/>
                      </a:endParaRPr>
                    </a:p>
                  </a:txBody>
                  <a:tcPr/>
                </a:tc>
                <a:tc>
                  <a:txBody>
                    <a:bodyPr/>
                    <a:lstStyle/>
                    <a:p>
                      <a:pPr algn="ctr">
                        <a:lnSpc>
                          <a:spcPct val="107000"/>
                        </a:lnSpc>
                        <a:spcAft>
                          <a:spcPts val="0"/>
                        </a:spcAft>
                        <a:tabLst>
                          <a:tab pos="1839595" algn="l"/>
                        </a:tabLst>
                      </a:pPr>
                      <a:r>
                        <a:rPr lang="en-US" sz="1400" b="1"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78.2</a:t>
                      </a:r>
                      <a:endParaRPr lang="en-US"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25454214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Content Placeholder 2">
            <a:extLst>
              <a:ext uri="{FF2B5EF4-FFF2-40B4-BE49-F238E27FC236}">
                <a16:creationId xmlns="" xmlns:a16="http://schemas.microsoft.com/office/drawing/2014/main" id="{C6AF05EA-02EE-4542-9699-4185D1728D5F}"/>
              </a:ext>
            </a:extLst>
          </p:cNvPr>
          <p:cNvSpPr>
            <a:spLocks noGrp="1"/>
          </p:cNvSpPr>
          <p:nvPr>
            <p:ph idx="1"/>
          </p:nvPr>
        </p:nvSpPr>
        <p:spPr>
          <a:xfrm>
            <a:off x="167110" y="254001"/>
            <a:ext cx="8743950" cy="1682750"/>
          </a:xfrm>
        </p:spPr>
        <p:txBody>
          <a:bodyPr>
            <a:normAutofit fontScale="40000" lnSpcReduction="20000"/>
          </a:bodyPr>
          <a:lstStyle/>
          <a:p>
            <a:pPr marL="0" indent="0" algn="ctr">
              <a:buFont typeface="Arial" panose="020B0604020202020204" pitchFamily="34" charset="0"/>
              <a:buNone/>
              <a:defRPr/>
            </a:pPr>
            <a:endParaRPr lang="en-US" altLang="en-US" sz="4000" b="1" dirty="0">
              <a:solidFill>
                <a:srgbClr val="FF0000"/>
              </a:solidFill>
              <a:latin typeface="+mj-lt"/>
              <a:cs typeface="Calibri" panose="020F0502020204030204" pitchFamily="34" charset="0"/>
            </a:endParaRPr>
          </a:p>
          <a:p>
            <a:pPr marL="0" indent="0" algn="ctr">
              <a:buFont typeface="Arial" panose="020B0604020202020204" pitchFamily="34" charset="0"/>
              <a:buNone/>
              <a:defRPr/>
            </a:pPr>
            <a:r>
              <a:rPr lang="en-US" sz="5900" b="1" dirty="0">
                <a:solidFill>
                  <a:srgbClr val="C00000"/>
                </a:solidFill>
                <a:latin typeface="+mj-lt"/>
                <a:cs typeface="Calibri" panose="020F0502020204030204" pitchFamily="34" charset="0"/>
              </a:rPr>
              <a:t>Hepatitis C Elimination Program in Georgia </a:t>
            </a:r>
          </a:p>
          <a:p>
            <a:pPr marL="0" indent="0" algn="ctr">
              <a:buFont typeface="Arial" panose="020B0604020202020204" pitchFamily="34" charset="0"/>
              <a:buNone/>
              <a:defRPr/>
            </a:pPr>
            <a:r>
              <a:rPr lang="en-US" altLang="en-US" sz="5900" b="1" dirty="0">
                <a:solidFill>
                  <a:srgbClr val="C00000"/>
                </a:solidFill>
                <a:latin typeface="+mj-lt"/>
                <a:cs typeface="Calibri" panose="020F0502020204030204" pitchFamily="34" charset="0"/>
              </a:rPr>
              <a:t>Goal</a:t>
            </a:r>
          </a:p>
          <a:p>
            <a:pPr marL="0" indent="0" algn="ctr">
              <a:buFont typeface="Arial" panose="020B0604020202020204" pitchFamily="34" charset="0"/>
              <a:buNone/>
              <a:defRPr/>
            </a:pPr>
            <a:endParaRPr lang="en-US" altLang="en-US" sz="1600" b="1" dirty="0">
              <a:solidFill>
                <a:srgbClr val="0070C0"/>
              </a:solidFill>
              <a:latin typeface="+mj-lt"/>
              <a:cs typeface="Calibri" panose="020F0502020204030204" pitchFamily="34" charset="0"/>
            </a:endParaRPr>
          </a:p>
          <a:p>
            <a:pPr marL="0" indent="0" algn="ctr">
              <a:buFont typeface="Arial" panose="020B0604020202020204" pitchFamily="34" charset="0"/>
              <a:buNone/>
              <a:defRPr/>
            </a:pPr>
            <a:r>
              <a:rPr lang="en-US" altLang="en-US" sz="3800" b="1" dirty="0">
                <a:solidFill>
                  <a:srgbClr val="003366"/>
                </a:solidFill>
                <a:latin typeface="+mj-lt"/>
                <a:cs typeface="Calibri" panose="020F0502020204030204" pitchFamily="34" charset="0"/>
              </a:rPr>
              <a:t>Elimination of HCV by ensuring prevention, diagnostics and treatment of the disease</a:t>
            </a:r>
          </a:p>
        </p:txBody>
      </p:sp>
      <p:sp>
        <p:nvSpPr>
          <p:cNvPr id="3" name="Title 1">
            <a:extLst>
              <a:ext uri="{FF2B5EF4-FFF2-40B4-BE49-F238E27FC236}">
                <a16:creationId xmlns="" xmlns:a16="http://schemas.microsoft.com/office/drawing/2014/main" id="{A14024F4-87DA-46A4-81E0-51F4E843B959}"/>
              </a:ext>
            </a:extLst>
          </p:cNvPr>
          <p:cNvSpPr>
            <a:spLocks noGrp="1"/>
          </p:cNvSpPr>
          <p:nvPr>
            <p:ph type="title"/>
          </p:nvPr>
        </p:nvSpPr>
        <p:spPr>
          <a:xfrm>
            <a:off x="-1588" y="1916113"/>
            <a:ext cx="4833938" cy="582612"/>
          </a:xfrm>
          <a:ln>
            <a:miter lim="800000"/>
            <a:headEnd/>
            <a:tailEnd/>
          </a:ln>
        </p:spPr>
        <p:txBody>
          <a:bodyPr>
            <a:normAutofit fontScale="90000"/>
          </a:bodyPr>
          <a:lstStyle/>
          <a:p>
            <a:pPr algn="ctr">
              <a:defRPr/>
            </a:pPr>
            <a:r>
              <a:rPr lang="en-US" altLang="en-US" sz="4500" b="1" dirty="0">
                <a:solidFill>
                  <a:srgbClr val="003366"/>
                </a:solidFill>
              </a:rPr>
              <a:t>Targets</a:t>
            </a:r>
          </a:p>
        </p:txBody>
      </p:sp>
      <p:sp>
        <p:nvSpPr>
          <p:cNvPr id="25604" name="Content Placeholder 2">
            <a:extLst>
              <a:ext uri="{FF2B5EF4-FFF2-40B4-BE49-F238E27FC236}">
                <a16:creationId xmlns="" xmlns:a16="http://schemas.microsoft.com/office/drawing/2014/main" id="{DE885791-AB9E-4A8B-916C-411CBD34CC55}"/>
              </a:ext>
            </a:extLst>
          </p:cNvPr>
          <p:cNvSpPr txBox="1">
            <a:spLocks/>
          </p:cNvSpPr>
          <p:nvPr/>
        </p:nvSpPr>
        <p:spPr bwMode="auto">
          <a:xfrm>
            <a:off x="-620077" y="2534608"/>
            <a:ext cx="61722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Tx/>
              <a:buNone/>
            </a:pPr>
            <a:r>
              <a:rPr lang="en-US" altLang="en-US" sz="4800" b="1" dirty="0">
                <a:solidFill>
                  <a:srgbClr val="C00000"/>
                </a:solidFill>
                <a:latin typeface="+mj-lt"/>
              </a:rPr>
              <a:t>90-95-95</a:t>
            </a:r>
            <a:endParaRPr lang="en-US" altLang="en-US" sz="6000" b="1" dirty="0">
              <a:solidFill>
                <a:srgbClr val="C00000"/>
              </a:solidFill>
              <a:latin typeface="+mj-lt"/>
            </a:endParaRPr>
          </a:p>
        </p:txBody>
      </p:sp>
      <p:sp>
        <p:nvSpPr>
          <p:cNvPr id="5" name="Content Placeholder 2">
            <a:extLst>
              <a:ext uri="{FF2B5EF4-FFF2-40B4-BE49-F238E27FC236}">
                <a16:creationId xmlns="" xmlns:a16="http://schemas.microsoft.com/office/drawing/2014/main" id="{7AAA0890-0430-49C5-B497-B10642F34920}"/>
              </a:ext>
            </a:extLst>
          </p:cNvPr>
          <p:cNvSpPr txBox="1">
            <a:spLocks/>
          </p:cNvSpPr>
          <p:nvPr/>
        </p:nvSpPr>
        <p:spPr bwMode="auto">
          <a:xfrm>
            <a:off x="-285909" y="3589447"/>
            <a:ext cx="5503863" cy="2385268"/>
          </a:xfrm>
          <a:prstGeom prst="rect">
            <a:avLst/>
          </a:prstGeom>
          <a:noFill/>
          <a:ln>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gn="ctr">
              <a:spcBef>
                <a:spcPts val="900"/>
              </a:spcBef>
              <a:spcAft>
                <a:spcPts val="900"/>
              </a:spcAft>
              <a:buFontTx/>
              <a:buNone/>
              <a:defRPr/>
            </a:pPr>
            <a:r>
              <a:rPr lang="en-US" sz="2400" b="1" dirty="0" smtClean="0">
                <a:solidFill>
                  <a:srgbClr val="003366"/>
                </a:solidFill>
                <a:latin typeface="+mj-lt"/>
                <a:cs typeface="Calibri" panose="020F0502020204030204" pitchFamily="34" charset="0"/>
              </a:rPr>
              <a:t>By 2020</a:t>
            </a:r>
          </a:p>
          <a:p>
            <a:pPr marL="556022" algn="ctr">
              <a:spcBef>
                <a:spcPts val="900"/>
              </a:spcBef>
              <a:spcAft>
                <a:spcPts val="900"/>
              </a:spcAft>
              <a:buClr>
                <a:schemeClr val="accent5">
                  <a:lumMod val="25000"/>
                </a:schemeClr>
              </a:buClr>
              <a:buSzPct val="135000"/>
              <a:buFont typeface="Wingdings" panose="05000000000000000000" pitchFamily="2" charset="2"/>
              <a:buChar char="ü"/>
              <a:defRPr/>
            </a:pPr>
            <a:r>
              <a:rPr lang="en-US" sz="2000" b="1" dirty="0" smtClean="0">
                <a:solidFill>
                  <a:srgbClr val="C00000"/>
                </a:solidFill>
                <a:latin typeface="+mj-lt"/>
                <a:cs typeface="Calibri" panose="020F0502020204030204" pitchFamily="34" charset="0"/>
              </a:rPr>
              <a:t>90%</a:t>
            </a:r>
            <a:r>
              <a:rPr lang="en-US" sz="2000" b="1" dirty="0" smtClean="0">
                <a:solidFill>
                  <a:srgbClr val="FF0000"/>
                </a:solidFill>
                <a:latin typeface="+mj-lt"/>
                <a:cs typeface="Calibri" panose="020F0502020204030204" pitchFamily="34" charset="0"/>
              </a:rPr>
              <a:t> </a:t>
            </a:r>
            <a:r>
              <a:rPr lang="en-US" sz="2000" b="1" dirty="0" smtClean="0">
                <a:solidFill>
                  <a:srgbClr val="003366"/>
                </a:solidFill>
                <a:latin typeface="+mj-lt"/>
                <a:cs typeface="Calibri" panose="020F0502020204030204" pitchFamily="34" charset="0"/>
              </a:rPr>
              <a:t>of people living with HCV are diagnosed</a:t>
            </a:r>
          </a:p>
          <a:p>
            <a:pPr marL="556022" algn="ctr">
              <a:spcBef>
                <a:spcPts val="900"/>
              </a:spcBef>
              <a:spcAft>
                <a:spcPts val="900"/>
              </a:spcAft>
              <a:buClr>
                <a:schemeClr val="accent5">
                  <a:lumMod val="25000"/>
                </a:schemeClr>
              </a:buClr>
              <a:buSzPct val="135000"/>
              <a:buFont typeface="Wingdings" panose="05000000000000000000" pitchFamily="2" charset="2"/>
              <a:buChar char="ü"/>
              <a:defRPr/>
            </a:pPr>
            <a:r>
              <a:rPr lang="en-US" sz="2000" b="1" dirty="0" smtClean="0">
                <a:solidFill>
                  <a:srgbClr val="C00000"/>
                </a:solidFill>
                <a:latin typeface="+mj-lt"/>
                <a:cs typeface="Calibri" panose="020F0502020204030204" pitchFamily="34" charset="0"/>
              </a:rPr>
              <a:t>95% </a:t>
            </a:r>
            <a:r>
              <a:rPr lang="en-US" sz="2000" b="1" dirty="0" smtClean="0">
                <a:solidFill>
                  <a:srgbClr val="003366"/>
                </a:solidFill>
                <a:latin typeface="+mj-lt"/>
                <a:cs typeface="Calibri" panose="020F0502020204030204" pitchFamily="34" charset="0"/>
              </a:rPr>
              <a:t>of those diagnosed are treated</a:t>
            </a:r>
          </a:p>
          <a:p>
            <a:pPr marL="556022" algn="ctr">
              <a:spcBef>
                <a:spcPts val="900"/>
              </a:spcBef>
              <a:spcAft>
                <a:spcPts val="900"/>
              </a:spcAft>
              <a:buClr>
                <a:schemeClr val="accent5">
                  <a:lumMod val="25000"/>
                </a:schemeClr>
              </a:buClr>
              <a:buSzPct val="135000"/>
              <a:buFont typeface="Wingdings" panose="05000000000000000000" pitchFamily="2" charset="2"/>
              <a:buChar char="ü"/>
              <a:defRPr/>
            </a:pPr>
            <a:r>
              <a:rPr lang="en-US" sz="2000" b="1" dirty="0" smtClean="0">
                <a:solidFill>
                  <a:srgbClr val="C00000"/>
                </a:solidFill>
                <a:latin typeface="+mj-lt"/>
                <a:cs typeface="Calibri" panose="020F0502020204030204" pitchFamily="34" charset="0"/>
              </a:rPr>
              <a:t>95%</a:t>
            </a:r>
            <a:r>
              <a:rPr lang="en-US" sz="2000" b="1" dirty="0" smtClean="0">
                <a:latin typeface="+mj-lt"/>
                <a:cs typeface="Calibri" panose="020F0502020204030204" pitchFamily="34" charset="0"/>
              </a:rPr>
              <a:t> </a:t>
            </a:r>
            <a:r>
              <a:rPr lang="en-US" sz="2000" b="1" dirty="0" smtClean="0">
                <a:solidFill>
                  <a:srgbClr val="003366"/>
                </a:solidFill>
                <a:latin typeface="+mj-lt"/>
                <a:cs typeface="Calibri" panose="020F0502020204030204" pitchFamily="34" charset="0"/>
              </a:rPr>
              <a:t>of those treated are cured</a:t>
            </a:r>
            <a:endParaRPr lang="en-US" sz="2000" b="1" dirty="0">
              <a:solidFill>
                <a:srgbClr val="003366"/>
              </a:solidFill>
              <a:latin typeface="+mj-lt"/>
              <a:cs typeface="Calibri" panose="020F0502020204030204" pitchFamily="34" charset="0"/>
            </a:endParaRPr>
          </a:p>
        </p:txBody>
      </p:sp>
      <p:sp>
        <p:nvSpPr>
          <p:cNvPr id="25606" name="Rectangle 2">
            <a:extLst>
              <a:ext uri="{FF2B5EF4-FFF2-40B4-BE49-F238E27FC236}">
                <a16:creationId xmlns="" xmlns:a16="http://schemas.microsoft.com/office/drawing/2014/main" id="{E2B7B185-14B4-43F2-ACB7-8E1BCFD4DA0C}"/>
              </a:ext>
            </a:extLst>
          </p:cNvPr>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1800">
              <a:latin typeface="Arial" panose="020B0604020202020204" pitchFamily="34" charset="0"/>
              <a:ea typeface="Arial" panose="020B0604020202020204" pitchFamily="34" charset="0"/>
              <a:cs typeface="Arial" panose="020B0604020202020204" pitchFamily="34" charset="0"/>
            </a:endParaRPr>
          </a:p>
        </p:txBody>
      </p:sp>
      <p:sp>
        <p:nvSpPr>
          <p:cNvPr id="25607" name="Rectangle 3">
            <a:extLst>
              <a:ext uri="{FF2B5EF4-FFF2-40B4-BE49-F238E27FC236}">
                <a16:creationId xmlns="" xmlns:a16="http://schemas.microsoft.com/office/drawing/2014/main" id="{8EB70AD0-CBB4-4A31-A5C6-7739569BDE68}"/>
              </a:ext>
            </a:extLst>
          </p:cNvPr>
          <p:cNvSpPr>
            <a:spLocks noChangeArrowheads="1"/>
          </p:cNvSpPr>
          <p:nvPr/>
        </p:nvSpPr>
        <p:spPr bwMode="auto">
          <a:xfrm>
            <a:off x="1258888" y="6237288"/>
            <a:ext cx="460851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ka-GE" altLang="en-US" sz="1400" b="1">
                <a:solidFill>
                  <a:schemeClr val="bg1"/>
                </a:solidFill>
                <a:latin typeface="Arial" panose="020B0604020202020204" pitchFamily="34" charset="0"/>
                <a:ea typeface="Arial" panose="020B0604020202020204" pitchFamily="34" charset="0"/>
                <a:cs typeface="Arial" panose="020B0604020202020204" pitchFamily="34" charset="0"/>
              </a:rPr>
              <a:t>დაავადებათა კონტროლისა და საზოგადოებრივი ჯანმრთელობის ეროვნული ცენტრი</a:t>
            </a:r>
            <a:endParaRPr lang="ru-RU" altLang="en-US" sz="1400" b="1">
              <a:solidFill>
                <a:schemeClr val="bg1"/>
              </a:solidFill>
              <a:latin typeface="Arial" panose="020B0604020202020204" pitchFamily="34" charset="0"/>
              <a:ea typeface="Arial" panose="020B0604020202020204" pitchFamily="34" charset="0"/>
              <a:cs typeface="Arial" panose="020B0604020202020204" pitchFamily="34" charset="0"/>
            </a:endParaRPr>
          </a:p>
        </p:txBody>
      </p:sp>
      <p:pic>
        <p:nvPicPr>
          <p:cNvPr id="25608" name="Picture 1030" descr="logo">
            <a:extLst>
              <a:ext uri="{FF2B5EF4-FFF2-40B4-BE49-F238E27FC236}">
                <a16:creationId xmlns="" xmlns:a16="http://schemas.microsoft.com/office/drawing/2014/main" id="{B4053A39-6640-4530-A749-86F1F2BD50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6165850"/>
            <a:ext cx="900113"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Text Box 5">
            <a:extLst>
              <a:ext uri="{FF2B5EF4-FFF2-40B4-BE49-F238E27FC236}">
                <a16:creationId xmlns="" xmlns:a16="http://schemas.microsoft.com/office/drawing/2014/main" id="{DE7D4003-EC2E-43C5-960F-55ECF0D565F4}"/>
              </a:ext>
            </a:extLst>
          </p:cNvPr>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a:solidFill>
                  <a:schemeClr val="bg1"/>
                </a:solidFill>
                <a:latin typeface="Arial" panose="020B0604020202020204" pitchFamily="34" charset="0"/>
                <a:ea typeface="Arial" panose="020B0604020202020204" pitchFamily="34" charset="0"/>
                <a:cs typeface="Arial" panose="020B0604020202020204" pitchFamily="34" charset="0"/>
              </a:rPr>
              <a:t>www.ncdc.ge</a:t>
            </a:r>
            <a:endParaRPr lang="ru-RU" altLang="en-US" sz="1800">
              <a:solidFill>
                <a:schemeClr val="bg1"/>
              </a:solidFill>
              <a:latin typeface="Arial" panose="020B0604020202020204" pitchFamily="34" charset="0"/>
              <a:ea typeface="Arial" panose="020B0604020202020204" pitchFamily="34" charset="0"/>
              <a:cs typeface="Arial" panose="020B0604020202020204" pitchFamily="34" charset="0"/>
            </a:endParaRPr>
          </a:p>
        </p:txBody>
      </p:sp>
      <p:sp>
        <p:nvSpPr>
          <p:cNvPr id="25610" name="Rectangle 4">
            <a:extLst>
              <a:ext uri="{FF2B5EF4-FFF2-40B4-BE49-F238E27FC236}">
                <a16:creationId xmlns="" xmlns:a16="http://schemas.microsoft.com/office/drawing/2014/main" id="{4D756CA4-5DA8-4A4D-857E-395631778B7A}"/>
              </a:ext>
            </a:extLst>
          </p:cNvPr>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endParaRPr lang="ka-GE" altLang="ka-GE" sz="1800">
              <a:latin typeface="Arial" panose="020B0604020202020204" pitchFamily="34" charset="0"/>
              <a:ea typeface="Arial" panose="020B0604020202020204" pitchFamily="34" charset="0"/>
              <a:cs typeface="Arial" panose="020B0604020202020204" pitchFamily="34" charset="0"/>
            </a:endParaRPr>
          </a:p>
        </p:txBody>
      </p:sp>
      <p:sp>
        <p:nvSpPr>
          <p:cNvPr id="25611" name="Rectangle 5">
            <a:extLst>
              <a:ext uri="{FF2B5EF4-FFF2-40B4-BE49-F238E27FC236}">
                <a16:creationId xmlns="" xmlns:a16="http://schemas.microsoft.com/office/drawing/2014/main" id="{F0100D8E-845D-430C-921B-B97F93128D86}"/>
              </a:ext>
            </a:extLst>
          </p:cNvPr>
          <p:cNvSpPr>
            <a:spLocks noChangeArrowheads="1"/>
          </p:cNvSpPr>
          <p:nvPr/>
        </p:nvSpPr>
        <p:spPr bwMode="auto">
          <a:xfrm>
            <a:off x="1258888" y="6237288"/>
            <a:ext cx="4608512"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ka-GE" altLang="ka-GE" sz="1400" b="1">
                <a:solidFill>
                  <a:schemeClr val="bg1"/>
                </a:solidFill>
                <a:latin typeface="Arial" panose="020B0604020202020204" pitchFamily="34" charset="0"/>
                <a:ea typeface="Arial" panose="020B0604020202020204" pitchFamily="34" charset="0"/>
                <a:cs typeface="Arial" panose="020B0604020202020204" pitchFamily="34" charset="0"/>
              </a:rPr>
              <a:t>დაავადებათა კონტროლისა და საზოგადოებრივი ჯანმრთელობის ეროვნული ცენტრი</a:t>
            </a:r>
            <a:endParaRPr lang="ru-RU" altLang="ka-GE" sz="1400" b="1">
              <a:solidFill>
                <a:schemeClr val="bg1"/>
              </a:solidFill>
              <a:latin typeface="Arial" panose="020B0604020202020204" pitchFamily="34" charset="0"/>
              <a:ea typeface="Arial" panose="020B0604020202020204" pitchFamily="34" charset="0"/>
              <a:cs typeface="Arial" panose="020B0604020202020204" pitchFamily="34" charset="0"/>
            </a:endParaRPr>
          </a:p>
        </p:txBody>
      </p:sp>
      <p:pic>
        <p:nvPicPr>
          <p:cNvPr id="25612" name="Picture 1030" descr="logo">
            <a:extLst>
              <a:ext uri="{FF2B5EF4-FFF2-40B4-BE49-F238E27FC236}">
                <a16:creationId xmlns="" xmlns:a16="http://schemas.microsoft.com/office/drawing/2014/main" id="{9A8EC4B6-9484-4620-B474-9C1E1B22C4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6165850"/>
            <a:ext cx="900113"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3" name="Text Box 8">
            <a:extLst>
              <a:ext uri="{FF2B5EF4-FFF2-40B4-BE49-F238E27FC236}">
                <a16:creationId xmlns="" xmlns:a16="http://schemas.microsoft.com/office/drawing/2014/main" id="{18C40A73-C6D2-455C-B6FB-9F9340E40FBB}"/>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ka-GE" sz="1800">
                <a:solidFill>
                  <a:schemeClr val="bg1"/>
                </a:solidFill>
                <a:latin typeface="Arial" panose="020B0604020202020204" pitchFamily="34" charset="0"/>
                <a:ea typeface="Arial" panose="020B0604020202020204" pitchFamily="34" charset="0"/>
                <a:cs typeface="Arial" panose="020B0604020202020204" pitchFamily="34" charset="0"/>
              </a:rPr>
              <a:t>www.ncdc.ge</a:t>
            </a:r>
            <a:endParaRPr lang="ru-RU" altLang="ka-GE" sz="1800">
              <a:solidFill>
                <a:schemeClr val="bg1"/>
              </a:solidFill>
              <a:latin typeface="Arial" panose="020B0604020202020204" pitchFamily="34" charset="0"/>
              <a:ea typeface="Arial" panose="020B0604020202020204" pitchFamily="34" charset="0"/>
              <a:cs typeface="Arial" panose="020B0604020202020204" pitchFamily="34" charset="0"/>
            </a:endParaRPr>
          </a:p>
        </p:txBody>
      </p:sp>
      <p:sp>
        <p:nvSpPr>
          <p:cNvPr id="25614" name="Rectangle 7">
            <a:extLst>
              <a:ext uri="{FF2B5EF4-FFF2-40B4-BE49-F238E27FC236}">
                <a16:creationId xmlns="" xmlns:a16="http://schemas.microsoft.com/office/drawing/2014/main" id="{FF5F3765-879A-4DAF-9FF6-1B6A13851735}"/>
              </a:ext>
            </a:extLst>
          </p:cNvPr>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endParaRPr lang="en-US" altLang="ka-GE" sz="1800">
              <a:latin typeface="Arial" panose="020B0604020202020204" pitchFamily="34" charset="0"/>
              <a:ea typeface="Arial" panose="020B0604020202020204" pitchFamily="34" charset="0"/>
              <a:cs typeface="Arial" panose="020B0604020202020204" pitchFamily="34" charset="0"/>
            </a:endParaRPr>
          </a:p>
        </p:txBody>
      </p:sp>
      <p:sp>
        <p:nvSpPr>
          <p:cNvPr id="25615" name="Rectangle 8">
            <a:extLst>
              <a:ext uri="{FF2B5EF4-FFF2-40B4-BE49-F238E27FC236}">
                <a16:creationId xmlns="" xmlns:a16="http://schemas.microsoft.com/office/drawing/2014/main" id="{6B2DB107-10FF-46BA-BDEA-616C7B645454}"/>
              </a:ext>
            </a:extLst>
          </p:cNvPr>
          <p:cNvSpPr>
            <a:spLocks noChangeArrowheads="1"/>
          </p:cNvSpPr>
          <p:nvPr/>
        </p:nvSpPr>
        <p:spPr bwMode="auto">
          <a:xfrm>
            <a:off x="1331913" y="6381750"/>
            <a:ext cx="46275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ka-GE" sz="1400" b="1" dirty="0">
                <a:solidFill>
                  <a:schemeClr val="bg1"/>
                </a:solidFill>
                <a:latin typeface="Arial" panose="020B0604020202020204" pitchFamily="34" charset="0"/>
                <a:ea typeface="Arial" panose="020B0604020202020204" pitchFamily="34" charset="0"/>
                <a:cs typeface="Arial" panose="020B0604020202020204" pitchFamily="34" charset="0"/>
              </a:rPr>
              <a:t>National Center for Disease Control &amp; Public Health</a:t>
            </a:r>
            <a:endParaRPr lang="ru-RU" altLang="ka-GE" sz="1400" b="1"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p:pic>
        <p:nvPicPr>
          <p:cNvPr id="25616" name="Picture 1030" descr="logo">
            <a:extLst>
              <a:ext uri="{FF2B5EF4-FFF2-40B4-BE49-F238E27FC236}">
                <a16:creationId xmlns="" xmlns:a16="http://schemas.microsoft.com/office/drawing/2014/main" id="{55C75345-5951-42DB-B557-9BBB86D50E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6165850"/>
            <a:ext cx="90487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7" name="Text Box 10">
            <a:extLst>
              <a:ext uri="{FF2B5EF4-FFF2-40B4-BE49-F238E27FC236}">
                <a16:creationId xmlns="" xmlns:a16="http://schemas.microsoft.com/office/drawing/2014/main" id="{DFCEBBAB-EA2C-4947-B40A-AD5F0D577E23}"/>
              </a:ext>
            </a:extLst>
          </p:cNvPr>
          <p:cNvSpPr txBox="1">
            <a:spLocks noChangeArrowheads="1"/>
          </p:cNvSpPr>
          <p:nvPr/>
        </p:nvSpPr>
        <p:spPr bwMode="auto">
          <a:xfrm>
            <a:off x="7481888"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ka-GE" sz="1800">
                <a:solidFill>
                  <a:schemeClr val="bg1"/>
                </a:solidFill>
                <a:latin typeface="Arial" panose="020B0604020202020204" pitchFamily="34" charset="0"/>
                <a:ea typeface="Arial" panose="020B0604020202020204" pitchFamily="34" charset="0"/>
                <a:cs typeface="Arial" panose="020B0604020202020204" pitchFamily="34" charset="0"/>
              </a:rPr>
              <a:t>www.ncdc.ge</a:t>
            </a:r>
            <a:endParaRPr lang="ru-RU" altLang="ka-GE" sz="1800">
              <a:solidFill>
                <a:schemeClr val="bg1"/>
              </a:solidFill>
              <a:latin typeface="Arial" panose="020B0604020202020204" pitchFamily="34" charset="0"/>
              <a:ea typeface="Arial" panose="020B0604020202020204" pitchFamily="34" charset="0"/>
              <a:cs typeface="Arial" panose="020B0604020202020204" pitchFamily="34" charset="0"/>
            </a:endParaRPr>
          </a:p>
        </p:txBody>
      </p:sp>
      <p:sp>
        <p:nvSpPr>
          <p:cNvPr id="25618" name="TextBox 17">
            <a:extLst>
              <a:ext uri="{FF2B5EF4-FFF2-40B4-BE49-F238E27FC236}">
                <a16:creationId xmlns="" xmlns:a16="http://schemas.microsoft.com/office/drawing/2014/main" id="{6498FDA1-31FD-4150-B254-6574775F1A24}"/>
              </a:ext>
            </a:extLst>
          </p:cNvPr>
          <p:cNvSpPr txBox="1">
            <a:spLocks noChangeArrowheads="1"/>
          </p:cNvSpPr>
          <p:nvPr/>
        </p:nvSpPr>
        <p:spPr bwMode="auto">
          <a:xfrm>
            <a:off x="4722812" y="2412911"/>
            <a:ext cx="402431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ka-GE" sz="1800" b="1" dirty="0">
                <a:solidFill>
                  <a:srgbClr val="002060"/>
                </a:solidFill>
                <a:latin typeface="+mj-lt"/>
                <a:cs typeface="Calibri" panose="020F0502020204030204" pitchFamily="34" charset="0"/>
              </a:rPr>
              <a:t>Initiated treatment       </a:t>
            </a:r>
            <a:r>
              <a:rPr lang="en-US" altLang="ka-GE" sz="1800" b="1" dirty="0">
                <a:solidFill>
                  <a:srgbClr val="C00000"/>
                </a:solidFill>
                <a:latin typeface="+mj-lt"/>
                <a:cs typeface="Calibri" panose="020F0502020204030204" pitchFamily="34" charset="0"/>
              </a:rPr>
              <a:t>56 318</a:t>
            </a:r>
          </a:p>
          <a:p>
            <a:pPr algn="ctr" eaLnBrk="1" hangingPunct="1">
              <a:lnSpc>
                <a:spcPct val="100000"/>
              </a:lnSpc>
              <a:spcBef>
                <a:spcPct val="0"/>
              </a:spcBef>
              <a:buFontTx/>
              <a:buNone/>
            </a:pPr>
            <a:endParaRPr lang="en-US" altLang="ka-GE" sz="1800" b="1" dirty="0">
              <a:solidFill>
                <a:srgbClr val="FF0000"/>
              </a:solidFill>
              <a:latin typeface="+mj-lt"/>
              <a:cs typeface="Calibri" panose="020F0502020204030204" pitchFamily="34" charset="0"/>
            </a:endParaRPr>
          </a:p>
          <a:p>
            <a:pPr algn="ctr" eaLnBrk="1" hangingPunct="1">
              <a:lnSpc>
                <a:spcPct val="100000"/>
              </a:lnSpc>
              <a:spcBef>
                <a:spcPct val="0"/>
              </a:spcBef>
              <a:buFontTx/>
              <a:buNone/>
            </a:pPr>
            <a:endParaRPr lang="en-US" altLang="ka-GE" sz="1800" b="1" dirty="0">
              <a:solidFill>
                <a:srgbClr val="FF0000"/>
              </a:solidFill>
              <a:latin typeface="+mj-lt"/>
              <a:cs typeface="Calibri" panose="020F0502020204030204" pitchFamily="34" charset="0"/>
            </a:endParaRPr>
          </a:p>
          <a:p>
            <a:pPr algn="ctr" eaLnBrk="1" hangingPunct="1">
              <a:lnSpc>
                <a:spcPct val="100000"/>
              </a:lnSpc>
              <a:spcBef>
                <a:spcPct val="0"/>
              </a:spcBef>
              <a:buFontTx/>
              <a:buNone/>
            </a:pPr>
            <a:r>
              <a:rPr lang="en-US" altLang="ka-GE" sz="1800" b="1" dirty="0">
                <a:solidFill>
                  <a:srgbClr val="003366"/>
                </a:solidFill>
                <a:latin typeface="+mj-lt"/>
                <a:cs typeface="Calibri" panose="020F0502020204030204" pitchFamily="34" charset="0"/>
              </a:rPr>
              <a:t>Completed treatment</a:t>
            </a:r>
            <a:r>
              <a:rPr lang="en-US" altLang="ka-GE" sz="1800" b="1" dirty="0">
                <a:solidFill>
                  <a:srgbClr val="FF0000"/>
                </a:solidFill>
                <a:latin typeface="+mj-lt"/>
                <a:cs typeface="Calibri" panose="020F0502020204030204" pitchFamily="34" charset="0"/>
              </a:rPr>
              <a:t>   </a:t>
            </a:r>
            <a:r>
              <a:rPr lang="en-US" altLang="ka-GE" sz="1800" b="1" dirty="0">
                <a:solidFill>
                  <a:srgbClr val="C00000"/>
                </a:solidFill>
                <a:latin typeface="+mj-lt"/>
                <a:cs typeface="Calibri" panose="020F0502020204030204" pitchFamily="34" charset="0"/>
              </a:rPr>
              <a:t>52, 053</a:t>
            </a:r>
          </a:p>
          <a:p>
            <a:pPr algn="ctr" eaLnBrk="1" hangingPunct="1">
              <a:lnSpc>
                <a:spcPct val="100000"/>
              </a:lnSpc>
              <a:spcBef>
                <a:spcPct val="0"/>
              </a:spcBef>
              <a:buFontTx/>
              <a:buNone/>
            </a:pPr>
            <a:endParaRPr lang="en-US" altLang="ka-GE" sz="1800" b="1" dirty="0">
              <a:solidFill>
                <a:srgbClr val="FF0000"/>
              </a:solidFill>
              <a:latin typeface="+mj-lt"/>
              <a:cs typeface="Calibri" panose="020F0502020204030204" pitchFamily="34" charset="0"/>
            </a:endParaRPr>
          </a:p>
        </p:txBody>
      </p:sp>
      <p:sp>
        <p:nvSpPr>
          <p:cNvPr id="25619" name="Rectangle 1">
            <a:extLst>
              <a:ext uri="{FF2B5EF4-FFF2-40B4-BE49-F238E27FC236}">
                <a16:creationId xmlns="" xmlns:a16="http://schemas.microsoft.com/office/drawing/2014/main" id="{25C3445E-424D-46F9-8E88-0F7E03619156}"/>
              </a:ext>
            </a:extLst>
          </p:cNvPr>
          <p:cNvSpPr>
            <a:spLocks noChangeArrowheads="1"/>
          </p:cNvSpPr>
          <p:nvPr/>
        </p:nvSpPr>
        <p:spPr bwMode="auto">
          <a:xfrm>
            <a:off x="5502275" y="4129088"/>
            <a:ext cx="32448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ka-GE" sz="1800" b="1" dirty="0">
                <a:solidFill>
                  <a:srgbClr val="003366"/>
                </a:solidFill>
                <a:latin typeface="+mj-lt"/>
                <a:cs typeface="Calibri" panose="020F0502020204030204" pitchFamily="34" charset="0"/>
              </a:rPr>
              <a:t>Overall cure rate </a:t>
            </a:r>
            <a:r>
              <a:rPr lang="en-US" altLang="ka-GE" sz="1800" b="1" dirty="0">
                <a:latin typeface="+mj-lt"/>
                <a:cs typeface="Calibri" panose="020F0502020204030204" pitchFamily="34" charset="0"/>
              </a:rPr>
              <a:t>- </a:t>
            </a:r>
            <a:r>
              <a:rPr lang="en-US" altLang="ka-GE" sz="1800" b="1" dirty="0">
                <a:solidFill>
                  <a:srgbClr val="C00000"/>
                </a:solidFill>
                <a:latin typeface="+mj-lt"/>
                <a:cs typeface="Calibri" panose="020F0502020204030204" pitchFamily="34" charset="0"/>
              </a:rPr>
              <a:t>98.</a:t>
            </a:r>
            <a:r>
              <a:rPr lang="ka-GE" altLang="ka-GE" sz="1800" b="1" dirty="0">
                <a:solidFill>
                  <a:srgbClr val="C00000"/>
                </a:solidFill>
                <a:latin typeface="+mj-lt"/>
                <a:cs typeface="Calibri" panose="020F0502020204030204" pitchFamily="34" charset="0"/>
              </a:rPr>
              <a:t>3</a:t>
            </a:r>
            <a:r>
              <a:rPr lang="en-US" altLang="ka-GE" sz="1800" b="1" dirty="0">
                <a:solidFill>
                  <a:srgbClr val="C00000"/>
                </a:solidFill>
                <a:latin typeface="+mj-lt"/>
                <a:cs typeface="Calibri" panose="020F0502020204030204" pitchFamily="34" charset="0"/>
              </a:rPr>
              <a:t>%</a:t>
            </a:r>
          </a:p>
          <a:p>
            <a:pPr>
              <a:lnSpc>
                <a:spcPct val="100000"/>
              </a:lnSpc>
              <a:spcBef>
                <a:spcPct val="0"/>
              </a:spcBef>
              <a:buFontTx/>
              <a:buNone/>
            </a:pPr>
            <a:r>
              <a:rPr lang="en-US" altLang="ka-GE" sz="1800" b="1" dirty="0">
                <a:solidFill>
                  <a:srgbClr val="C00000"/>
                </a:solidFill>
                <a:latin typeface="+mj-lt"/>
                <a:cs typeface="Calibri" panose="020F0502020204030204" pitchFamily="34" charset="0"/>
              </a:rPr>
              <a:t>(April 2019)</a:t>
            </a:r>
          </a:p>
          <a:p>
            <a:pPr>
              <a:lnSpc>
                <a:spcPct val="100000"/>
              </a:lnSpc>
              <a:spcBef>
                <a:spcPct val="0"/>
              </a:spcBef>
              <a:buFontTx/>
              <a:buNone/>
            </a:pPr>
            <a:r>
              <a:rPr lang="en-US" altLang="en-US" sz="1800" b="1" dirty="0">
                <a:solidFill>
                  <a:srgbClr val="0070C0"/>
                </a:solidFill>
                <a:latin typeface="+mj-lt"/>
              </a:rPr>
              <a:t> </a:t>
            </a:r>
            <a:endParaRPr lang="ka-GE" altLang="ka-GE" sz="1800" dirty="0">
              <a:latin typeface="+mj-lt"/>
            </a:endParaRPr>
          </a:p>
        </p:txBody>
      </p:sp>
    </p:spTree>
    <p:extLst>
      <p:ext uri="{BB962C8B-B14F-4D97-AF65-F5344CB8AC3E}">
        <p14:creationId xmlns:p14="http://schemas.microsoft.com/office/powerpoint/2010/main" val="20355882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8888" y="188640"/>
            <a:ext cx="6743700" cy="840497"/>
          </a:xfrm>
        </p:spPr>
        <p:txBody>
          <a:bodyPr>
            <a:noAutofit/>
          </a:bodyPr>
          <a:lstStyle/>
          <a:p>
            <a:pPr algn="ctr"/>
            <a:r>
              <a:rPr lang="en-US" sz="2800" b="1" dirty="0">
                <a:ln w="0"/>
                <a:solidFill>
                  <a:srgbClr val="C0000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HCV Screening among Georgian Population</a:t>
            </a:r>
          </a:p>
        </p:txBody>
      </p:sp>
      <p:sp>
        <p:nvSpPr>
          <p:cNvPr id="3" name="Flowchart: Alternate Process 2"/>
          <p:cNvSpPr/>
          <p:nvPr/>
        </p:nvSpPr>
        <p:spPr>
          <a:xfrm>
            <a:off x="5897850" y="1872886"/>
            <a:ext cx="2971800" cy="1123712"/>
          </a:xfrm>
          <a:prstGeom prst="flowChartAlternateProcess">
            <a:avLst/>
          </a:prstGeom>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wrap="square">
            <a:spAutoFit/>
          </a:bodyPr>
          <a:lstStyle/>
          <a:p>
            <a:pPr>
              <a:spcBef>
                <a:spcPts val="450"/>
              </a:spcBef>
            </a:pPr>
            <a:r>
              <a:rPr lang="en-US" sz="1050" dirty="0"/>
              <a:t>Since 2015, </a:t>
            </a:r>
            <a:r>
              <a:rPr lang="en-US" sz="1050" dirty="0">
                <a:solidFill>
                  <a:schemeClr val="accent2">
                    <a:lumMod val="75000"/>
                  </a:schemeClr>
                </a:solidFill>
              </a:rPr>
              <a:t>over 2 million </a:t>
            </a:r>
            <a:r>
              <a:rPr lang="en-US" sz="1050" dirty="0"/>
              <a:t>screenings have been registered in the </a:t>
            </a:r>
            <a:r>
              <a:rPr lang="en-US" sz="1050" b="1" dirty="0">
                <a:solidFill>
                  <a:schemeClr val="accent2">
                    <a:lumMod val="50000"/>
                  </a:schemeClr>
                </a:solidFill>
              </a:rPr>
              <a:t>Unified Screening Registry</a:t>
            </a:r>
          </a:p>
          <a:p>
            <a:pPr>
              <a:spcBef>
                <a:spcPts val="900"/>
              </a:spcBef>
              <a:spcAft>
                <a:spcPts val="450"/>
              </a:spcAft>
            </a:pPr>
            <a:r>
              <a:rPr lang="ka-GE" sz="1050" dirty="0">
                <a:solidFill>
                  <a:schemeClr val="accent2">
                    <a:lumMod val="75000"/>
                  </a:schemeClr>
                </a:solidFill>
              </a:rPr>
              <a:t>≈</a:t>
            </a:r>
            <a:r>
              <a:rPr lang="en-US" sz="1050" dirty="0">
                <a:solidFill>
                  <a:schemeClr val="accent2">
                    <a:lumMod val="75000"/>
                  </a:schemeClr>
                </a:solidFill>
              </a:rPr>
              <a:t>1</a:t>
            </a:r>
            <a:r>
              <a:rPr lang="ka-GE" sz="1050" dirty="0">
                <a:solidFill>
                  <a:schemeClr val="accent2">
                    <a:lumMod val="75000"/>
                  </a:schemeClr>
                </a:solidFill>
              </a:rPr>
              <a:t>,</a:t>
            </a:r>
            <a:r>
              <a:rPr lang="en-US" sz="1050" dirty="0">
                <a:solidFill>
                  <a:schemeClr val="accent2">
                    <a:lumMod val="75000"/>
                  </a:schemeClr>
                </a:solidFill>
              </a:rPr>
              <a:t>3 million </a:t>
            </a:r>
            <a:r>
              <a:rPr lang="en-US" sz="1050" dirty="0"/>
              <a:t>individuals have been screened with positivity rate – </a:t>
            </a:r>
            <a:r>
              <a:rPr lang="en-US" sz="1050" dirty="0">
                <a:solidFill>
                  <a:schemeClr val="accent1">
                    <a:lumMod val="75000"/>
                  </a:schemeClr>
                </a:solidFill>
              </a:rPr>
              <a:t>9%</a:t>
            </a:r>
          </a:p>
        </p:txBody>
      </p:sp>
      <p:sp>
        <p:nvSpPr>
          <p:cNvPr id="12" name="TextBox 11"/>
          <p:cNvSpPr txBox="1"/>
          <p:nvPr/>
        </p:nvSpPr>
        <p:spPr>
          <a:xfrm>
            <a:off x="744814" y="5689712"/>
            <a:ext cx="5867742" cy="230832"/>
          </a:xfrm>
          <a:prstGeom prst="rect">
            <a:avLst/>
          </a:prstGeom>
          <a:noFill/>
        </p:spPr>
        <p:txBody>
          <a:bodyPr wrap="square" rtlCol="0">
            <a:spAutoFit/>
          </a:bodyPr>
          <a:lstStyle/>
          <a:p>
            <a:r>
              <a:rPr lang="en-US" sz="900" b="1" spc="38" dirty="0">
                <a:ln w="0"/>
                <a:solidFill>
                  <a:schemeClr val="bg1">
                    <a:lumMod val="95000"/>
                  </a:schemeClr>
                </a:solidFill>
              </a:rPr>
              <a:t>National Center for Disease Control and Public Health</a:t>
            </a:r>
            <a:endParaRPr lang="ka-GE" sz="900" b="1" spc="38" dirty="0">
              <a:ln w="0"/>
              <a:solidFill>
                <a:schemeClr val="bg1">
                  <a:lumMod val="95000"/>
                </a:schemeClr>
              </a:solidFill>
            </a:endParaRPr>
          </a:p>
        </p:txBody>
      </p:sp>
      <p:graphicFrame>
        <p:nvGraphicFramePr>
          <p:cNvPr id="19" name="Chart 18"/>
          <p:cNvGraphicFramePr/>
          <p:nvPr>
            <p:extLst/>
          </p:nvPr>
        </p:nvGraphicFramePr>
        <p:xfrm>
          <a:off x="323528" y="1172436"/>
          <a:ext cx="5419090" cy="21799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Chart 22"/>
          <p:cNvGraphicFramePr/>
          <p:nvPr>
            <p:extLst/>
          </p:nvPr>
        </p:nvGraphicFramePr>
        <p:xfrm>
          <a:off x="184151" y="3630329"/>
          <a:ext cx="3683000" cy="183533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Chart 15"/>
          <p:cNvGraphicFramePr/>
          <p:nvPr>
            <p:extLst/>
          </p:nvPr>
        </p:nvGraphicFramePr>
        <p:xfrm>
          <a:off x="4139952" y="3636605"/>
          <a:ext cx="4672013" cy="2101560"/>
        </p:xfrm>
        <a:graphic>
          <a:graphicData uri="http://schemas.openxmlformats.org/drawingml/2006/chart">
            <c:chart xmlns:c="http://schemas.openxmlformats.org/drawingml/2006/chart" xmlns:r="http://schemas.openxmlformats.org/officeDocument/2006/relationships" r:id="rId5"/>
          </a:graphicData>
        </a:graphic>
      </p:graphicFrame>
      <p:sp>
        <p:nvSpPr>
          <p:cNvPr id="13" name="Rectangle 2">
            <a:extLst>
              <a:ext uri="{FF2B5EF4-FFF2-40B4-BE49-F238E27FC236}">
                <a16:creationId xmlns="" xmlns:a16="http://schemas.microsoft.com/office/drawing/2014/main" id="{E2B7B185-14B4-43F2-ACB7-8E1BCFD4DA0C}"/>
              </a:ext>
            </a:extLst>
          </p:cNvPr>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1800">
              <a:latin typeface="Arial" panose="020B0604020202020204" pitchFamily="34" charset="0"/>
              <a:ea typeface="Arial" panose="020B0604020202020204" pitchFamily="34" charset="0"/>
              <a:cs typeface="Arial" panose="020B0604020202020204" pitchFamily="34" charset="0"/>
            </a:endParaRPr>
          </a:p>
        </p:txBody>
      </p:sp>
      <p:sp>
        <p:nvSpPr>
          <p:cNvPr id="14" name="Rectangle 3">
            <a:extLst>
              <a:ext uri="{FF2B5EF4-FFF2-40B4-BE49-F238E27FC236}">
                <a16:creationId xmlns="" xmlns:a16="http://schemas.microsoft.com/office/drawing/2014/main" id="{8EB70AD0-CBB4-4A31-A5C6-7739569BDE68}"/>
              </a:ext>
            </a:extLst>
          </p:cNvPr>
          <p:cNvSpPr>
            <a:spLocks noChangeArrowheads="1"/>
          </p:cNvSpPr>
          <p:nvPr/>
        </p:nvSpPr>
        <p:spPr bwMode="auto">
          <a:xfrm>
            <a:off x="1258888" y="6237288"/>
            <a:ext cx="460851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ka-GE" altLang="en-US" sz="1400" b="1">
                <a:solidFill>
                  <a:schemeClr val="bg1"/>
                </a:solidFill>
                <a:latin typeface="Arial" panose="020B0604020202020204" pitchFamily="34" charset="0"/>
                <a:ea typeface="Arial" panose="020B0604020202020204" pitchFamily="34" charset="0"/>
                <a:cs typeface="Arial" panose="020B0604020202020204" pitchFamily="34" charset="0"/>
              </a:rPr>
              <a:t>დაავადებათა კონტროლისა და საზოგადოებრივი ჯანმრთელობის ეროვნული ცენტრი</a:t>
            </a:r>
            <a:endParaRPr lang="ru-RU" altLang="en-US" sz="1400" b="1">
              <a:solidFill>
                <a:schemeClr val="bg1"/>
              </a:solidFill>
              <a:latin typeface="Arial" panose="020B0604020202020204" pitchFamily="34" charset="0"/>
              <a:ea typeface="Arial" panose="020B0604020202020204" pitchFamily="34" charset="0"/>
              <a:cs typeface="Arial" panose="020B0604020202020204" pitchFamily="34" charset="0"/>
            </a:endParaRPr>
          </a:p>
        </p:txBody>
      </p:sp>
      <p:pic>
        <p:nvPicPr>
          <p:cNvPr id="15" name="Picture 1030" descr="logo">
            <a:extLst>
              <a:ext uri="{FF2B5EF4-FFF2-40B4-BE49-F238E27FC236}">
                <a16:creationId xmlns="" xmlns:a16="http://schemas.microsoft.com/office/drawing/2014/main" id="{B4053A39-6640-4530-A749-86F1F2BD50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875" y="6165850"/>
            <a:ext cx="900113"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5">
            <a:extLst>
              <a:ext uri="{FF2B5EF4-FFF2-40B4-BE49-F238E27FC236}">
                <a16:creationId xmlns="" xmlns:a16="http://schemas.microsoft.com/office/drawing/2014/main" id="{DE7D4003-EC2E-43C5-960F-55ECF0D565F4}"/>
              </a:ext>
            </a:extLst>
          </p:cNvPr>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a:solidFill>
                  <a:schemeClr val="bg1"/>
                </a:solidFill>
                <a:latin typeface="Arial" panose="020B0604020202020204" pitchFamily="34" charset="0"/>
                <a:ea typeface="Arial" panose="020B0604020202020204" pitchFamily="34" charset="0"/>
                <a:cs typeface="Arial" panose="020B0604020202020204" pitchFamily="34" charset="0"/>
              </a:rPr>
              <a:t>www.ncdc.ge</a:t>
            </a:r>
            <a:endParaRPr lang="ru-RU" altLang="en-US" sz="1800">
              <a:solidFill>
                <a:schemeClr val="bg1"/>
              </a:solidFill>
              <a:latin typeface="Arial" panose="020B0604020202020204" pitchFamily="34" charset="0"/>
              <a:ea typeface="Arial" panose="020B0604020202020204" pitchFamily="34" charset="0"/>
              <a:cs typeface="Arial" panose="020B0604020202020204" pitchFamily="34" charset="0"/>
            </a:endParaRPr>
          </a:p>
        </p:txBody>
      </p:sp>
      <p:sp>
        <p:nvSpPr>
          <p:cNvPr id="18" name="Rectangle 4">
            <a:extLst>
              <a:ext uri="{FF2B5EF4-FFF2-40B4-BE49-F238E27FC236}">
                <a16:creationId xmlns="" xmlns:a16="http://schemas.microsoft.com/office/drawing/2014/main" id="{4D756CA4-5DA8-4A4D-857E-395631778B7A}"/>
              </a:ext>
            </a:extLst>
          </p:cNvPr>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endParaRPr lang="ka-GE" altLang="ka-GE" sz="1800">
              <a:latin typeface="Arial" panose="020B0604020202020204" pitchFamily="34" charset="0"/>
              <a:ea typeface="Arial" panose="020B0604020202020204" pitchFamily="34" charset="0"/>
              <a:cs typeface="Arial" panose="020B0604020202020204" pitchFamily="34" charset="0"/>
            </a:endParaRPr>
          </a:p>
        </p:txBody>
      </p:sp>
      <p:sp>
        <p:nvSpPr>
          <p:cNvPr id="20" name="Rectangle 5">
            <a:extLst>
              <a:ext uri="{FF2B5EF4-FFF2-40B4-BE49-F238E27FC236}">
                <a16:creationId xmlns="" xmlns:a16="http://schemas.microsoft.com/office/drawing/2014/main" id="{F0100D8E-845D-430C-921B-B97F93128D86}"/>
              </a:ext>
            </a:extLst>
          </p:cNvPr>
          <p:cNvSpPr>
            <a:spLocks noChangeArrowheads="1"/>
          </p:cNvSpPr>
          <p:nvPr/>
        </p:nvSpPr>
        <p:spPr bwMode="auto">
          <a:xfrm>
            <a:off x="1258888" y="6237288"/>
            <a:ext cx="4608512"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ka-GE" altLang="ka-GE" sz="1400" b="1">
                <a:solidFill>
                  <a:schemeClr val="bg1"/>
                </a:solidFill>
                <a:latin typeface="Arial" panose="020B0604020202020204" pitchFamily="34" charset="0"/>
                <a:ea typeface="Arial" panose="020B0604020202020204" pitchFamily="34" charset="0"/>
                <a:cs typeface="Arial" panose="020B0604020202020204" pitchFamily="34" charset="0"/>
              </a:rPr>
              <a:t>დაავადებათა კონტროლისა და საზოგადოებრივი ჯანმრთელობის ეროვნული ცენტრი</a:t>
            </a:r>
            <a:endParaRPr lang="ru-RU" altLang="ka-GE" sz="1400" b="1">
              <a:solidFill>
                <a:schemeClr val="bg1"/>
              </a:solidFill>
              <a:latin typeface="Arial" panose="020B0604020202020204" pitchFamily="34" charset="0"/>
              <a:ea typeface="Arial" panose="020B0604020202020204" pitchFamily="34" charset="0"/>
              <a:cs typeface="Arial" panose="020B0604020202020204" pitchFamily="34" charset="0"/>
            </a:endParaRPr>
          </a:p>
        </p:txBody>
      </p:sp>
      <p:pic>
        <p:nvPicPr>
          <p:cNvPr id="21" name="Picture 1030" descr="logo">
            <a:extLst>
              <a:ext uri="{FF2B5EF4-FFF2-40B4-BE49-F238E27FC236}">
                <a16:creationId xmlns="" xmlns:a16="http://schemas.microsoft.com/office/drawing/2014/main" id="{9A8EC4B6-9484-4620-B474-9C1E1B22C4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875" y="6165850"/>
            <a:ext cx="900113"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8">
            <a:extLst>
              <a:ext uri="{FF2B5EF4-FFF2-40B4-BE49-F238E27FC236}">
                <a16:creationId xmlns="" xmlns:a16="http://schemas.microsoft.com/office/drawing/2014/main" id="{18C40A73-C6D2-455C-B6FB-9F9340E40FBB}"/>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ka-GE" sz="1800">
                <a:solidFill>
                  <a:schemeClr val="bg1"/>
                </a:solidFill>
                <a:latin typeface="Arial" panose="020B0604020202020204" pitchFamily="34" charset="0"/>
                <a:ea typeface="Arial" panose="020B0604020202020204" pitchFamily="34" charset="0"/>
                <a:cs typeface="Arial" panose="020B0604020202020204" pitchFamily="34" charset="0"/>
              </a:rPr>
              <a:t>www.ncdc.ge</a:t>
            </a:r>
            <a:endParaRPr lang="ru-RU" altLang="ka-GE" sz="1800">
              <a:solidFill>
                <a:schemeClr val="bg1"/>
              </a:solidFill>
              <a:latin typeface="Arial" panose="020B0604020202020204" pitchFamily="34" charset="0"/>
              <a:ea typeface="Arial" panose="020B0604020202020204" pitchFamily="34" charset="0"/>
              <a:cs typeface="Arial" panose="020B0604020202020204" pitchFamily="34" charset="0"/>
            </a:endParaRPr>
          </a:p>
        </p:txBody>
      </p:sp>
      <p:sp>
        <p:nvSpPr>
          <p:cNvPr id="24" name="Rectangle 7">
            <a:extLst>
              <a:ext uri="{FF2B5EF4-FFF2-40B4-BE49-F238E27FC236}">
                <a16:creationId xmlns="" xmlns:a16="http://schemas.microsoft.com/office/drawing/2014/main" id="{FF5F3765-879A-4DAF-9FF6-1B6A13851735}"/>
              </a:ext>
            </a:extLst>
          </p:cNvPr>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endParaRPr lang="en-US" altLang="ka-GE" sz="1800">
              <a:latin typeface="Arial" panose="020B0604020202020204" pitchFamily="34" charset="0"/>
              <a:ea typeface="Arial" panose="020B0604020202020204" pitchFamily="34" charset="0"/>
              <a:cs typeface="Arial" panose="020B0604020202020204" pitchFamily="34" charset="0"/>
            </a:endParaRPr>
          </a:p>
        </p:txBody>
      </p:sp>
      <p:sp>
        <p:nvSpPr>
          <p:cNvPr id="25" name="Rectangle 8">
            <a:extLst>
              <a:ext uri="{FF2B5EF4-FFF2-40B4-BE49-F238E27FC236}">
                <a16:creationId xmlns="" xmlns:a16="http://schemas.microsoft.com/office/drawing/2014/main" id="{6B2DB107-10FF-46BA-BDEA-616C7B645454}"/>
              </a:ext>
            </a:extLst>
          </p:cNvPr>
          <p:cNvSpPr>
            <a:spLocks noChangeArrowheads="1"/>
          </p:cNvSpPr>
          <p:nvPr/>
        </p:nvSpPr>
        <p:spPr bwMode="auto">
          <a:xfrm>
            <a:off x="1331913" y="6381750"/>
            <a:ext cx="46275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ka-GE" sz="1400" b="1" dirty="0">
                <a:solidFill>
                  <a:schemeClr val="bg1"/>
                </a:solidFill>
                <a:latin typeface="Arial" panose="020B0604020202020204" pitchFamily="34" charset="0"/>
                <a:ea typeface="Arial" panose="020B0604020202020204" pitchFamily="34" charset="0"/>
                <a:cs typeface="Arial" panose="020B0604020202020204" pitchFamily="34" charset="0"/>
              </a:rPr>
              <a:t>National Center for Disease Control &amp; Public Health</a:t>
            </a:r>
            <a:endParaRPr lang="ru-RU" altLang="ka-GE" sz="1400" b="1"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p:sp>
        <p:nvSpPr>
          <p:cNvPr id="26" name="Text Box 10">
            <a:extLst>
              <a:ext uri="{FF2B5EF4-FFF2-40B4-BE49-F238E27FC236}">
                <a16:creationId xmlns="" xmlns:a16="http://schemas.microsoft.com/office/drawing/2014/main" id="{DFCEBBAB-EA2C-4947-B40A-AD5F0D577E23}"/>
              </a:ext>
            </a:extLst>
          </p:cNvPr>
          <p:cNvSpPr txBox="1">
            <a:spLocks noChangeArrowheads="1"/>
          </p:cNvSpPr>
          <p:nvPr/>
        </p:nvSpPr>
        <p:spPr bwMode="auto">
          <a:xfrm>
            <a:off x="7481888"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ka-GE" sz="1800">
                <a:solidFill>
                  <a:schemeClr val="bg1"/>
                </a:solidFill>
                <a:latin typeface="Arial" panose="020B0604020202020204" pitchFamily="34" charset="0"/>
                <a:ea typeface="Arial" panose="020B0604020202020204" pitchFamily="34" charset="0"/>
                <a:cs typeface="Arial" panose="020B0604020202020204" pitchFamily="34" charset="0"/>
              </a:rPr>
              <a:t>www.ncdc.ge</a:t>
            </a:r>
            <a:endParaRPr lang="ru-RU" altLang="ka-GE" sz="1800">
              <a:solidFill>
                <a:schemeClr val="bg1"/>
              </a:solidFill>
              <a:latin typeface="Arial" panose="020B0604020202020204" pitchFamily="34" charset="0"/>
              <a:ea typeface="Arial" panose="020B0604020202020204" pitchFamily="34" charset="0"/>
              <a:cs typeface="Arial" panose="020B0604020202020204" pitchFamily="34" charset="0"/>
            </a:endParaRPr>
          </a:p>
        </p:txBody>
      </p:sp>
      <p:pic>
        <p:nvPicPr>
          <p:cNvPr id="27" name="Picture 26"/>
          <p:cNvPicPr>
            <a:picLocks noChangeAspect="1"/>
          </p:cNvPicPr>
          <p:nvPr/>
        </p:nvPicPr>
        <p:blipFill>
          <a:blip r:embed="rId7"/>
          <a:stretch>
            <a:fillRect/>
          </a:stretch>
        </p:blipFill>
        <p:spPr>
          <a:xfrm>
            <a:off x="55013" y="6218816"/>
            <a:ext cx="772571" cy="594560"/>
          </a:xfrm>
          <a:prstGeom prst="rect">
            <a:avLst/>
          </a:prstGeom>
        </p:spPr>
      </p:pic>
    </p:spTree>
    <p:extLst>
      <p:ext uri="{BB962C8B-B14F-4D97-AF65-F5344CB8AC3E}">
        <p14:creationId xmlns:p14="http://schemas.microsoft.com/office/powerpoint/2010/main" val="610083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
            </a:r>
            <a:br>
              <a:rPr lang="en-US" dirty="0"/>
            </a:br>
            <a:endParaRPr lang="en-US" dirty="0"/>
          </a:p>
        </p:txBody>
      </p:sp>
      <p:sp>
        <p:nvSpPr>
          <p:cNvPr id="11" name="Content Placeholder 2"/>
          <p:cNvSpPr>
            <a:spLocks noGrp="1"/>
          </p:cNvSpPr>
          <p:nvPr>
            <p:ph idx="4294967295"/>
          </p:nvPr>
        </p:nvSpPr>
        <p:spPr>
          <a:xfrm>
            <a:off x="882597" y="4940964"/>
            <a:ext cx="4931347" cy="3491172"/>
          </a:xfrm>
        </p:spPr>
        <p:txBody>
          <a:bodyPr>
            <a:noAutofit/>
          </a:bodyPr>
          <a:lstStyle/>
          <a:p>
            <a:pPr marL="0" indent="0">
              <a:lnSpc>
                <a:spcPct val="150000"/>
              </a:lnSpc>
              <a:buNone/>
            </a:pPr>
            <a:r>
              <a:rPr lang="en-US" sz="1350" b="1" dirty="0">
                <a:solidFill>
                  <a:srgbClr val="002060"/>
                </a:solidFill>
              </a:rPr>
              <a:t>HCV Elimination Program Providers </a:t>
            </a:r>
          </a:p>
          <a:p>
            <a:pPr marL="0" indent="0">
              <a:lnSpc>
                <a:spcPct val="150000"/>
              </a:lnSpc>
              <a:buNone/>
            </a:pPr>
            <a:r>
              <a:rPr lang="en-US" sz="1350" b="1" dirty="0">
                <a:solidFill>
                  <a:srgbClr val="002060"/>
                </a:solidFill>
              </a:rPr>
              <a:t>TAG Members</a:t>
            </a:r>
          </a:p>
          <a:p>
            <a:pPr marL="0" indent="0">
              <a:lnSpc>
                <a:spcPct val="150000"/>
              </a:lnSpc>
              <a:buNone/>
            </a:pPr>
            <a:endParaRPr lang="en-US" sz="1350" dirty="0">
              <a:solidFill>
                <a:schemeClr val="accent5">
                  <a:lumMod val="50000"/>
                </a:schemeClr>
              </a:solidFill>
            </a:endParaRPr>
          </a:p>
        </p:txBody>
      </p:sp>
      <p:sp>
        <p:nvSpPr>
          <p:cNvPr id="9" name="Title 1"/>
          <p:cNvSpPr txBox="1">
            <a:spLocks/>
          </p:cNvSpPr>
          <p:nvPr/>
        </p:nvSpPr>
        <p:spPr>
          <a:xfrm>
            <a:off x="1994376" y="269510"/>
            <a:ext cx="4917004" cy="876796"/>
          </a:xfrm>
          <a:prstGeom prst="rect">
            <a:avLst/>
          </a:prstGeom>
        </p:spPr>
        <p:txBody>
          <a:bodyPr vert="horz" lIns="68580" tIns="34290" rIns="68580" bIns="34290" rtlCol="0" anchor="b" anchorCtr="0">
            <a:normAutofit fontScale="92500" lnSpcReduction="10000"/>
          </a:bodyPr>
          <a:lstStyle>
            <a:lvl1pPr algn="l" defTabSz="9144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algn="ctr"/>
            <a:r>
              <a:rPr lang="en-US" sz="3000" dirty="0" smtClean="0">
                <a:solidFill>
                  <a:srgbClr val="C00000"/>
                </a:solidFill>
                <a:latin typeface="+mn-lt"/>
              </a:rPr>
              <a:t>Partnership in Hepatitis C Elimination Program</a:t>
            </a:r>
            <a:endParaRPr lang="en-US" sz="3000" dirty="0">
              <a:solidFill>
                <a:srgbClr val="C00000"/>
              </a:solidFill>
              <a:latin typeface="+mn-lt"/>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9459" y="1323104"/>
            <a:ext cx="1326834" cy="721104"/>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09" y="2537729"/>
            <a:ext cx="1861690" cy="597761"/>
          </a:xfrm>
          <a:prstGeom prst="rect">
            <a:avLst/>
          </a:prstGeom>
        </p:spPr>
      </p:pic>
      <p:pic>
        <p:nvPicPr>
          <p:cNvPr id="15" name="Picture 2" descr="https://upload.wikimedia.org/wikipedia/en/thumb/5/56/Gilead_Sciences_Logo.svg/1280px-Gilead_Sciences_Logo.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96716" y="1499444"/>
            <a:ext cx="1589561" cy="4458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ttp://www.liver-institute.org/images/lifer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09539" y="3607084"/>
            <a:ext cx="1547837" cy="75143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http://heartlandtrc.org/wp-content/uploads/2016/04/EHC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12940" y="3682329"/>
            <a:ext cx="1408019" cy="76159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hepatitis-delta.org/assets/WHA-logo-en-jpeg.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56685" y="2526121"/>
            <a:ext cx="2178248" cy="5657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www.worldhepatitisday.org/sites/default/files/campaign_materials/nohep.logo_squar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0192" y="3607306"/>
            <a:ext cx="1459209" cy="10327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16950" y="2402880"/>
            <a:ext cx="2003481" cy="812264"/>
          </a:xfrm>
          <a:prstGeom prst="rect">
            <a:avLst/>
          </a:prstGeom>
        </p:spPr>
      </p:pic>
      <p:pic>
        <p:nvPicPr>
          <p:cNvPr id="22" name="Pictur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09401" y="2167658"/>
            <a:ext cx="1928813" cy="1285875"/>
          </a:xfrm>
          <a:prstGeom prst="rect">
            <a:avLst/>
          </a:prstGeom>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9552" y="1334478"/>
            <a:ext cx="2068445" cy="606525"/>
          </a:xfrm>
          <a:prstGeom prst="rect">
            <a:avLst/>
          </a:prstGeom>
        </p:spPr>
      </p:pic>
      <p:pic>
        <p:nvPicPr>
          <p:cNvPr id="2050" name="Picture 2" descr="Image result for CDC Foundation Logo"/>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656685" y="1275217"/>
            <a:ext cx="1630960" cy="856254"/>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7">
            <a:extLst>
              <a:ext uri="{FF2B5EF4-FFF2-40B4-BE49-F238E27FC236}">
                <a16:creationId xmlns="" xmlns:a16="http://schemas.microsoft.com/office/drawing/2014/main" id="{FF5F3765-879A-4DAF-9FF6-1B6A13851735}"/>
              </a:ext>
            </a:extLst>
          </p:cNvPr>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endParaRPr lang="en-US" altLang="ka-GE" sz="1800">
              <a:latin typeface="Arial" panose="020B0604020202020204" pitchFamily="34" charset="0"/>
              <a:ea typeface="Arial" panose="020B0604020202020204" pitchFamily="34" charset="0"/>
              <a:cs typeface="Arial" panose="020B0604020202020204" pitchFamily="34" charset="0"/>
            </a:endParaRPr>
          </a:p>
        </p:txBody>
      </p:sp>
      <p:sp>
        <p:nvSpPr>
          <p:cNvPr id="23" name="Rectangle 8">
            <a:extLst>
              <a:ext uri="{FF2B5EF4-FFF2-40B4-BE49-F238E27FC236}">
                <a16:creationId xmlns="" xmlns:a16="http://schemas.microsoft.com/office/drawing/2014/main" id="{6B2DB107-10FF-46BA-BDEA-616C7B645454}"/>
              </a:ext>
            </a:extLst>
          </p:cNvPr>
          <p:cNvSpPr>
            <a:spLocks noChangeArrowheads="1"/>
          </p:cNvSpPr>
          <p:nvPr/>
        </p:nvSpPr>
        <p:spPr bwMode="auto">
          <a:xfrm>
            <a:off x="1331913" y="6381750"/>
            <a:ext cx="46275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ka-GE" sz="1400" b="1" dirty="0">
                <a:solidFill>
                  <a:schemeClr val="bg1"/>
                </a:solidFill>
                <a:latin typeface="Arial" panose="020B0604020202020204" pitchFamily="34" charset="0"/>
                <a:ea typeface="Arial" panose="020B0604020202020204" pitchFamily="34" charset="0"/>
                <a:cs typeface="Arial" panose="020B0604020202020204" pitchFamily="34" charset="0"/>
              </a:rPr>
              <a:t>National Center for Disease Control &amp; Public Health</a:t>
            </a:r>
            <a:endParaRPr lang="ru-RU" altLang="ka-GE" sz="1400" b="1"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p:pic>
        <p:nvPicPr>
          <p:cNvPr id="24" name="Picture 23"/>
          <p:cNvPicPr>
            <a:picLocks noChangeAspect="1"/>
          </p:cNvPicPr>
          <p:nvPr/>
        </p:nvPicPr>
        <p:blipFill>
          <a:blip r:embed="rId13"/>
          <a:stretch>
            <a:fillRect/>
          </a:stretch>
        </p:blipFill>
        <p:spPr>
          <a:xfrm>
            <a:off x="55013" y="6218816"/>
            <a:ext cx="772571" cy="594560"/>
          </a:xfrm>
          <a:prstGeom prst="rect">
            <a:avLst/>
          </a:prstGeom>
        </p:spPr>
      </p:pic>
    </p:spTree>
    <p:extLst>
      <p:ext uri="{BB962C8B-B14F-4D97-AF65-F5344CB8AC3E}">
        <p14:creationId xmlns:p14="http://schemas.microsoft.com/office/powerpoint/2010/main" val="765676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Title 1">
            <a:extLst>
              <a:ext uri="{FF2B5EF4-FFF2-40B4-BE49-F238E27FC236}">
                <a16:creationId xmlns="" xmlns:a16="http://schemas.microsoft.com/office/drawing/2014/main" id="{BC00CC29-928E-4B8A-8538-785467A0E4FA}"/>
              </a:ext>
            </a:extLst>
          </p:cNvPr>
          <p:cNvSpPr txBox="1">
            <a:spLocks/>
          </p:cNvSpPr>
          <p:nvPr/>
        </p:nvSpPr>
        <p:spPr>
          <a:xfrm>
            <a:off x="29497" y="437395"/>
            <a:ext cx="4542503" cy="882650"/>
          </a:xfrm>
          <a:prstGeom prst="rect">
            <a:avLst/>
          </a:prstGeom>
          <a:solidFill>
            <a:schemeClr val="bg1"/>
          </a:solidFill>
        </p:spPr>
        <p:txBody>
          <a:bodyPr>
            <a:normAutofit/>
          </a:bodyPr>
          <a:lstStyle>
            <a:lvl1pPr algn="ctr" rtl="0" eaLnBrk="0" fontAlgn="base" hangingPunct="0">
              <a:spcBef>
                <a:spcPct val="0"/>
              </a:spcBef>
              <a:spcAft>
                <a:spcPct val="0"/>
              </a:spcAft>
              <a:defRPr sz="4400">
                <a:solidFill>
                  <a:schemeClr val="tx2"/>
                </a:solidFill>
                <a:latin typeface="+mj-lt"/>
                <a:ea typeface="Arial" panose="020B0604020202020204" pitchFamily="34" charset="0"/>
                <a:cs typeface="+mj-cs"/>
              </a:defRPr>
            </a:lvl1pPr>
            <a:lvl2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defRPr/>
            </a:pPr>
            <a:r>
              <a:rPr lang="en-US" sz="4000" b="1" kern="0" dirty="0">
                <a:solidFill>
                  <a:srgbClr val="C00000"/>
                </a:solidFill>
              </a:rPr>
              <a:t>Tuberculosis</a:t>
            </a:r>
            <a:endParaRPr lang="ka-GE" sz="4000" b="1" kern="0" dirty="0">
              <a:solidFill>
                <a:srgbClr val="C00000"/>
              </a:solidFill>
            </a:endParaRPr>
          </a:p>
        </p:txBody>
      </p:sp>
      <p:sp>
        <p:nvSpPr>
          <p:cNvPr id="9" name="Rectangle 8"/>
          <p:cNvSpPr/>
          <p:nvPr/>
        </p:nvSpPr>
        <p:spPr>
          <a:xfrm>
            <a:off x="241300" y="2274713"/>
            <a:ext cx="4572000" cy="634533"/>
          </a:xfrm>
          <a:prstGeom prst="rect">
            <a:avLst/>
          </a:prstGeom>
        </p:spPr>
        <p:txBody>
          <a:bodyPr>
            <a:spAutoFit/>
          </a:bodyPr>
          <a:lstStyle/>
          <a:p>
            <a:pPr algn="ctr">
              <a:lnSpc>
                <a:spcPct val="115000"/>
              </a:lnSpc>
              <a:spcAft>
                <a:spcPts val="0"/>
              </a:spcAft>
            </a:pPr>
            <a:r>
              <a:rPr lang="en-US" sz="1600" b="1" dirty="0">
                <a:solidFill>
                  <a:srgbClr val="C00000"/>
                </a:solidFill>
                <a:latin typeface="+mn-lt"/>
                <a:ea typeface="Times New Roman" panose="02020603050405020304" pitchFamily="18" charset="0"/>
                <a:cs typeface="Sylfaen" panose="010A0502050306030303" pitchFamily="18" charset="0"/>
              </a:rPr>
              <a:t>TB case notification in absolute numbers, Georgia</a:t>
            </a:r>
            <a:endParaRPr lang="en-US" sz="1600" dirty="0">
              <a:solidFill>
                <a:srgbClr val="C00000"/>
              </a:solidFill>
              <a:effectLst/>
              <a:latin typeface="+mn-lt"/>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4813300" y="98251"/>
            <a:ext cx="4181475" cy="4352925"/>
          </a:xfrm>
          <a:prstGeom prst="rect">
            <a:avLst/>
          </a:prstGeom>
        </p:spPr>
      </p:pic>
      <p:sp>
        <p:nvSpPr>
          <p:cNvPr id="6" name="Rectangle 4">
            <a:extLst>
              <a:ext uri="{FF2B5EF4-FFF2-40B4-BE49-F238E27FC236}">
                <a16:creationId xmlns="" xmlns:a16="http://schemas.microsoft.com/office/drawing/2014/main" id="{F4058A56-E8BC-4892-8A42-3CFA7CD0788F}"/>
              </a:ext>
            </a:extLst>
          </p:cNvPr>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dirty="0"/>
          </a:p>
        </p:txBody>
      </p:sp>
      <p:sp>
        <p:nvSpPr>
          <p:cNvPr id="7" name="Rectangle 5">
            <a:extLst>
              <a:ext uri="{FF2B5EF4-FFF2-40B4-BE49-F238E27FC236}">
                <a16:creationId xmlns="" xmlns:a16="http://schemas.microsoft.com/office/drawing/2014/main" id="{95603622-966E-4823-83FC-C52B49FC3581}"/>
              </a:ext>
            </a:extLst>
          </p:cNvPr>
          <p:cNvSpPr>
            <a:spLocks noChangeArrowheads="1"/>
          </p:cNvSpPr>
          <p:nvPr/>
        </p:nvSpPr>
        <p:spPr bwMode="auto">
          <a:xfrm>
            <a:off x="1258888" y="6237288"/>
            <a:ext cx="47529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en-US" altLang="en-US" sz="800" b="1" dirty="0">
              <a:solidFill>
                <a:schemeClr val="bg1"/>
              </a:solidFill>
              <a:latin typeface="Calibri" panose="020F0502020204030204" pitchFamily="34" charset="0"/>
              <a:cs typeface="Calibri" panose="020F0502020204030204" pitchFamily="34" charset="0"/>
            </a:endParaRPr>
          </a:p>
          <a:p>
            <a:pPr eaLnBrk="1" hangingPunct="1">
              <a:spcBef>
                <a:spcPct val="0"/>
              </a:spcBef>
              <a:buFontTx/>
              <a:buNone/>
            </a:pPr>
            <a:r>
              <a:rPr lang="en-US" altLang="en-US" sz="1400" b="1" dirty="0">
                <a:solidFill>
                  <a:schemeClr val="bg1"/>
                </a:solidFill>
                <a:latin typeface="Calibri" panose="020F0502020204030204" pitchFamily="34" charset="0"/>
                <a:cs typeface="Calibri" panose="020F0502020204030204" pitchFamily="34" charset="0"/>
              </a:rPr>
              <a:t>National Center for Disease Control &amp;  Public Health</a:t>
            </a:r>
            <a:endParaRPr lang="ru-RU" altLang="en-US" sz="1400" b="1" dirty="0">
              <a:solidFill>
                <a:schemeClr val="bg1"/>
              </a:solidFill>
              <a:latin typeface="Calibri" panose="020F0502020204030204" pitchFamily="34" charset="0"/>
              <a:cs typeface="Calibri" panose="020F0502020204030204" pitchFamily="34" charset="0"/>
            </a:endParaRPr>
          </a:p>
        </p:txBody>
      </p:sp>
      <p:sp>
        <p:nvSpPr>
          <p:cNvPr id="10" name="Text Box 8">
            <a:extLst>
              <a:ext uri="{FF2B5EF4-FFF2-40B4-BE49-F238E27FC236}">
                <a16:creationId xmlns="" xmlns:a16="http://schemas.microsoft.com/office/drawing/2014/main" id="{BDA7139D-1CE7-4988-8CB9-EE1E380624A3}"/>
              </a:ext>
            </a:extLst>
          </p:cNvPr>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solidFill>
                  <a:schemeClr val="bg1"/>
                </a:solidFill>
              </a:rPr>
              <a:t>www.ncdc.ge</a:t>
            </a:r>
            <a:endParaRPr lang="ru-RU" altLang="en-US" sz="1800">
              <a:solidFill>
                <a:schemeClr val="bg1"/>
              </a:solidFill>
            </a:endParaRPr>
          </a:p>
        </p:txBody>
      </p:sp>
      <p:pic>
        <p:nvPicPr>
          <p:cNvPr id="12" name="Picture 11"/>
          <p:cNvPicPr>
            <a:picLocks noChangeAspect="1"/>
          </p:cNvPicPr>
          <p:nvPr/>
        </p:nvPicPr>
        <p:blipFill>
          <a:blip r:embed="rId3"/>
          <a:stretch>
            <a:fillRect/>
          </a:stretch>
        </p:blipFill>
        <p:spPr>
          <a:xfrm>
            <a:off x="55013" y="6218816"/>
            <a:ext cx="772571" cy="594560"/>
          </a:xfrm>
          <a:prstGeom prst="rect">
            <a:avLst/>
          </a:prstGeom>
        </p:spPr>
      </p:pic>
      <p:graphicFrame>
        <p:nvGraphicFramePr>
          <p:cNvPr id="13" name="Chart 12"/>
          <p:cNvGraphicFramePr>
            <a:graphicFrameLocks noChangeAspect="1"/>
          </p:cNvGraphicFramePr>
          <p:nvPr>
            <p:extLst>
              <p:ext uri="{D42A27DB-BD31-4B8C-83A1-F6EECF244321}">
                <p14:modId xmlns:p14="http://schemas.microsoft.com/office/powerpoint/2010/main" val="4128041421"/>
              </p:ext>
            </p:extLst>
          </p:nvPr>
        </p:nvGraphicFramePr>
        <p:xfrm>
          <a:off x="55013" y="2788917"/>
          <a:ext cx="6096000" cy="334121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266711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Title 1">
            <a:extLst>
              <a:ext uri="{FF2B5EF4-FFF2-40B4-BE49-F238E27FC236}">
                <a16:creationId xmlns="" xmlns:a16="http://schemas.microsoft.com/office/drawing/2014/main" id="{D5023212-43A0-4670-AA11-72B0B88673B1}"/>
              </a:ext>
            </a:extLst>
          </p:cNvPr>
          <p:cNvSpPr txBox="1">
            <a:spLocks/>
          </p:cNvSpPr>
          <p:nvPr/>
        </p:nvSpPr>
        <p:spPr>
          <a:xfrm>
            <a:off x="1258888" y="3135"/>
            <a:ext cx="6336704" cy="881063"/>
          </a:xfrm>
          <a:prstGeom prst="rect">
            <a:avLst/>
          </a:prstGeom>
          <a:solidFill>
            <a:schemeClr val="bg1"/>
          </a:solidFill>
        </p:spPr>
        <p:txBody>
          <a:bodyPr>
            <a:normAutofit/>
          </a:bodyPr>
          <a:lstStyle>
            <a:lvl1pPr algn="ctr" rtl="0" eaLnBrk="0" fontAlgn="base" hangingPunct="0">
              <a:spcBef>
                <a:spcPct val="0"/>
              </a:spcBef>
              <a:spcAft>
                <a:spcPct val="0"/>
              </a:spcAft>
              <a:defRPr sz="4400">
                <a:solidFill>
                  <a:schemeClr val="tx2"/>
                </a:solidFill>
                <a:latin typeface="+mj-lt"/>
                <a:ea typeface="Arial" panose="020B0604020202020204" pitchFamily="34" charset="0"/>
                <a:cs typeface="+mj-cs"/>
              </a:defRPr>
            </a:lvl1pPr>
            <a:lvl2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defRPr/>
            </a:pPr>
            <a:r>
              <a:rPr lang="en-US" sz="4000" b="1" kern="0" dirty="0">
                <a:solidFill>
                  <a:srgbClr val="C00000"/>
                </a:solidFill>
              </a:rPr>
              <a:t>HIV/AIDS</a:t>
            </a:r>
            <a:endParaRPr lang="ka-GE" sz="4000" b="1" kern="0" dirty="0">
              <a:solidFill>
                <a:srgbClr val="C00000"/>
              </a:solidFill>
            </a:endParaRPr>
          </a:p>
        </p:txBody>
      </p:sp>
      <p:sp>
        <p:nvSpPr>
          <p:cNvPr id="3" name="Rectangle 2">
            <a:extLst>
              <a:ext uri="{FF2B5EF4-FFF2-40B4-BE49-F238E27FC236}">
                <a16:creationId xmlns="" xmlns:a16="http://schemas.microsoft.com/office/drawing/2014/main" id="{07BE65A6-B2B9-412A-BCE4-8162C82F1B12}"/>
              </a:ext>
            </a:extLst>
          </p:cNvPr>
          <p:cNvSpPr/>
          <p:nvPr/>
        </p:nvSpPr>
        <p:spPr>
          <a:xfrm>
            <a:off x="-176519" y="611326"/>
            <a:ext cx="4932363" cy="368300"/>
          </a:xfrm>
          <a:prstGeom prst="rect">
            <a:avLst/>
          </a:prstGeom>
        </p:spPr>
        <p:txBody>
          <a:bodyPr>
            <a:spAutoFit/>
          </a:bodyPr>
          <a:lstStyle/>
          <a:p>
            <a:pPr algn="ctr">
              <a:defRPr/>
            </a:pPr>
            <a:r>
              <a:rPr lang="fr-FR" b="1" kern="0" dirty="0">
                <a:solidFill>
                  <a:srgbClr val="C00000"/>
                </a:solidFill>
              </a:rPr>
              <a:t>HIV incidence per 100000 population</a:t>
            </a:r>
            <a:endParaRPr lang="ka-GE" b="1" kern="0" dirty="0">
              <a:solidFill>
                <a:srgbClr val="C00000"/>
              </a:solidFill>
            </a:endParaRPr>
          </a:p>
        </p:txBody>
      </p:sp>
      <p:sp>
        <p:nvSpPr>
          <p:cNvPr id="7" name="Rectangle 3">
            <a:extLst>
              <a:ext uri="{FF2B5EF4-FFF2-40B4-BE49-F238E27FC236}">
                <a16:creationId xmlns="" xmlns:a16="http://schemas.microsoft.com/office/drawing/2014/main" id="{5538A3DA-9C78-46C5-8D21-5FC51B10FC7F}"/>
              </a:ext>
            </a:extLst>
          </p:cNvPr>
          <p:cNvSpPr>
            <a:spLocks noChangeArrowheads="1"/>
          </p:cNvSpPr>
          <p:nvPr/>
        </p:nvSpPr>
        <p:spPr bwMode="auto">
          <a:xfrm>
            <a:off x="196787" y="4182924"/>
            <a:ext cx="8524425"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en-US" altLang="en-US" sz="1400" b="1" dirty="0">
                <a:solidFill>
                  <a:srgbClr val="003366"/>
                </a:solidFill>
              </a:rPr>
              <a:t>2008 - </a:t>
            </a:r>
            <a:r>
              <a:rPr lang="en-US" altLang="en-US" sz="1400" b="1" dirty="0">
                <a:solidFill>
                  <a:srgbClr val="C00000"/>
                </a:solidFill>
              </a:rPr>
              <a:t>National HIV/AIDS Surveillance Plan </a:t>
            </a:r>
            <a:r>
              <a:rPr lang="en-US" altLang="en-US" sz="1400" b="1" dirty="0">
                <a:solidFill>
                  <a:srgbClr val="003366"/>
                </a:solidFill>
              </a:rPr>
              <a:t>for Georgia was elaborated  </a:t>
            </a:r>
          </a:p>
          <a:p>
            <a:pPr>
              <a:spcBef>
                <a:spcPct val="0"/>
              </a:spcBef>
              <a:buFontTx/>
              <a:buNone/>
            </a:pPr>
            <a:endParaRPr lang="en-US" altLang="en-US" sz="1400" b="1" dirty="0">
              <a:solidFill>
                <a:srgbClr val="003366"/>
              </a:solidFill>
            </a:endParaRPr>
          </a:p>
          <a:p>
            <a:pPr>
              <a:spcBef>
                <a:spcPct val="0"/>
              </a:spcBef>
              <a:buFontTx/>
              <a:buNone/>
            </a:pPr>
            <a:r>
              <a:rPr lang="en-US" altLang="en-US" sz="1400" b="1" dirty="0">
                <a:solidFill>
                  <a:srgbClr val="003366"/>
                </a:solidFill>
              </a:rPr>
              <a:t>2010 - </a:t>
            </a:r>
            <a:r>
              <a:rPr lang="en-US" altLang="en-US" sz="1400" b="1" dirty="0">
                <a:solidFill>
                  <a:srgbClr val="C00000"/>
                </a:solidFill>
              </a:rPr>
              <a:t>Guidelines</a:t>
            </a:r>
            <a:r>
              <a:rPr lang="en-US" altLang="en-US" sz="1400" b="1" dirty="0">
                <a:solidFill>
                  <a:srgbClr val="003366"/>
                </a:solidFill>
              </a:rPr>
              <a:t> for HIV/AIDS surveillance were developed</a:t>
            </a:r>
          </a:p>
          <a:p>
            <a:pPr>
              <a:spcBef>
                <a:spcPct val="0"/>
              </a:spcBef>
              <a:buFontTx/>
              <a:buNone/>
            </a:pPr>
            <a:endParaRPr lang="en-US" altLang="en-US" sz="1400" b="1" dirty="0">
              <a:solidFill>
                <a:srgbClr val="003366"/>
              </a:solidFill>
            </a:endParaRPr>
          </a:p>
          <a:p>
            <a:pPr>
              <a:spcBef>
                <a:spcPct val="0"/>
              </a:spcBef>
              <a:buFontTx/>
              <a:buNone/>
            </a:pPr>
            <a:r>
              <a:rPr lang="en-US" altLang="en-US" sz="1400" b="1" dirty="0" smtClean="0">
                <a:solidFill>
                  <a:srgbClr val="003366"/>
                </a:solidFill>
              </a:rPr>
              <a:t> </a:t>
            </a:r>
            <a:endParaRPr lang="en-US" altLang="en-US" sz="1400" b="1" dirty="0">
              <a:solidFill>
                <a:srgbClr val="003366"/>
              </a:solidFill>
            </a:endParaRPr>
          </a:p>
        </p:txBody>
      </p:sp>
      <p:sp>
        <p:nvSpPr>
          <p:cNvPr id="8" name="Rectangle 3">
            <a:extLst>
              <a:ext uri="{FF2B5EF4-FFF2-40B4-BE49-F238E27FC236}">
                <a16:creationId xmlns="" xmlns:a16="http://schemas.microsoft.com/office/drawing/2014/main" id="{5538A3DA-9C78-46C5-8D21-5FC51B10FC7F}"/>
              </a:ext>
            </a:extLst>
          </p:cNvPr>
          <p:cNvSpPr>
            <a:spLocks noChangeArrowheads="1"/>
          </p:cNvSpPr>
          <p:nvPr/>
        </p:nvSpPr>
        <p:spPr bwMode="auto">
          <a:xfrm>
            <a:off x="196787" y="4552256"/>
            <a:ext cx="7767342"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en-US" altLang="en-US" sz="1400" b="1" dirty="0" smtClean="0">
                <a:solidFill>
                  <a:srgbClr val="003366"/>
                </a:solidFill>
              </a:rPr>
              <a:t> </a:t>
            </a:r>
            <a:endParaRPr lang="en-US" altLang="en-US" sz="1400" b="1" dirty="0">
              <a:solidFill>
                <a:srgbClr val="003366"/>
              </a:solidFill>
            </a:endParaRPr>
          </a:p>
          <a:p>
            <a:pPr>
              <a:spcBef>
                <a:spcPct val="0"/>
              </a:spcBef>
              <a:buFontTx/>
              <a:buNone/>
            </a:pPr>
            <a:endParaRPr lang="en-US" altLang="en-US" sz="1400" b="1" dirty="0">
              <a:solidFill>
                <a:srgbClr val="003366"/>
              </a:solidFill>
            </a:endParaRPr>
          </a:p>
          <a:p>
            <a:pPr>
              <a:spcBef>
                <a:spcPct val="0"/>
              </a:spcBef>
              <a:buFontTx/>
              <a:buNone/>
            </a:pPr>
            <a:r>
              <a:rPr lang="en-US" altLang="en-US" sz="1400" b="1" dirty="0" smtClean="0">
                <a:solidFill>
                  <a:srgbClr val="003366"/>
                </a:solidFill>
              </a:rPr>
              <a:t>2018 </a:t>
            </a:r>
            <a:r>
              <a:rPr lang="en-US" altLang="en-US" sz="1400" b="1" dirty="0">
                <a:solidFill>
                  <a:srgbClr val="003366"/>
                </a:solidFill>
              </a:rPr>
              <a:t>- 672</a:t>
            </a:r>
            <a:r>
              <a:rPr lang="en-US" altLang="en-US" sz="1400" dirty="0">
                <a:solidFill>
                  <a:srgbClr val="003366"/>
                </a:solidFill>
              </a:rPr>
              <a:t> </a:t>
            </a:r>
            <a:r>
              <a:rPr lang="en-US" altLang="en-US" sz="1400" b="1" dirty="0">
                <a:solidFill>
                  <a:srgbClr val="C00000"/>
                </a:solidFill>
              </a:rPr>
              <a:t>new cases of HIV </a:t>
            </a:r>
            <a:r>
              <a:rPr lang="en-US" altLang="en-US" sz="1400" b="1" dirty="0">
                <a:solidFill>
                  <a:srgbClr val="003366"/>
                </a:solidFill>
              </a:rPr>
              <a:t>(incidence per 100,000 population – 18.0</a:t>
            </a:r>
            <a:r>
              <a:rPr lang="en-US" altLang="en-US" sz="1400" dirty="0">
                <a:solidFill>
                  <a:srgbClr val="003366"/>
                </a:solidFill>
              </a:rPr>
              <a:t>) </a:t>
            </a:r>
            <a:r>
              <a:rPr lang="en-US" altLang="en-US" sz="1400" b="1" dirty="0" smtClean="0">
                <a:solidFill>
                  <a:srgbClr val="003366"/>
                </a:solidFill>
              </a:rPr>
              <a:t> </a:t>
            </a:r>
            <a:endParaRPr lang="en-US" altLang="en-US" sz="1400" b="1" dirty="0">
              <a:solidFill>
                <a:srgbClr val="003366"/>
              </a:solidFill>
            </a:endParaRPr>
          </a:p>
          <a:p>
            <a:pPr>
              <a:spcBef>
                <a:spcPct val="0"/>
              </a:spcBef>
              <a:buFontTx/>
              <a:buNone/>
            </a:pPr>
            <a:endParaRPr lang="en-US" altLang="en-US" sz="1400" b="1" dirty="0">
              <a:solidFill>
                <a:srgbClr val="003366"/>
              </a:solidFill>
            </a:endParaRPr>
          </a:p>
          <a:p>
            <a:pPr>
              <a:spcBef>
                <a:spcPct val="0"/>
              </a:spcBef>
              <a:buFontTx/>
              <a:buNone/>
            </a:pPr>
            <a:r>
              <a:rPr lang="en-US" altLang="en-US" sz="1400" b="1" dirty="0">
                <a:solidFill>
                  <a:srgbClr val="C00000"/>
                </a:solidFill>
              </a:rPr>
              <a:t>Universal access </a:t>
            </a:r>
            <a:r>
              <a:rPr lang="en-US" altLang="en-US" sz="1400" b="1" dirty="0">
                <a:solidFill>
                  <a:srgbClr val="003366"/>
                </a:solidFill>
              </a:rPr>
              <a:t>to retroviral treatment in </a:t>
            </a:r>
            <a:r>
              <a:rPr lang="en-US" altLang="en-US" sz="1400" b="1" dirty="0" smtClean="0">
                <a:solidFill>
                  <a:srgbClr val="003366"/>
                </a:solidFill>
              </a:rPr>
              <a:t>Georgia is at place</a:t>
            </a:r>
            <a:endParaRPr lang="ka-GE" altLang="en-US" sz="1400" b="1" dirty="0" smtClean="0">
              <a:solidFill>
                <a:srgbClr val="003366"/>
              </a:solidFill>
            </a:endParaRPr>
          </a:p>
          <a:p>
            <a:pPr>
              <a:spcBef>
                <a:spcPct val="0"/>
              </a:spcBef>
              <a:buFontTx/>
              <a:buNone/>
            </a:pPr>
            <a:endParaRPr lang="ka-GE" altLang="en-US" sz="1400" b="1" dirty="0" smtClean="0">
              <a:solidFill>
                <a:srgbClr val="003366"/>
              </a:solidFill>
            </a:endParaRPr>
          </a:p>
          <a:p>
            <a:pPr>
              <a:spcBef>
                <a:spcPct val="0"/>
              </a:spcBef>
              <a:buFontTx/>
              <a:buNone/>
            </a:pPr>
            <a:r>
              <a:rPr lang="ka-GE" altLang="en-US" sz="1400" b="1" dirty="0" smtClean="0">
                <a:solidFill>
                  <a:srgbClr val="003366"/>
                </a:solidFill>
              </a:rPr>
              <a:t>4310 </a:t>
            </a:r>
            <a:r>
              <a:rPr lang="en-US" altLang="en-US" sz="1400" b="1" dirty="0" smtClean="0">
                <a:solidFill>
                  <a:srgbClr val="003366"/>
                </a:solidFill>
              </a:rPr>
              <a:t>persons are under the </a:t>
            </a:r>
            <a:r>
              <a:rPr lang="en-US" altLang="en-US" sz="1400" b="1" dirty="0">
                <a:solidFill>
                  <a:srgbClr val="003366"/>
                </a:solidFill>
              </a:rPr>
              <a:t>ART (</a:t>
            </a:r>
            <a:r>
              <a:rPr lang="en-US" altLang="en-US" sz="1400" b="1" dirty="0" smtClean="0">
                <a:solidFill>
                  <a:srgbClr val="003366"/>
                </a:solidFill>
              </a:rPr>
              <a:t>Q1, 2018)</a:t>
            </a:r>
            <a:endParaRPr lang="en-US" altLang="en-US" sz="1400" b="1" dirty="0">
              <a:solidFill>
                <a:srgbClr val="003366"/>
              </a:solidFill>
            </a:endParaRPr>
          </a:p>
        </p:txBody>
      </p:sp>
      <p:sp>
        <p:nvSpPr>
          <p:cNvPr id="9" name="Rectangle 4">
            <a:extLst>
              <a:ext uri="{FF2B5EF4-FFF2-40B4-BE49-F238E27FC236}">
                <a16:creationId xmlns="" xmlns:a16="http://schemas.microsoft.com/office/drawing/2014/main" id="{F4058A56-E8BC-4892-8A42-3CFA7CD0788F}"/>
              </a:ext>
            </a:extLst>
          </p:cNvPr>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dirty="0"/>
          </a:p>
        </p:txBody>
      </p:sp>
      <p:sp>
        <p:nvSpPr>
          <p:cNvPr id="10" name="Rectangle 5">
            <a:extLst>
              <a:ext uri="{FF2B5EF4-FFF2-40B4-BE49-F238E27FC236}">
                <a16:creationId xmlns="" xmlns:a16="http://schemas.microsoft.com/office/drawing/2014/main" id="{95603622-966E-4823-83FC-C52B49FC3581}"/>
              </a:ext>
            </a:extLst>
          </p:cNvPr>
          <p:cNvSpPr>
            <a:spLocks noChangeArrowheads="1"/>
          </p:cNvSpPr>
          <p:nvPr/>
        </p:nvSpPr>
        <p:spPr bwMode="auto">
          <a:xfrm>
            <a:off x="1258888" y="6237288"/>
            <a:ext cx="47529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en-US" altLang="en-US" sz="800" b="1" dirty="0">
              <a:solidFill>
                <a:schemeClr val="bg1"/>
              </a:solidFill>
              <a:latin typeface="Calibri" panose="020F0502020204030204" pitchFamily="34" charset="0"/>
              <a:cs typeface="Calibri" panose="020F0502020204030204" pitchFamily="34" charset="0"/>
            </a:endParaRPr>
          </a:p>
          <a:p>
            <a:pPr eaLnBrk="1" hangingPunct="1">
              <a:spcBef>
                <a:spcPct val="0"/>
              </a:spcBef>
              <a:buFontTx/>
              <a:buNone/>
            </a:pPr>
            <a:r>
              <a:rPr lang="en-US" altLang="en-US" sz="1400" b="1" dirty="0">
                <a:solidFill>
                  <a:schemeClr val="bg1"/>
                </a:solidFill>
                <a:latin typeface="Calibri" panose="020F0502020204030204" pitchFamily="34" charset="0"/>
                <a:cs typeface="Calibri" panose="020F0502020204030204" pitchFamily="34" charset="0"/>
              </a:rPr>
              <a:t>National Center for Disease Control &amp;  Public Health</a:t>
            </a:r>
            <a:endParaRPr lang="ru-RU" altLang="en-US" sz="1400" b="1" dirty="0">
              <a:solidFill>
                <a:schemeClr val="bg1"/>
              </a:solidFill>
              <a:latin typeface="Calibri" panose="020F0502020204030204" pitchFamily="34" charset="0"/>
              <a:cs typeface="Calibri" panose="020F0502020204030204" pitchFamily="34" charset="0"/>
            </a:endParaRPr>
          </a:p>
        </p:txBody>
      </p:sp>
      <p:sp>
        <p:nvSpPr>
          <p:cNvPr id="12" name="Text Box 8">
            <a:extLst>
              <a:ext uri="{FF2B5EF4-FFF2-40B4-BE49-F238E27FC236}">
                <a16:creationId xmlns="" xmlns:a16="http://schemas.microsoft.com/office/drawing/2014/main" id="{BDA7139D-1CE7-4988-8CB9-EE1E380624A3}"/>
              </a:ext>
            </a:extLst>
          </p:cNvPr>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solidFill>
                  <a:schemeClr val="bg1"/>
                </a:solidFill>
              </a:rPr>
              <a:t>www.ncdc.ge</a:t>
            </a:r>
            <a:endParaRPr lang="ru-RU" altLang="en-US" sz="1800">
              <a:solidFill>
                <a:schemeClr val="bg1"/>
              </a:solidFill>
            </a:endParaRPr>
          </a:p>
        </p:txBody>
      </p:sp>
      <p:pic>
        <p:nvPicPr>
          <p:cNvPr id="13" name="Picture 12"/>
          <p:cNvPicPr>
            <a:picLocks noChangeAspect="1"/>
          </p:cNvPicPr>
          <p:nvPr/>
        </p:nvPicPr>
        <p:blipFill>
          <a:blip r:embed="rId2"/>
          <a:stretch>
            <a:fillRect/>
          </a:stretch>
        </p:blipFill>
        <p:spPr>
          <a:xfrm>
            <a:off x="55013" y="6218816"/>
            <a:ext cx="772571" cy="594560"/>
          </a:xfrm>
          <a:prstGeom prst="rect">
            <a:avLst/>
          </a:prstGeom>
        </p:spPr>
      </p:pic>
      <p:pic>
        <p:nvPicPr>
          <p:cNvPr id="14" name="Picture 13"/>
          <p:cNvPicPr/>
          <p:nvPr/>
        </p:nvPicPr>
        <p:blipFill>
          <a:blip r:embed="rId3"/>
          <a:stretch>
            <a:fillRect/>
          </a:stretch>
        </p:blipFill>
        <p:spPr>
          <a:xfrm>
            <a:off x="55013" y="1229032"/>
            <a:ext cx="5047929" cy="2764068"/>
          </a:xfrm>
          <a:prstGeom prst="rect">
            <a:avLst/>
          </a:prstGeom>
        </p:spPr>
      </p:pic>
      <p:sp>
        <p:nvSpPr>
          <p:cNvPr id="6" name="Rectangle 5"/>
          <p:cNvSpPr/>
          <p:nvPr/>
        </p:nvSpPr>
        <p:spPr>
          <a:xfrm>
            <a:off x="4458999" y="698849"/>
            <a:ext cx="4572000" cy="981423"/>
          </a:xfrm>
          <a:prstGeom prst="rect">
            <a:avLst/>
          </a:prstGeom>
        </p:spPr>
        <p:txBody>
          <a:bodyPr>
            <a:spAutoFit/>
          </a:bodyPr>
          <a:lstStyle/>
          <a:p>
            <a:pPr marL="457200" algn="ctr">
              <a:lnSpc>
                <a:spcPct val="107000"/>
              </a:lnSpc>
              <a:spcAft>
                <a:spcPts val="800"/>
              </a:spcAft>
            </a:pPr>
            <a:r>
              <a:rPr lang="en-US" b="1" dirty="0">
                <a:solidFill>
                  <a:srgbClr val="C00000"/>
                </a:solidFill>
                <a:ea typeface="Calibri" panose="020F0502020204030204" pitchFamily="34" charset="0"/>
                <a:cs typeface="Times New Roman" panose="02020603050405020304" pitchFamily="18" charset="0"/>
              </a:rPr>
              <a:t>Distribution of Newly Diagnosed HIV Cases by Routs of </a:t>
            </a:r>
            <a:r>
              <a:rPr lang="en-US" b="1" dirty="0" smtClean="0">
                <a:solidFill>
                  <a:srgbClr val="C00000"/>
                </a:solidFill>
                <a:ea typeface="Calibri" panose="020F0502020204030204" pitchFamily="34" charset="0"/>
                <a:cs typeface="Times New Roman" panose="02020603050405020304" pitchFamily="18" charset="0"/>
              </a:rPr>
              <a:t>Transmission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p:cNvPicPr/>
          <p:nvPr/>
        </p:nvPicPr>
        <p:blipFill>
          <a:blip r:embed="rId4"/>
          <a:stretch>
            <a:fillRect/>
          </a:stretch>
        </p:blipFill>
        <p:spPr>
          <a:xfrm>
            <a:off x="5102942" y="1579912"/>
            <a:ext cx="4019243" cy="2589856"/>
          </a:xfrm>
          <a:prstGeom prst="rect">
            <a:avLst/>
          </a:prstGeom>
        </p:spPr>
      </p:pic>
      <p:sp>
        <p:nvSpPr>
          <p:cNvPr id="16" name="Rectangle 9"/>
          <p:cNvSpPr>
            <a:spLocks noChangeArrowheads="1"/>
          </p:cNvSpPr>
          <p:nvPr/>
        </p:nvSpPr>
        <p:spPr bwMode="auto">
          <a:xfrm>
            <a:off x="6489034" y="4244034"/>
            <a:ext cx="2393233"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400" b="1" dirty="0">
                <a:solidFill>
                  <a:srgbClr val="002060"/>
                </a:solidFill>
                <a:latin typeface="Calibri" panose="020F0502020204030204" pitchFamily="34" charset="0"/>
              </a:rPr>
              <a:t>Estimated number of PLHIV – </a:t>
            </a:r>
            <a:r>
              <a:rPr lang="en-US" altLang="en-US" sz="1400" b="1" dirty="0">
                <a:solidFill>
                  <a:srgbClr val="C00000"/>
                </a:solidFill>
                <a:latin typeface="Calibri" panose="020F0502020204030204" pitchFamily="34" charset="0"/>
              </a:rPr>
              <a:t>9,360</a:t>
            </a:r>
          </a:p>
          <a:p>
            <a:pPr>
              <a:spcBef>
                <a:spcPct val="0"/>
              </a:spcBef>
              <a:buFontTx/>
              <a:buNone/>
            </a:pPr>
            <a:r>
              <a:rPr lang="en-US" altLang="en-US" sz="1400" b="1" dirty="0">
                <a:solidFill>
                  <a:srgbClr val="002060"/>
                </a:solidFill>
                <a:latin typeface="Calibri" panose="020F0502020204030204" pitchFamily="34" charset="0"/>
              </a:rPr>
              <a:t>Registered number alive       – </a:t>
            </a:r>
            <a:r>
              <a:rPr lang="en-US" altLang="en-US" sz="1400" b="1" dirty="0">
                <a:solidFill>
                  <a:srgbClr val="C00000"/>
                </a:solidFill>
                <a:latin typeface="Calibri" panose="020F0502020204030204" pitchFamily="34" charset="0"/>
              </a:rPr>
              <a:t>6,024</a:t>
            </a:r>
          </a:p>
          <a:p>
            <a:pPr>
              <a:spcBef>
                <a:spcPct val="0"/>
              </a:spcBef>
              <a:buFontTx/>
              <a:buNone/>
            </a:pPr>
            <a:endParaRPr lang="en-US" altLang="en-US" sz="1400" b="1" dirty="0">
              <a:solidFill>
                <a:srgbClr val="002060"/>
              </a:solidFill>
              <a:latin typeface="Calibri" panose="020F0502020204030204" pitchFamily="34" charset="0"/>
            </a:endParaRPr>
          </a:p>
          <a:p>
            <a:pPr>
              <a:spcBef>
                <a:spcPct val="0"/>
              </a:spcBef>
              <a:buFontTx/>
              <a:buNone/>
            </a:pPr>
            <a:r>
              <a:rPr lang="en-US" altLang="en-US" sz="1400" b="1" dirty="0">
                <a:solidFill>
                  <a:srgbClr val="002060"/>
                </a:solidFill>
                <a:latin typeface="Calibri" panose="020F0502020204030204" pitchFamily="34" charset="0"/>
              </a:rPr>
              <a:t>Main Challenge: </a:t>
            </a:r>
            <a:r>
              <a:rPr lang="en-US" altLang="en-US" sz="1400" b="1" dirty="0">
                <a:solidFill>
                  <a:srgbClr val="C00000"/>
                </a:solidFill>
                <a:latin typeface="Calibri" panose="020F0502020204030204" pitchFamily="34" charset="0"/>
              </a:rPr>
              <a:t>Late case detection </a:t>
            </a:r>
            <a:endParaRPr lang="en-GB" altLang="en-US" sz="1400" b="1" dirty="0">
              <a:solidFill>
                <a:srgbClr val="C00000"/>
              </a:solidFill>
            </a:endParaRPr>
          </a:p>
        </p:txBody>
      </p:sp>
      <p:sp>
        <p:nvSpPr>
          <p:cNvPr id="17" name="Rectangle 10"/>
          <p:cNvSpPr>
            <a:spLocks noChangeArrowheads="1"/>
          </p:cNvSpPr>
          <p:nvPr/>
        </p:nvSpPr>
        <p:spPr bwMode="auto">
          <a:xfrm>
            <a:off x="4336026" y="5918738"/>
            <a:ext cx="6699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200" dirty="0">
                <a:solidFill>
                  <a:srgbClr val="1F4E79"/>
                </a:solidFill>
                <a:latin typeface="Calibri" panose="020F0502020204030204" pitchFamily="34" charset="0"/>
                <a:cs typeface="Times New Roman" panose="02020603050405020304" pitchFamily="18" charset="0"/>
              </a:rPr>
              <a:t>Source: Infectious Diseases, AIDS and Clinical Immunology Research Center</a:t>
            </a:r>
            <a:endParaRPr lang="en-GB" altLang="en-US" sz="1200" dirty="0">
              <a:cs typeface="Times New Roman" panose="02020603050405020304" pitchFamily="18" charset="0"/>
            </a:endParaRPr>
          </a:p>
        </p:txBody>
      </p:sp>
    </p:spTree>
    <p:extLst>
      <p:ext uri="{BB962C8B-B14F-4D97-AF65-F5344CB8AC3E}">
        <p14:creationId xmlns:p14="http://schemas.microsoft.com/office/powerpoint/2010/main" val="33720138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Title 1">
            <a:extLst>
              <a:ext uri="{FF2B5EF4-FFF2-40B4-BE49-F238E27FC236}">
                <a16:creationId xmlns="" xmlns:a16="http://schemas.microsoft.com/office/drawing/2014/main" id="{C7075E4B-AEF1-4CFE-BEF6-CD2BA8CBBB5A}"/>
              </a:ext>
            </a:extLst>
          </p:cNvPr>
          <p:cNvSpPr txBox="1">
            <a:spLocks/>
          </p:cNvSpPr>
          <p:nvPr/>
        </p:nvSpPr>
        <p:spPr>
          <a:xfrm>
            <a:off x="34925" y="171450"/>
            <a:ext cx="9001125" cy="881063"/>
          </a:xfrm>
          <a:prstGeom prst="rect">
            <a:avLst/>
          </a:prstGeom>
          <a:solidFill>
            <a:schemeClr val="bg1"/>
          </a:solidFill>
        </p:spPr>
        <p:txBody>
          <a:bodyPr>
            <a:normAutofit/>
          </a:bodyPr>
          <a:lstStyle>
            <a:lvl1pPr algn="ctr" rtl="0" eaLnBrk="0" fontAlgn="base" hangingPunct="0">
              <a:spcBef>
                <a:spcPct val="0"/>
              </a:spcBef>
              <a:spcAft>
                <a:spcPct val="0"/>
              </a:spcAft>
              <a:defRPr sz="4400">
                <a:solidFill>
                  <a:schemeClr val="tx2"/>
                </a:solidFill>
                <a:latin typeface="+mj-lt"/>
                <a:ea typeface="Arial" panose="020B0604020202020204" pitchFamily="34" charset="0"/>
                <a:cs typeface="+mj-cs"/>
              </a:defRPr>
            </a:lvl1pPr>
            <a:lvl2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defRPr/>
            </a:pPr>
            <a:r>
              <a:rPr lang="en-US" sz="4000" b="1" kern="0" dirty="0">
                <a:solidFill>
                  <a:srgbClr val="C00000"/>
                </a:solidFill>
              </a:rPr>
              <a:t>Malaria </a:t>
            </a:r>
            <a:endParaRPr lang="ka-GE" sz="4000" b="1" kern="0" dirty="0">
              <a:solidFill>
                <a:srgbClr val="C00000"/>
              </a:solidFill>
            </a:endParaRPr>
          </a:p>
        </p:txBody>
      </p:sp>
      <p:sp>
        <p:nvSpPr>
          <p:cNvPr id="46091" name="Rectangle 3">
            <a:extLst>
              <a:ext uri="{FF2B5EF4-FFF2-40B4-BE49-F238E27FC236}">
                <a16:creationId xmlns="" xmlns:a16="http://schemas.microsoft.com/office/drawing/2014/main" id="{3B9D6020-265A-42E2-8208-F0ACD2DE426F}"/>
              </a:ext>
            </a:extLst>
          </p:cNvPr>
          <p:cNvSpPr>
            <a:spLocks noChangeArrowheads="1"/>
          </p:cNvSpPr>
          <p:nvPr/>
        </p:nvSpPr>
        <p:spPr bwMode="auto">
          <a:xfrm>
            <a:off x="230262" y="836712"/>
            <a:ext cx="3549650"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en-US" altLang="en-US" sz="1800" b="1" dirty="0">
                <a:solidFill>
                  <a:srgbClr val="003366"/>
                </a:solidFill>
              </a:rPr>
              <a:t>Georgia became </a:t>
            </a:r>
            <a:r>
              <a:rPr lang="en-US" altLang="en-US" sz="1800" b="1" dirty="0">
                <a:solidFill>
                  <a:srgbClr val="C00000"/>
                </a:solidFill>
              </a:rPr>
              <a:t>the first country </a:t>
            </a:r>
            <a:r>
              <a:rPr lang="en-US" altLang="en-US" sz="1800" b="1" dirty="0">
                <a:solidFill>
                  <a:srgbClr val="003366"/>
                </a:solidFill>
              </a:rPr>
              <a:t>in the European region granted by the Global Fund for Malaria.  As a result of the Project, </a:t>
            </a:r>
            <a:r>
              <a:rPr lang="en-US" altLang="en-US" sz="1800" b="1" dirty="0">
                <a:solidFill>
                  <a:srgbClr val="C00000"/>
                </a:solidFill>
              </a:rPr>
              <a:t>consistent reduction of malaria </a:t>
            </a:r>
            <a:r>
              <a:rPr lang="en-US" altLang="en-US" sz="1800" b="1" dirty="0">
                <a:solidFill>
                  <a:srgbClr val="003366"/>
                </a:solidFill>
              </a:rPr>
              <a:t>cases have been achieved in the country since 2004. </a:t>
            </a:r>
          </a:p>
          <a:p>
            <a:pPr>
              <a:spcBef>
                <a:spcPct val="0"/>
              </a:spcBef>
              <a:buFontTx/>
              <a:buNone/>
            </a:pPr>
            <a:endParaRPr lang="en-US" altLang="en-US" sz="1800" b="1" dirty="0">
              <a:solidFill>
                <a:srgbClr val="003366"/>
              </a:solidFill>
            </a:endParaRPr>
          </a:p>
          <a:p>
            <a:pPr>
              <a:spcBef>
                <a:spcPct val="0"/>
              </a:spcBef>
              <a:buFontTx/>
              <a:buNone/>
            </a:pPr>
            <a:r>
              <a:rPr lang="en-US" altLang="en-US" sz="1800" b="1" dirty="0">
                <a:solidFill>
                  <a:srgbClr val="003366"/>
                </a:solidFill>
              </a:rPr>
              <a:t>Registered 472 </a:t>
            </a:r>
            <a:r>
              <a:rPr lang="en-US" altLang="en-US" sz="1800" b="1" dirty="0">
                <a:solidFill>
                  <a:srgbClr val="C00000"/>
                </a:solidFill>
              </a:rPr>
              <a:t>cases decreased </a:t>
            </a:r>
            <a:r>
              <a:rPr lang="en-US" altLang="en-US" sz="1800" b="1" dirty="0">
                <a:solidFill>
                  <a:srgbClr val="003366"/>
                </a:solidFill>
              </a:rPr>
              <a:t>to 1 from 2002 to 2009. </a:t>
            </a:r>
          </a:p>
          <a:p>
            <a:pPr>
              <a:spcBef>
                <a:spcPct val="0"/>
              </a:spcBef>
              <a:buFontTx/>
              <a:buNone/>
            </a:pPr>
            <a:endParaRPr lang="en-US" altLang="en-US" sz="1800" b="1" dirty="0">
              <a:solidFill>
                <a:srgbClr val="003366"/>
              </a:solidFill>
            </a:endParaRPr>
          </a:p>
          <a:p>
            <a:pPr>
              <a:spcBef>
                <a:spcPct val="0"/>
              </a:spcBef>
              <a:buFontTx/>
              <a:buNone/>
            </a:pPr>
            <a:r>
              <a:rPr lang="en-US" altLang="en-US" sz="1800" b="1" dirty="0">
                <a:solidFill>
                  <a:srgbClr val="003366"/>
                </a:solidFill>
              </a:rPr>
              <a:t>Malaria as an endemic disease in Georgia </a:t>
            </a:r>
            <a:r>
              <a:rPr lang="en-US" altLang="en-US" sz="1800" b="1" dirty="0">
                <a:solidFill>
                  <a:srgbClr val="C00000"/>
                </a:solidFill>
              </a:rPr>
              <a:t>has been eliminated </a:t>
            </a:r>
            <a:r>
              <a:rPr lang="en-US" altLang="en-US" sz="1800" b="1" dirty="0">
                <a:solidFill>
                  <a:srgbClr val="003366"/>
                </a:solidFill>
              </a:rPr>
              <a:t>since 2010.</a:t>
            </a:r>
          </a:p>
          <a:p>
            <a:pPr>
              <a:spcBef>
                <a:spcPct val="0"/>
              </a:spcBef>
              <a:buFontTx/>
              <a:buNone/>
            </a:pPr>
            <a:endParaRPr lang="en-US" altLang="en-US" sz="1800" b="1" dirty="0">
              <a:solidFill>
                <a:srgbClr val="003366"/>
              </a:solidFill>
            </a:endParaRPr>
          </a:p>
          <a:p>
            <a:pPr>
              <a:spcBef>
                <a:spcPct val="0"/>
              </a:spcBef>
              <a:buFontTx/>
              <a:buNone/>
            </a:pPr>
            <a:endParaRPr lang="en-US" altLang="en-US" sz="1800" b="1" dirty="0">
              <a:solidFill>
                <a:srgbClr val="003366"/>
              </a:solidFill>
            </a:endParaRPr>
          </a:p>
        </p:txBody>
      </p:sp>
      <p:sp>
        <p:nvSpPr>
          <p:cNvPr id="3" name="Rectangle 2">
            <a:extLst>
              <a:ext uri="{FF2B5EF4-FFF2-40B4-BE49-F238E27FC236}">
                <a16:creationId xmlns="" xmlns:a16="http://schemas.microsoft.com/office/drawing/2014/main" id="{54239D10-4983-408A-BDB9-B03CCF7AA2C7}"/>
              </a:ext>
            </a:extLst>
          </p:cNvPr>
          <p:cNvSpPr/>
          <p:nvPr/>
        </p:nvSpPr>
        <p:spPr>
          <a:xfrm>
            <a:off x="3838955" y="2211136"/>
            <a:ext cx="4932363" cy="646331"/>
          </a:xfrm>
          <a:prstGeom prst="rect">
            <a:avLst/>
          </a:prstGeom>
        </p:spPr>
        <p:txBody>
          <a:bodyPr>
            <a:spAutoFit/>
          </a:bodyPr>
          <a:lstStyle/>
          <a:p>
            <a:pPr algn="ctr">
              <a:defRPr/>
            </a:pPr>
            <a:r>
              <a:rPr lang="en-US" b="1" kern="0" dirty="0">
                <a:solidFill>
                  <a:srgbClr val="C00000"/>
                </a:solidFill>
              </a:rPr>
              <a:t>Incidence of malaria per 100000 </a:t>
            </a:r>
            <a:r>
              <a:rPr lang="en-US" b="1" kern="0" dirty="0" smtClean="0">
                <a:solidFill>
                  <a:srgbClr val="C00000"/>
                </a:solidFill>
              </a:rPr>
              <a:t>population Georgia </a:t>
            </a:r>
            <a:endParaRPr lang="ka-GE" b="1" kern="0" dirty="0">
              <a:solidFill>
                <a:srgbClr val="C00000"/>
              </a:solidFill>
            </a:endParaRPr>
          </a:p>
        </p:txBody>
      </p:sp>
      <p:sp>
        <p:nvSpPr>
          <p:cNvPr id="6" name="Rectangle 4">
            <a:extLst>
              <a:ext uri="{FF2B5EF4-FFF2-40B4-BE49-F238E27FC236}">
                <a16:creationId xmlns="" xmlns:a16="http://schemas.microsoft.com/office/drawing/2014/main" id="{F4058A56-E8BC-4892-8A42-3CFA7CD0788F}"/>
              </a:ext>
            </a:extLst>
          </p:cNvPr>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dirty="0"/>
          </a:p>
        </p:txBody>
      </p:sp>
      <p:sp>
        <p:nvSpPr>
          <p:cNvPr id="7" name="Rectangle 5">
            <a:extLst>
              <a:ext uri="{FF2B5EF4-FFF2-40B4-BE49-F238E27FC236}">
                <a16:creationId xmlns="" xmlns:a16="http://schemas.microsoft.com/office/drawing/2014/main" id="{95603622-966E-4823-83FC-C52B49FC3581}"/>
              </a:ext>
            </a:extLst>
          </p:cNvPr>
          <p:cNvSpPr>
            <a:spLocks noChangeArrowheads="1"/>
          </p:cNvSpPr>
          <p:nvPr/>
        </p:nvSpPr>
        <p:spPr bwMode="auto">
          <a:xfrm>
            <a:off x="1258888" y="6237288"/>
            <a:ext cx="47529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en-US" altLang="en-US" sz="800" b="1" dirty="0">
              <a:solidFill>
                <a:schemeClr val="bg1"/>
              </a:solidFill>
              <a:latin typeface="Calibri" panose="020F0502020204030204" pitchFamily="34" charset="0"/>
              <a:cs typeface="Calibri" panose="020F0502020204030204" pitchFamily="34" charset="0"/>
            </a:endParaRPr>
          </a:p>
          <a:p>
            <a:pPr eaLnBrk="1" hangingPunct="1">
              <a:spcBef>
                <a:spcPct val="0"/>
              </a:spcBef>
              <a:buFontTx/>
              <a:buNone/>
            </a:pPr>
            <a:r>
              <a:rPr lang="en-US" altLang="en-US" sz="1400" b="1" dirty="0">
                <a:solidFill>
                  <a:schemeClr val="bg1"/>
                </a:solidFill>
                <a:latin typeface="Calibri" panose="020F0502020204030204" pitchFamily="34" charset="0"/>
                <a:cs typeface="Calibri" panose="020F0502020204030204" pitchFamily="34" charset="0"/>
              </a:rPr>
              <a:t>National Center for Disease Control &amp;  Public Health</a:t>
            </a:r>
            <a:endParaRPr lang="ru-RU" altLang="en-US" sz="1400" b="1" dirty="0">
              <a:solidFill>
                <a:schemeClr val="bg1"/>
              </a:solidFill>
              <a:latin typeface="Calibri" panose="020F0502020204030204" pitchFamily="34" charset="0"/>
              <a:cs typeface="Calibri" panose="020F0502020204030204" pitchFamily="34" charset="0"/>
            </a:endParaRPr>
          </a:p>
        </p:txBody>
      </p:sp>
      <p:sp>
        <p:nvSpPr>
          <p:cNvPr id="8" name="Text Box 8">
            <a:extLst>
              <a:ext uri="{FF2B5EF4-FFF2-40B4-BE49-F238E27FC236}">
                <a16:creationId xmlns="" xmlns:a16="http://schemas.microsoft.com/office/drawing/2014/main" id="{BDA7139D-1CE7-4988-8CB9-EE1E380624A3}"/>
              </a:ext>
            </a:extLst>
          </p:cNvPr>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solidFill>
                  <a:schemeClr val="bg1"/>
                </a:solidFill>
              </a:rPr>
              <a:t>www.ncdc.ge</a:t>
            </a:r>
            <a:endParaRPr lang="ru-RU" altLang="en-US" sz="1800">
              <a:solidFill>
                <a:schemeClr val="bg1"/>
              </a:solidFill>
            </a:endParaRPr>
          </a:p>
        </p:txBody>
      </p:sp>
      <p:pic>
        <p:nvPicPr>
          <p:cNvPr id="9" name="Picture 8"/>
          <p:cNvPicPr>
            <a:picLocks noChangeAspect="1"/>
          </p:cNvPicPr>
          <p:nvPr/>
        </p:nvPicPr>
        <p:blipFill>
          <a:blip r:embed="rId3"/>
          <a:stretch>
            <a:fillRect/>
          </a:stretch>
        </p:blipFill>
        <p:spPr>
          <a:xfrm>
            <a:off x="55013" y="6218816"/>
            <a:ext cx="772571" cy="594560"/>
          </a:xfrm>
          <a:prstGeom prst="rect">
            <a:avLst/>
          </a:prstGeom>
        </p:spPr>
      </p:pic>
      <p:pic>
        <p:nvPicPr>
          <p:cNvPr id="10" name="Picture 9"/>
          <p:cNvPicPr/>
          <p:nvPr/>
        </p:nvPicPr>
        <p:blipFill>
          <a:blip r:embed="rId4"/>
          <a:stretch>
            <a:fillRect/>
          </a:stretch>
        </p:blipFill>
        <p:spPr>
          <a:xfrm>
            <a:off x="3727805" y="2931246"/>
            <a:ext cx="5154664" cy="2899284"/>
          </a:xfrm>
          <a:prstGeom prst="rect">
            <a:avLst/>
          </a:prstGeom>
        </p:spPr>
      </p:pic>
    </p:spTree>
    <p:extLst>
      <p:ext uri="{BB962C8B-B14F-4D97-AF65-F5344CB8AC3E}">
        <p14:creationId xmlns:p14="http://schemas.microsoft.com/office/powerpoint/2010/main" val="25294844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65" name="Rectangle 3">
            <a:extLst>
              <a:ext uri="{FF2B5EF4-FFF2-40B4-BE49-F238E27FC236}">
                <a16:creationId xmlns="" xmlns:a16="http://schemas.microsoft.com/office/drawing/2014/main" id="{A1461BF9-B754-4C94-AFA1-18C5B00689B1}"/>
              </a:ext>
            </a:extLst>
          </p:cNvPr>
          <p:cNvSpPr>
            <a:spLocks noChangeArrowheads="1"/>
          </p:cNvSpPr>
          <p:nvPr/>
        </p:nvSpPr>
        <p:spPr bwMode="auto">
          <a:xfrm>
            <a:off x="42907" y="682904"/>
            <a:ext cx="375864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en-US" altLang="en-US" sz="1600" b="1" dirty="0" smtClean="0">
                <a:solidFill>
                  <a:srgbClr val="003366"/>
                </a:solidFill>
              </a:rPr>
              <a:t> </a:t>
            </a:r>
            <a:endParaRPr lang="en-US" altLang="ka-GE" sz="1600" b="1" dirty="0" smtClean="0">
              <a:solidFill>
                <a:srgbClr val="C00000"/>
              </a:solidFill>
            </a:endParaRPr>
          </a:p>
          <a:p>
            <a:pPr>
              <a:spcBef>
                <a:spcPct val="0"/>
              </a:spcBef>
              <a:buFontTx/>
              <a:buNone/>
            </a:pPr>
            <a:endParaRPr lang="en-US" altLang="en-US" sz="1600" b="1" dirty="0" smtClean="0">
              <a:solidFill>
                <a:srgbClr val="C00000"/>
              </a:solidFill>
            </a:endParaRPr>
          </a:p>
          <a:p>
            <a:pPr>
              <a:spcBef>
                <a:spcPct val="0"/>
              </a:spcBef>
              <a:buFontTx/>
              <a:buNone/>
            </a:pPr>
            <a:r>
              <a:rPr lang="en-US" altLang="en-US" sz="1600" b="1" dirty="0" smtClean="0">
                <a:solidFill>
                  <a:srgbClr val="002060"/>
                </a:solidFill>
              </a:rPr>
              <a:t>In 2018, </a:t>
            </a:r>
            <a:r>
              <a:rPr lang="en-US" altLang="en-US" sz="1600" b="1" dirty="0" smtClean="0">
                <a:solidFill>
                  <a:srgbClr val="C00000"/>
                </a:solidFill>
              </a:rPr>
              <a:t>2200 </a:t>
            </a:r>
            <a:r>
              <a:rPr lang="en-US" altLang="en-US" sz="1600" b="1" dirty="0" smtClean="0">
                <a:solidFill>
                  <a:srgbClr val="002060"/>
                </a:solidFill>
              </a:rPr>
              <a:t>cases  were registered  </a:t>
            </a:r>
            <a:endParaRPr lang="ka-GE" altLang="en-US" sz="1600" b="1" dirty="0">
              <a:solidFill>
                <a:srgbClr val="002060"/>
              </a:solidFill>
            </a:endParaRPr>
          </a:p>
        </p:txBody>
      </p:sp>
      <p:sp>
        <p:nvSpPr>
          <p:cNvPr id="8" name="Title 1"/>
          <p:cNvSpPr txBox="1">
            <a:spLocks/>
          </p:cNvSpPr>
          <p:nvPr/>
        </p:nvSpPr>
        <p:spPr>
          <a:xfrm>
            <a:off x="4423036" y="76254"/>
            <a:ext cx="4488344" cy="880843"/>
          </a:xfrm>
          <a:prstGeom prst="rect">
            <a:avLst/>
          </a:prstGeom>
        </p:spPr>
        <p:txBody>
          <a:bodyPr>
            <a:normAutofit/>
          </a:bodyPr>
          <a:lstStyle>
            <a:lvl1pPr algn="ctr" rtl="0" eaLnBrk="0" fontAlgn="base" hangingPunct="0">
              <a:spcBef>
                <a:spcPct val="0"/>
              </a:spcBef>
              <a:spcAft>
                <a:spcPct val="0"/>
              </a:spcAft>
              <a:defRPr sz="4400">
                <a:solidFill>
                  <a:schemeClr val="tx2"/>
                </a:solidFill>
                <a:latin typeface="+mj-lt"/>
                <a:ea typeface="Arial" panose="020B0604020202020204" pitchFamily="34" charset="0"/>
                <a:cs typeface="+mj-cs"/>
              </a:defRPr>
            </a:lvl1pPr>
            <a:lvl2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r>
              <a:rPr lang="en-US" sz="1600" b="1" dirty="0">
                <a:solidFill>
                  <a:srgbClr val="C00000"/>
                </a:solidFill>
              </a:rPr>
              <a:t>Incidence of Measles per 100000 population</a:t>
            </a:r>
            <a:endParaRPr lang="en-US" sz="1600" dirty="0">
              <a:solidFill>
                <a:srgbClr val="C00000"/>
              </a:solidFill>
            </a:endParaRPr>
          </a:p>
        </p:txBody>
      </p:sp>
      <p:sp>
        <p:nvSpPr>
          <p:cNvPr id="9" name="Rectangle 8"/>
          <p:cNvSpPr/>
          <p:nvPr/>
        </p:nvSpPr>
        <p:spPr>
          <a:xfrm>
            <a:off x="160408" y="4295750"/>
            <a:ext cx="3641144" cy="1077218"/>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lvl="0" algn="just" eaLnBrk="1" hangingPunct="1"/>
            <a:r>
              <a:rPr lang="en-US" sz="1600" b="1" dirty="0">
                <a:solidFill>
                  <a:srgbClr val="003366"/>
                </a:solidFill>
              </a:rPr>
              <a:t>In 2018 12 cases of </a:t>
            </a:r>
            <a:r>
              <a:rPr lang="en-US" sz="1600" b="1" dirty="0" smtClean="0">
                <a:solidFill>
                  <a:srgbClr val="C00000"/>
                </a:solidFill>
              </a:rPr>
              <a:t>CCHF</a:t>
            </a:r>
            <a:r>
              <a:rPr lang="en-US" sz="1600" b="1" dirty="0" smtClean="0">
                <a:solidFill>
                  <a:srgbClr val="003366"/>
                </a:solidFill>
              </a:rPr>
              <a:t> were </a:t>
            </a:r>
            <a:r>
              <a:rPr lang="en-US" sz="1600" b="1" dirty="0">
                <a:solidFill>
                  <a:srgbClr val="003366"/>
                </a:solidFill>
              </a:rPr>
              <a:t>registered, one of them was </a:t>
            </a:r>
            <a:r>
              <a:rPr lang="en-US" sz="1600" b="1" dirty="0" smtClean="0">
                <a:solidFill>
                  <a:srgbClr val="003366"/>
                </a:solidFill>
              </a:rPr>
              <a:t>fatal</a:t>
            </a:r>
          </a:p>
          <a:p>
            <a:pPr lvl="0" algn="just" eaLnBrk="1" hangingPunct="1"/>
            <a:endParaRPr lang="en-US" sz="1600" b="1" dirty="0">
              <a:solidFill>
                <a:srgbClr val="003366"/>
              </a:solidFill>
            </a:endParaRPr>
          </a:p>
          <a:p>
            <a:pPr lvl="0" algn="just" eaLnBrk="1" hangingPunct="1"/>
            <a:r>
              <a:rPr lang="en-US" sz="1600" b="1" dirty="0" smtClean="0">
                <a:solidFill>
                  <a:srgbClr val="003366"/>
                </a:solidFill>
              </a:rPr>
              <a:t> </a:t>
            </a:r>
            <a:endParaRPr lang="en-US" sz="1600" b="1" dirty="0">
              <a:solidFill>
                <a:srgbClr val="003366"/>
              </a:solidFill>
            </a:endParaRPr>
          </a:p>
        </p:txBody>
      </p:sp>
      <p:sp>
        <p:nvSpPr>
          <p:cNvPr id="10" name="Rectangle 9"/>
          <p:cNvSpPr/>
          <p:nvPr/>
        </p:nvSpPr>
        <p:spPr>
          <a:xfrm>
            <a:off x="4307696" y="2938657"/>
            <a:ext cx="4259231" cy="800219"/>
          </a:xfrm>
          <a:prstGeom prst="rect">
            <a:avLst/>
          </a:prstGeom>
        </p:spPr>
        <p:txBody>
          <a:bodyP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228600" algn="ctr">
              <a:spcAft>
                <a:spcPts val="0"/>
              </a:spcAft>
            </a:pPr>
            <a:r>
              <a:rPr lang="en-US" sz="1400" b="1" dirty="0" smtClean="0">
                <a:solidFill>
                  <a:srgbClr val="C00000"/>
                </a:solidFill>
                <a:latin typeface="+mn-lt"/>
                <a:ea typeface="Times New Roman" panose="02020603050405020304" pitchFamily="18" charset="0"/>
                <a:cs typeface="Sylfaen" panose="010A0502050306030303" pitchFamily="18" charset="0"/>
              </a:rPr>
              <a:t> </a:t>
            </a:r>
          </a:p>
          <a:p>
            <a:pPr marL="228600" algn="ctr">
              <a:spcAft>
                <a:spcPts val="0"/>
              </a:spcAft>
            </a:pPr>
            <a:r>
              <a:rPr lang="en-US" sz="1600" b="1" dirty="0">
                <a:solidFill>
                  <a:srgbClr val="C00000"/>
                </a:solidFill>
                <a:ea typeface="Times New Roman" panose="02020603050405020304" pitchFamily="18" charset="0"/>
                <a:cs typeface="Sylfaen" panose="010A0502050306030303" pitchFamily="18" charset="0"/>
              </a:rPr>
              <a:t>Crimean-Congo Hemorrhagic Fever Incidence  per 100000 population</a:t>
            </a:r>
            <a:endParaRPr lang="en-US" sz="1600" b="1" dirty="0">
              <a:solidFill>
                <a:srgbClr val="C00000"/>
              </a:solidFill>
              <a:effectLst/>
              <a:ea typeface="Calibri" panose="020F0502020204030204" pitchFamily="34" charset="0"/>
              <a:cs typeface="Times New Roman" panose="02020603050405020304" pitchFamily="18" charset="0"/>
            </a:endParaRPr>
          </a:p>
        </p:txBody>
      </p:sp>
      <p:sp>
        <p:nvSpPr>
          <p:cNvPr id="13" name="Rectangle 4">
            <a:extLst>
              <a:ext uri="{FF2B5EF4-FFF2-40B4-BE49-F238E27FC236}">
                <a16:creationId xmlns="" xmlns:a16="http://schemas.microsoft.com/office/drawing/2014/main" id="{F4058A56-E8BC-4892-8A42-3CFA7CD0788F}"/>
              </a:ext>
            </a:extLst>
          </p:cNvPr>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dirty="0"/>
          </a:p>
        </p:txBody>
      </p:sp>
      <p:sp>
        <p:nvSpPr>
          <p:cNvPr id="14" name="Rectangle 5">
            <a:extLst>
              <a:ext uri="{FF2B5EF4-FFF2-40B4-BE49-F238E27FC236}">
                <a16:creationId xmlns="" xmlns:a16="http://schemas.microsoft.com/office/drawing/2014/main" id="{95603622-966E-4823-83FC-C52B49FC3581}"/>
              </a:ext>
            </a:extLst>
          </p:cNvPr>
          <p:cNvSpPr>
            <a:spLocks noChangeArrowheads="1"/>
          </p:cNvSpPr>
          <p:nvPr/>
        </p:nvSpPr>
        <p:spPr bwMode="auto">
          <a:xfrm>
            <a:off x="1258888" y="6237288"/>
            <a:ext cx="47529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en-US" altLang="en-US" sz="800" b="1" dirty="0">
              <a:solidFill>
                <a:schemeClr val="bg1"/>
              </a:solidFill>
              <a:latin typeface="Calibri" panose="020F0502020204030204" pitchFamily="34" charset="0"/>
              <a:cs typeface="Calibri" panose="020F0502020204030204" pitchFamily="34" charset="0"/>
            </a:endParaRPr>
          </a:p>
          <a:p>
            <a:pPr eaLnBrk="1" hangingPunct="1">
              <a:spcBef>
                <a:spcPct val="0"/>
              </a:spcBef>
              <a:buFontTx/>
              <a:buNone/>
            </a:pPr>
            <a:r>
              <a:rPr lang="en-US" altLang="en-US" sz="1400" b="1" dirty="0">
                <a:solidFill>
                  <a:schemeClr val="bg1"/>
                </a:solidFill>
                <a:latin typeface="Calibri" panose="020F0502020204030204" pitchFamily="34" charset="0"/>
                <a:cs typeface="Calibri" panose="020F0502020204030204" pitchFamily="34" charset="0"/>
              </a:rPr>
              <a:t>National Center for Disease Control &amp;  Public Health</a:t>
            </a:r>
            <a:endParaRPr lang="ru-RU" altLang="en-US" sz="1400" b="1" dirty="0">
              <a:solidFill>
                <a:schemeClr val="bg1"/>
              </a:solidFill>
              <a:latin typeface="Calibri" panose="020F0502020204030204" pitchFamily="34" charset="0"/>
              <a:cs typeface="Calibri" panose="020F0502020204030204" pitchFamily="34" charset="0"/>
            </a:endParaRPr>
          </a:p>
        </p:txBody>
      </p:sp>
      <p:sp>
        <p:nvSpPr>
          <p:cNvPr id="15" name="Text Box 8">
            <a:extLst>
              <a:ext uri="{FF2B5EF4-FFF2-40B4-BE49-F238E27FC236}">
                <a16:creationId xmlns="" xmlns:a16="http://schemas.microsoft.com/office/drawing/2014/main" id="{BDA7139D-1CE7-4988-8CB9-EE1E380624A3}"/>
              </a:ext>
            </a:extLst>
          </p:cNvPr>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solidFill>
                  <a:schemeClr val="bg1"/>
                </a:solidFill>
              </a:rPr>
              <a:t>www.ncdc.ge</a:t>
            </a:r>
            <a:endParaRPr lang="ru-RU" altLang="en-US" sz="1800">
              <a:solidFill>
                <a:schemeClr val="bg1"/>
              </a:solidFill>
            </a:endParaRPr>
          </a:p>
        </p:txBody>
      </p:sp>
      <p:pic>
        <p:nvPicPr>
          <p:cNvPr id="16" name="Picture 15"/>
          <p:cNvPicPr>
            <a:picLocks noChangeAspect="1"/>
          </p:cNvPicPr>
          <p:nvPr/>
        </p:nvPicPr>
        <p:blipFill>
          <a:blip r:embed="rId3"/>
          <a:stretch>
            <a:fillRect/>
          </a:stretch>
        </p:blipFill>
        <p:spPr>
          <a:xfrm>
            <a:off x="55013" y="6218816"/>
            <a:ext cx="772571" cy="594560"/>
          </a:xfrm>
          <a:prstGeom prst="rect">
            <a:avLst/>
          </a:prstGeom>
        </p:spPr>
      </p:pic>
      <p:pic>
        <p:nvPicPr>
          <p:cNvPr id="17" name="Picture 16"/>
          <p:cNvPicPr/>
          <p:nvPr/>
        </p:nvPicPr>
        <p:blipFill>
          <a:blip r:embed="rId4"/>
          <a:stretch>
            <a:fillRect/>
          </a:stretch>
        </p:blipFill>
        <p:spPr>
          <a:xfrm>
            <a:off x="3879850" y="3716594"/>
            <a:ext cx="5114925" cy="2235531"/>
          </a:xfrm>
          <a:prstGeom prst="rect">
            <a:avLst/>
          </a:prstGeom>
        </p:spPr>
      </p:pic>
      <p:sp>
        <p:nvSpPr>
          <p:cNvPr id="2" name="Rectangle 1"/>
          <p:cNvSpPr/>
          <p:nvPr/>
        </p:nvSpPr>
        <p:spPr>
          <a:xfrm>
            <a:off x="935412" y="351687"/>
            <a:ext cx="1181734" cy="400110"/>
          </a:xfrm>
          <a:prstGeom prst="rect">
            <a:avLst/>
          </a:prstGeom>
        </p:spPr>
        <p:txBody>
          <a:bodyPr wrap="none">
            <a:spAutoFit/>
          </a:bodyPr>
          <a:lstStyle/>
          <a:p>
            <a:r>
              <a:rPr lang="en-US" sz="2000" b="1" dirty="0">
                <a:solidFill>
                  <a:srgbClr val="C00000"/>
                </a:solidFill>
              </a:rPr>
              <a:t>Measles</a:t>
            </a:r>
            <a:endParaRPr lang="en-US" sz="2000" dirty="0"/>
          </a:p>
        </p:txBody>
      </p:sp>
      <p:sp>
        <p:nvSpPr>
          <p:cNvPr id="3" name="Rectangle 2"/>
          <p:cNvSpPr/>
          <p:nvPr/>
        </p:nvSpPr>
        <p:spPr>
          <a:xfrm>
            <a:off x="160408" y="3252978"/>
            <a:ext cx="3221890" cy="707886"/>
          </a:xfrm>
          <a:prstGeom prst="rect">
            <a:avLst/>
          </a:prstGeom>
        </p:spPr>
        <p:txBody>
          <a:bodyPr wrap="square">
            <a:spAutoFit/>
          </a:bodyPr>
          <a:lstStyle/>
          <a:p>
            <a:pPr algn="ctr"/>
            <a:r>
              <a:rPr lang="en-US" sz="2000" b="1" dirty="0">
                <a:solidFill>
                  <a:srgbClr val="C00000"/>
                </a:solidFill>
                <a:ea typeface="Times New Roman" panose="02020603050405020304" pitchFamily="18" charset="0"/>
                <a:cs typeface="Sylfaen" panose="010A0502050306030303" pitchFamily="18" charset="0"/>
              </a:rPr>
              <a:t>Crimean-Congo Hemorrhagic Fever </a:t>
            </a:r>
            <a:endParaRPr lang="en-US" sz="2000" dirty="0"/>
          </a:p>
        </p:txBody>
      </p:sp>
      <p:pic>
        <p:nvPicPr>
          <p:cNvPr id="18" name="Picture 17"/>
          <p:cNvPicPr/>
          <p:nvPr/>
        </p:nvPicPr>
        <p:blipFill>
          <a:blip r:embed="rId5"/>
          <a:stretch>
            <a:fillRect/>
          </a:stretch>
        </p:blipFill>
        <p:spPr>
          <a:xfrm>
            <a:off x="3907204" y="540910"/>
            <a:ext cx="5060214" cy="2584946"/>
          </a:xfrm>
          <a:prstGeom prst="rect">
            <a:avLst/>
          </a:prstGeom>
        </p:spPr>
      </p:pic>
    </p:spTree>
    <p:extLst>
      <p:ext uri="{BB962C8B-B14F-4D97-AF65-F5344CB8AC3E}">
        <p14:creationId xmlns:p14="http://schemas.microsoft.com/office/powerpoint/2010/main" val="38147238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9">
            <a:extLst>
              <a:ext uri="{FF2B5EF4-FFF2-40B4-BE49-F238E27FC236}">
                <a16:creationId xmlns:a16="http://schemas.microsoft.com/office/drawing/2014/main" xmlns="" id="{1B768B42-9D77-4E7C-9F35-B804FBC393C0}"/>
              </a:ext>
            </a:extLst>
          </p:cNvPr>
          <p:cNvSpPr>
            <a:spLocks noChangeArrowheads="1"/>
          </p:cNvSpPr>
          <p:nvPr/>
        </p:nvSpPr>
        <p:spPr bwMode="auto">
          <a:xfrm>
            <a:off x="468313" y="620713"/>
            <a:ext cx="669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en-US" altLang="ka-GE" sz="2000" b="1">
                <a:solidFill>
                  <a:srgbClr val="003366"/>
                </a:solidFill>
              </a:rPr>
              <a:t> </a:t>
            </a:r>
            <a:endParaRPr lang="ka-GE" altLang="ka-GE" sz="2000" b="1">
              <a:solidFill>
                <a:srgbClr val="003366"/>
              </a:solidFill>
            </a:endParaRPr>
          </a:p>
        </p:txBody>
      </p:sp>
      <p:sp>
        <p:nvSpPr>
          <p:cNvPr id="41995" name="Rectangle 3">
            <a:extLst>
              <a:ext uri="{FF2B5EF4-FFF2-40B4-BE49-F238E27FC236}">
                <a16:creationId xmlns:a16="http://schemas.microsoft.com/office/drawing/2014/main" xmlns="" id="{EF920844-5D01-4341-82D1-F943CBE32C76}"/>
              </a:ext>
            </a:extLst>
          </p:cNvPr>
          <p:cNvSpPr>
            <a:spLocks noChangeArrowheads="1"/>
          </p:cNvSpPr>
          <p:nvPr/>
        </p:nvSpPr>
        <p:spPr bwMode="auto">
          <a:xfrm>
            <a:off x="331695" y="260400"/>
            <a:ext cx="57991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en-GB" altLang="en-US" sz="2800" b="1" dirty="0">
                <a:solidFill>
                  <a:srgbClr val="C00000"/>
                </a:solidFill>
              </a:rPr>
              <a:t>International Health Regulations </a:t>
            </a:r>
            <a:endParaRPr lang="ka-GE" altLang="ka-GE" sz="2800" dirty="0"/>
          </a:p>
        </p:txBody>
      </p:sp>
      <p:sp>
        <p:nvSpPr>
          <p:cNvPr id="41996" name="Rectangle 2">
            <a:extLst>
              <a:ext uri="{FF2B5EF4-FFF2-40B4-BE49-F238E27FC236}">
                <a16:creationId xmlns:a16="http://schemas.microsoft.com/office/drawing/2014/main" xmlns="" id="{68397177-EED5-498D-84CC-8939118BBC66}"/>
              </a:ext>
            </a:extLst>
          </p:cNvPr>
          <p:cNvSpPr>
            <a:spLocks noChangeArrowheads="1"/>
          </p:cNvSpPr>
          <p:nvPr/>
        </p:nvSpPr>
        <p:spPr bwMode="auto">
          <a:xfrm>
            <a:off x="331695" y="1144588"/>
            <a:ext cx="4997926"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en-US" altLang="ka-GE" sz="1400" b="1" dirty="0">
                <a:solidFill>
                  <a:srgbClr val="003366"/>
                </a:solidFill>
              </a:rPr>
              <a:t>National Center for Disease Control and Public Health (NCDC) was designated as the </a:t>
            </a:r>
            <a:r>
              <a:rPr lang="en-US" altLang="ka-GE" sz="1400" b="1" dirty="0">
                <a:solidFill>
                  <a:srgbClr val="C00000"/>
                </a:solidFill>
              </a:rPr>
              <a:t>IHR Focal Point</a:t>
            </a:r>
          </a:p>
          <a:p>
            <a:pPr>
              <a:spcBef>
                <a:spcPct val="0"/>
              </a:spcBef>
              <a:buFontTx/>
              <a:buNone/>
            </a:pPr>
            <a:endParaRPr lang="en-US" altLang="ka-GE" sz="1400" b="1" dirty="0">
              <a:solidFill>
                <a:srgbClr val="003366"/>
              </a:solidFill>
            </a:endParaRPr>
          </a:p>
          <a:p>
            <a:pPr>
              <a:spcBef>
                <a:spcPct val="0"/>
              </a:spcBef>
              <a:buFontTx/>
              <a:buNone/>
            </a:pPr>
            <a:r>
              <a:rPr lang="en-US" altLang="ka-GE" sz="1400" b="1" dirty="0">
                <a:solidFill>
                  <a:srgbClr val="003366"/>
                </a:solidFill>
              </a:rPr>
              <a:t>NFP is </a:t>
            </a:r>
            <a:r>
              <a:rPr lang="en-US" altLang="ka-GE" sz="1400" b="1" dirty="0">
                <a:solidFill>
                  <a:srgbClr val="C00000"/>
                </a:solidFill>
              </a:rPr>
              <a:t>accessible at all times </a:t>
            </a:r>
            <a:r>
              <a:rPr lang="en-US" altLang="ka-GE" sz="1400" b="1" dirty="0">
                <a:solidFill>
                  <a:srgbClr val="003366"/>
                </a:solidFill>
              </a:rPr>
              <a:t>for communications with the WHO IHR Contact Points and with national surveillance and response system</a:t>
            </a:r>
          </a:p>
          <a:p>
            <a:pPr>
              <a:spcBef>
                <a:spcPct val="0"/>
              </a:spcBef>
              <a:buFontTx/>
              <a:buNone/>
            </a:pPr>
            <a:endParaRPr lang="en-US" altLang="ka-GE" sz="1400" b="1" dirty="0">
              <a:solidFill>
                <a:srgbClr val="003366"/>
              </a:solidFill>
            </a:endParaRPr>
          </a:p>
          <a:p>
            <a:pPr>
              <a:spcBef>
                <a:spcPct val="0"/>
              </a:spcBef>
              <a:buFontTx/>
              <a:buNone/>
            </a:pPr>
            <a:r>
              <a:rPr lang="en-US" altLang="ka-GE" sz="1400" b="1" dirty="0">
                <a:solidFill>
                  <a:srgbClr val="003366"/>
                </a:solidFill>
              </a:rPr>
              <a:t>24/7 </a:t>
            </a:r>
            <a:r>
              <a:rPr lang="en-US" altLang="ka-GE" sz="1400" b="1" dirty="0">
                <a:solidFill>
                  <a:srgbClr val="C00000"/>
                </a:solidFill>
              </a:rPr>
              <a:t>Duty Officer System </a:t>
            </a:r>
            <a:r>
              <a:rPr lang="en-US" altLang="ka-GE" sz="1400" b="1" dirty="0">
                <a:solidFill>
                  <a:srgbClr val="003366"/>
                </a:solidFill>
              </a:rPr>
              <a:t>is at place</a:t>
            </a:r>
          </a:p>
          <a:p>
            <a:pPr>
              <a:spcBef>
                <a:spcPct val="0"/>
              </a:spcBef>
              <a:buFontTx/>
              <a:buNone/>
            </a:pPr>
            <a:endParaRPr lang="en-US" altLang="ka-GE" sz="1400" b="1" dirty="0">
              <a:solidFill>
                <a:srgbClr val="003366"/>
              </a:solidFill>
            </a:endParaRPr>
          </a:p>
          <a:p>
            <a:pPr>
              <a:spcBef>
                <a:spcPct val="0"/>
              </a:spcBef>
              <a:buFontTx/>
              <a:buNone/>
            </a:pPr>
            <a:r>
              <a:rPr lang="en-US" altLang="ka-GE" sz="1400" b="1" dirty="0">
                <a:solidFill>
                  <a:srgbClr val="C00000"/>
                </a:solidFill>
              </a:rPr>
              <a:t>Communication list </a:t>
            </a:r>
            <a:r>
              <a:rPr lang="en-US" altLang="ka-GE" sz="1400" b="1" dirty="0">
                <a:solidFill>
                  <a:srgbClr val="003366"/>
                </a:solidFill>
              </a:rPr>
              <a:t>with contact details of all relevant institutions, organizations and persons on national, regional and local levels is prepared and updated regularly</a:t>
            </a:r>
          </a:p>
        </p:txBody>
      </p:sp>
      <p:pic>
        <p:nvPicPr>
          <p:cNvPr id="41997" name="Picture 1">
            <a:extLst>
              <a:ext uri="{FF2B5EF4-FFF2-40B4-BE49-F238E27FC236}">
                <a16:creationId xmlns:a16="http://schemas.microsoft.com/office/drawing/2014/main" xmlns="" id="{CA86649B-FA38-4448-96C8-170A62A1A77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54054" y="2867229"/>
            <a:ext cx="3512971" cy="306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stretch>
            <a:fillRect/>
          </a:stretch>
        </p:blipFill>
        <p:spPr>
          <a:xfrm>
            <a:off x="7451725" y="427116"/>
            <a:ext cx="1400343" cy="1934544"/>
          </a:xfrm>
          <a:prstGeom prst="rect">
            <a:avLst/>
          </a:prstGeom>
        </p:spPr>
      </p:pic>
      <p:sp>
        <p:nvSpPr>
          <p:cNvPr id="11" name="Title 1"/>
          <p:cNvSpPr txBox="1">
            <a:spLocks/>
          </p:cNvSpPr>
          <p:nvPr/>
        </p:nvSpPr>
        <p:spPr>
          <a:xfrm>
            <a:off x="331695" y="3517158"/>
            <a:ext cx="4849905" cy="880843"/>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Arial" panose="020B0604020202020204" pitchFamily="34" charset="0"/>
                <a:cs typeface="+mj-cs"/>
              </a:defRPr>
            </a:lvl1pPr>
            <a:lvl2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lgn="l"/>
            <a:endParaRPr lang="en-US" sz="1400" b="1" dirty="0" smtClean="0">
              <a:solidFill>
                <a:srgbClr val="003366"/>
              </a:solidFill>
            </a:endParaRPr>
          </a:p>
          <a:p>
            <a:pPr algn="just"/>
            <a:endParaRPr lang="en-US" sz="1400" b="1" dirty="0">
              <a:solidFill>
                <a:srgbClr val="003366"/>
              </a:solidFill>
            </a:endParaRPr>
          </a:p>
          <a:p>
            <a:pPr marL="285750" lvl="0" indent="-285750" algn="just">
              <a:buFont typeface="Arial" panose="020B0604020202020204" pitchFamily="34" charset="0"/>
              <a:buChar char="•"/>
            </a:pPr>
            <a:endParaRPr lang="en-US" sz="1400" b="1" dirty="0">
              <a:solidFill>
                <a:srgbClr val="003366"/>
              </a:solidFill>
            </a:endParaRPr>
          </a:p>
          <a:p>
            <a:pPr lvl="0" algn="just"/>
            <a:r>
              <a:rPr lang="ka-GE" sz="1400" b="1" dirty="0" err="1">
                <a:solidFill>
                  <a:srgbClr val="C00000"/>
                </a:solidFill>
              </a:rPr>
              <a:t>Annual</a:t>
            </a:r>
            <a:r>
              <a:rPr lang="ka-GE" sz="1400" b="1" dirty="0">
                <a:solidFill>
                  <a:srgbClr val="C00000"/>
                </a:solidFill>
              </a:rPr>
              <a:t> </a:t>
            </a:r>
            <a:r>
              <a:rPr lang="ka-GE" sz="1400" b="1" dirty="0" err="1">
                <a:solidFill>
                  <a:srgbClr val="C00000"/>
                </a:solidFill>
              </a:rPr>
              <a:t>monitoring</a:t>
            </a:r>
            <a:r>
              <a:rPr lang="ka-GE" sz="1400" b="1" dirty="0">
                <a:solidFill>
                  <a:srgbClr val="C00000"/>
                </a:solidFill>
              </a:rPr>
              <a:t> </a:t>
            </a:r>
            <a:r>
              <a:rPr lang="ka-GE" sz="1400" b="1" dirty="0" err="1">
                <a:solidFill>
                  <a:srgbClr val="003366"/>
                </a:solidFill>
              </a:rPr>
              <a:t>of</a:t>
            </a:r>
            <a:r>
              <a:rPr lang="ka-GE" sz="1400" b="1" dirty="0">
                <a:solidFill>
                  <a:srgbClr val="003366"/>
                </a:solidFill>
              </a:rPr>
              <a:t> IHR (2005) </a:t>
            </a:r>
            <a:r>
              <a:rPr lang="ka-GE" sz="1400" b="1" dirty="0" err="1">
                <a:solidFill>
                  <a:srgbClr val="003366"/>
                </a:solidFill>
              </a:rPr>
              <a:t>Core</a:t>
            </a:r>
            <a:r>
              <a:rPr lang="ka-GE" sz="1400" b="1" dirty="0">
                <a:solidFill>
                  <a:srgbClr val="003366"/>
                </a:solidFill>
              </a:rPr>
              <a:t> </a:t>
            </a:r>
            <a:r>
              <a:rPr lang="ka-GE" sz="1400" b="1" dirty="0" err="1" smtClean="0">
                <a:solidFill>
                  <a:srgbClr val="003366"/>
                </a:solidFill>
              </a:rPr>
              <a:t>Capacities</a:t>
            </a:r>
            <a:endParaRPr lang="en-US" sz="1400" b="1" dirty="0">
              <a:solidFill>
                <a:srgbClr val="003366"/>
              </a:solidFill>
            </a:endParaRPr>
          </a:p>
          <a:p>
            <a:pPr lvl="0" algn="just"/>
            <a:endParaRPr lang="en-US" sz="1400" b="1" dirty="0">
              <a:solidFill>
                <a:srgbClr val="003366"/>
              </a:solidFill>
            </a:endParaRPr>
          </a:p>
          <a:p>
            <a:pPr lvl="0" algn="just"/>
            <a:r>
              <a:rPr lang="en-US" sz="1400" b="1" dirty="0">
                <a:solidFill>
                  <a:srgbClr val="003366"/>
                </a:solidFill>
              </a:rPr>
              <a:t>Taking part in WHO project: </a:t>
            </a:r>
            <a:r>
              <a:rPr lang="en-US" sz="1400" b="1" dirty="0">
                <a:solidFill>
                  <a:srgbClr val="C00000"/>
                </a:solidFill>
              </a:rPr>
              <a:t>„Voices of the Region” </a:t>
            </a:r>
            <a:r>
              <a:rPr lang="en-US" sz="1400" b="1" dirty="0">
                <a:solidFill>
                  <a:srgbClr val="003366"/>
                </a:solidFill>
              </a:rPr>
              <a:t>regarding the successful implementation of IHR in </a:t>
            </a:r>
            <a:r>
              <a:rPr lang="en-US" sz="1400" b="1" dirty="0" smtClean="0">
                <a:solidFill>
                  <a:srgbClr val="003366"/>
                </a:solidFill>
              </a:rPr>
              <a:t>Georgia</a:t>
            </a:r>
            <a:endParaRPr lang="en-US" sz="1400" b="1" dirty="0">
              <a:solidFill>
                <a:srgbClr val="003366"/>
              </a:solidFill>
            </a:endParaRPr>
          </a:p>
        </p:txBody>
      </p:sp>
      <p:sp>
        <p:nvSpPr>
          <p:cNvPr id="8" name="Rectangle 4">
            <a:extLst>
              <a:ext uri="{FF2B5EF4-FFF2-40B4-BE49-F238E27FC236}">
                <a16:creationId xmlns="" xmlns:a16="http://schemas.microsoft.com/office/drawing/2014/main" id="{F4058A56-E8BC-4892-8A42-3CFA7CD0788F}"/>
              </a:ext>
            </a:extLst>
          </p:cNvPr>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dirty="0"/>
          </a:p>
        </p:txBody>
      </p:sp>
      <p:sp>
        <p:nvSpPr>
          <p:cNvPr id="9" name="Rectangle 5">
            <a:extLst>
              <a:ext uri="{FF2B5EF4-FFF2-40B4-BE49-F238E27FC236}">
                <a16:creationId xmlns="" xmlns:a16="http://schemas.microsoft.com/office/drawing/2014/main" id="{95603622-966E-4823-83FC-C52B49FC3581}"/>
              </a:ext>
            </a:extLst>
          </p:cNvPr>
          <p:cNvSpPr>
            <a:spLocks noChangeArrowheads="1"/>
          </p:cNvSpPr>
          <p:nvPr/>
        </p:nvSpPr>
        <p:spPr bwMode="auto">
          <a:xfrm>
            <a:off x="1258888" y="6237288"/>
            <a:ext cx="47529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en-US" altLang="en-US" sz="800" b="1" dirty="0">
              <a:solidFill>
                <a:schemeClr val="bg1"/>
              </a:solidFill>
              <a:latin typeface="Calibri" panose="020F0502020204030204" pitchFamily="34" charset="0"/>
              <a:cs typeface="Calibri" panose="020F0502020204030204" pitchFamily="34" charset="0"/>
            </a:endParaRPr>
          </a:p>
          <a:p>
            <a:pPr eaLnBrk="1" hangingPunct="1">
              <a:spcBef>
                <a:spcPct val="0"/>
              </a:spcBef>
              <a:buFontTx/>
              <a:buNone/>
            </a:pPr>
            <a:r>
              <a:rPr lang="en-US" altLang="en-US" sz="1400" b="1" dirty="0">
                <a:solidFill>
                  <a:schemeClr val="bg1"/>
                </a:solidFill>
                <a:latin typeface="Calibri" panose="020F0502020204030204" pitchFamily="34" charset="0"/>
                <a:cs typeface="Calibri" panose="020F0502020204030204" pitchFamily="34" charset="0"/>
              </a:rPr>
              <a:t>National Center for Disease Control &amp;  Public Health</a:t>
            </a:r>
            <a:endParaRPr lang="ru-RU" altLang="en-US" sz="1400" b="1" dirty="0">
              <a:solidFill>
                <a:schemeClr val="bg1"/>
              </a:solidFill>
              <a:latin typeface="Calibri" panose="020F0502020204030204" pitchFamily="34" charset="0"/>
              <a:cs typeface="Calibri" panose="020F0502020204030204" pitchFamily="34" charset="0"/>
            </a:endParaRPr>
          </a:p>
        </p:txBody>
      </p:sp>
      <p:sp>
        <p:nvSpPr>
          <p:cNvPr id="10" name="Text Box 8">
            <a:extLst>
              <a:ext uri="{FF2B5EF4-FFF2-40B4-BE49-F238E27FC236}">
                <a16:creationId xmlns="" xmlns:a16="http://schemas.microsoft.com/office/drawing/2014/main" id="{BDA7139D-1CE7-4988-8CB9-EE1E380624A3}"/>
              </a:ext>
            </a:extLst>
          </p:cNvPr>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solidFill>
                  <a:schemeClr val="bg1"/>
                </a:solidFill>
              </a:rPr>
              <a:t>www.ncdc.ge</a:t>
            </a:r>
            <a:endParaRPr lang="ru-RU" altLang="en-US" sz="1800">
              <a:solidFill>
                <a:schemeClr val="bg1"/>
              </a:solidFill>
            </a:endParaRPr>
          </a:p>
        </p:txBody>
      </p:sp>
      <p:pic>
        <p:nvPicPr>
          <p:cNvPr id="12" name="Picture 11"/>
          <p:cNvPicPr>
            <a:picLocks noChangeAspect="1"/>
          </p:cNvPicPr>
          <p:nvPr/>
        </p:nvPicPr>
        <p:blipFill>
          <a:blip r:embed="rId5"/>
          <a:stretch>
            <a:fillRect/>
          </a:stretch>
        </p:blipFill>
        <p:spPr>
          <a:xfrm>
            <a:off x="55013" y="6218816"/>
            <a:ext cx="772571" cy="594560"/>
          </a:xfrm>
          <a:prstGeom prst="rect">
            <a:avLst/>
          </a:prstGeom>
        </p:spPr>
      </p:pic>
    </p:spTree>
    <p:extLst>
      <p:ext uri="{BB962C8B-B14F-4D97-AF65-F5344CB8AC3E}">
        <p14:creationId xmlns:p14="http://schemas.microsoft.com/office/powerpoint/2010/main" val="22906501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9"/>
          <p:cNvSpPr>
            <a:spLocks noChangeArrowheads="1"/>
          </p:cNvSpPr>
          <p:nvPr/>
        </p:nvSpPr>
        <p:spPr bwMode="auto">
          <a:xfrm>
            <a:off x="94848" y="1068951"/>
            <a:ext cx="6696955"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indent="0">
              <a:spcBef>
                <a:spcPct val="0"/>
              </a:spcBef>
              <a:buFontTx/>
              <a:buNone/>
              <a:defRPr/>
            </a:pPr>
            <a:r>
              <a:rPr lang="en-US" altLang="ka-GE" sz="1400" b="1" dirty="0">
                <a:solidFill>
                  <a:srgbClr val="003366"/>
                </a:solidFill>
              </a:rPr>
              <a:t>Georgia, together with other countries is actively involved in support of the 11 Action Package objectives:</a:t>
            </a:r>
          </a:p>
          <a:p>
            <a:pPr>
              <a:spcBef>
                <a:spcPct val="0"/>
              </a:spcBef>
              <a:defRPr/>
            </a:pPr>
            <a:endParaRPr lang="en-US" altLang="ka-GE" sz="1400" b="1" dirty="0">
              <a:solidFill>
                <a:srgbClr val="003366"/>
              </a:solidFill>
            </a:endParaRPr>
          </a:p>
          <a:p>
            <a:pPr lvl="1" indent="-171450">
              <a:spcBef>
                <a:spcPct val="0"/>
              </a:spcBef>
              <a:buFont typeface="Wingdings" panose="05000000000000000000" pitchFamily="2" charset="2"/>
              <a:buChar char="Ø"/>
              <a:defRPr/>
            </a:pPr>
            <a:r>
              <a:rPr lang="en-US" altLang="ka-GE" sz="1400" b="1" dirty="0">
                <a:solidFill>
                  <a:srgbClr val="C00000"/>
                </a:solidFill>
              </a:rPr>
              <a:t> Real-Time Surveillance </a:t>
            </a:r>
            <a:r>
              <a:rPr lang="en-US" altLang="ka-GE" sz="1400" b="1" dirty="0">
                <a:solidFill>
                  <a:srgbClr val="003366"/>
                </a:solidFill>
              </a:rPr>
              <a:t>- as a leading country </a:t>
            </a:r>
          </a:p>
          <a:p>
            <a:pPr lvl="1" indent="-171450">
              <a:spcBef>
                <a:spcPct val="0"/>
              </a:spcBef>
              <a:buFont typeface="Wingdings" panose="05000000000000000000" pitchFamily="2" charset="2"/>
              <a:buChar char="Ø"/>
              <a:defRPr/>
            </a:pPr>
            <a:r>
              <a:rPr lang="en-US" altLang="ka-GE" sz="1400" b="1" dirty="0">
                <a:solidFill>
                  <a:srgbClr val="003366"/>
                </a:solidFill>
              </a:rPr>
              <a:t> </a:t>
            </a:r>
            <a:r>
              <a:rPr lang="en-US" altLang="ka-GE" sz="1400" b="1" dirty="0">
                <a:solidFill>
                  <a:srgbClr val="C00000"/>
                </a:solidFill>
              </a:rPr>
              <a:t>National Laboratory System </a:t>
            </a:r>
            <a:r>
              <a:rPr lang="en-US" altLang="ka-GE" sz="1400" b="1" dirty="0">
                <a:solidFill>
                  <a:srgbClr val="003366"/>
                </a:solidFill>
              </a:rPr>
              <a:t>– as the contributing country  </a:t>
            </a:r>
          </a:p>
          <a:p>
            <a:pPr lvl="1" indent="-171450">
              <a:spcBef>
                <a:spcPct val="0"/>
              </a:spcBef>
              <a:buFont typeface="Wingdings" panose="05000000000000000000" pitchFamily="2" charset="2"/>
              <a:buChar char="Ø"/>
              <a:defRPr/>
            </a:pPr>
            <a:r>
              <a:rPr lang="en-US" altLang="ka-GE" sz="1400" b="1" dirty="0">
                <a:solidFill>
                  <a:srgbClr val="003366"/>
                </a:solidFill>
              </a:rPr>
              <a:t> </a:t>
            </a:r>
            <a:r>
              <a:rPr lang="en-US" altLang="ka-GE" sz="1400" b="1" dirty="0">
                <a:solidFill>
                  <a:srgbClr val="C00000"/>
                </a:solidFill>
              </a:rPr>
              <a:t>Zoonotic Diseases </a:t>
            </a:r>
            <a:r>
              <a:rPr lang="en-US" altLang="ka-GE" sz="1400" b="1" dirty="0">
                <a:solidFill>
                  <a:srgbClr val="003366"/>
                </a:solidFill>
              </a:rPr>
              <a:t>– as the contributing country</a:t>
            </a:r>
            <a:endParaRPr lang="ka-GE" altLang="en-US" sz="1400" b="1" dirty="0">
              <a:solidFill>
                <a:srgbClr val="C00000"/>
              </a:solidFill>
            </a:endParaRPr>
          </a:p>
          <a:p>
            <a:pPr marL="0" indent="0">
              <a:spcBef>
                <a:spcPct val="0"/>
              </a:spcBef>
              <a:buFontTx/>
              <a:buNone/>
              <a:defRPr/>
            </a:pPr>
            <a:r>
              <a:rPr lang="en-US" altLang="ka-GE" sz="1400" b="1" dirty="0">
                <a:solidFill>
                  <a:srgbClr val="003366"/>
                </a:solidFill>
              </a:rPr>
              <a:t> </a:t>
            </a:r>
            <a:endParaRPr lang="ka-GE" altLang="ka-GE" sz="1400" b="1" dirty="0">
              <a:solidFill>
                <a:srgbClr val="003366"/>
              </a:solidFill>
            </a:endParaRPr>
          </a:p>
        </p:txBody>
      </p:sp>
      <p:sp>
        <p:nvSpPr>
          <p:cNvPr id="8" name="Title 1"/>
          <p:cNvSpPr txBox="1">
            <a:spLocks/>
          </p:cNvSpPr>
          <p:nvPr/>
        </p:nvSpPr>
        <p:spPr bwMode="auto">
          <a:xfrm>
            <a:off x="-773278" y="114345"/>
            <a:ext cx="91440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Arial" panose="020B0604020202020204" pitchFamily="34" charset="0"/>
                <a:cs typeface="+mj-cs"/>
              </a:defRPr>
            </a:lvl1pPr>
            <a:lvl2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defRPr/>
            </a:pPr>
            <a:r>
              <a:rPr lang="en-US" altLang="en-US" sz="3200" b="1" kern="0" dirty="0">
                <a:solidFill>
                  <a:srgbClr val="C00000"/>
                </a:solidFill>
              </a:rPr>
              <a:t>Global Health Security Agenda</a:t>
            </a:r>
          </a:p>
        </p:txBody>
      </p:sp>
      <p:pic>
        <p:nvPicPr>
          <p:cNvPr id="25612"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175"/>
            <a:ext cx="4238625" cy="242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3" name="Rectangle 9"/>
          <p:cNvSpPr>
            <a:spLocks noChangeArrowheads="1"/>
          </p:cNvSpPr>
          <p:nvPr/>
        </p:nvSpPr>
        <p:spPr bwMode="auto">
          <a:xfrm>
            <a:off x="63692" y="2237087"/>
            <a:ext cx="4186301"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0"/>
              </a:spcBef>
              <a:buFontTx/>
              <a:buNone/>
            </a:pPr>
            <a:endParaRPr lang="en-US" altLang="ka-GE" sz="2000" b="1" dirty="0">
              <a:solidFill>
                <a:srgbClr val="003366"/>
              </a:solidFill>
            </a:endParaRPr>
          </a:p>
          <a:p>
            <a:pPr>
              <a:spcBef>
                <a:spcPct val="0"/>
              </a:spcBef>
              <a:buFontTx/>
              <a:buNone/>
            </a:pPr>
            <a:r>
              <a:rPr lang="en-US" altLang="en-US" sz="1400" b="1" dirty="0">
                <a:solidFill>
                  <a:srgbClr val="003366"/>
                </a:solidFill>
              </a:rPr>
              <a:t>On September 26, </a:t>
            </a:r>
            <a:r>
              <a:rPr lang="ka-GE" altLang="en-US" sz="1400" b="1" dirty="0">
                <a:solidFill>
                  <a:srgbClr val="003366"/>
                </a:solidFill>
              </a:rPr>
              <a:t>2014 </a:t>
            </a:r>
            <a:r>
              <a:rPr lang="en-US" altLang="en-US" sz="1400" b="1" dirty="0">
                <a:solidFill>
                  <a:srgbClr val="003366"/>
                </a:solidFill>
              </a:rPr>
              <a:t>it was held the Global Health Security Summit in the White House, Washington DC</a:t>
            </a:r>
            <a:r>
              <a:rPr lang="ka-GE" altLang="en-US" sz="1400" b="1" dirty="0">
                <a:solidFill>
                  <a:srgbClr val="003366"/>
                </a:solidFill>
              </a:rPr>
              <a:t> </a:t>
            </a:r>
            <a:r>
              <a:rPr lang="en-US" altLang="en-US" sz="1400" b="1" dirty="0">
                <a:solidFill>
                  <a:srgbClr val="003366"/>
                </a:solidFill>
              </a:rPr>
              <a:t>under the US Political Leadership. On the Summit </a:t>
            </a:r>
            <a:r>
              <a:rPr lang="en-US" altLang="en-US" sz="1400" b="1" dirty="0">
                <a:solidFill>
                  <a:srgbClr val="C00000"/>
                </a:solidFill>
              </a:rPr>
              <a:t>Georgia was nominated as one of the exemplary international partners</a:t>
            </a:r>
          </a:p>
          <a:p>
            <a:pPr>
              <a:spcBef>
                <a:spcPct val="0"/>
              </a:spcBef>
              <a:buFontTx/>
              <a:buNone/>
            </a:pPr>
            <a:endParaRPr lang="en-US" altLang="ka-GE" sz="1400" b="1" dirty="0">
              <a:solidFill>
                <a:srgbClr val="003366"/>
              </a:solidFill>
            </a:endParaRPr>
          </a:p>
          <a:p>
            <a:pPr>
              <a:spcBef>
                <a:spcPct val="0"/>
              </a:spcBef>
              <a:buFontTx/>
              <a:buNone/>
            </a:pPr>
            <a:r>
              <a:rPr lang="en-US" altLang="ka-GE" sz="1400" b="1" dirty="0">
                <a:solidFill>
                  <a:srgbClr val="003366"/>
                </a:solidFill>
              </a:rPr>
              <a:t>Election as the GHSA </a:t>
            </a:r>
            <a:r>
              <a:rPr lang="en-US" altLang="ka-GE" sz="1400" b="1" dirty="0">
                <a:solidFill>
                  <a:srgbClr val="C00000"/>
                </a:solidFill>
              </a:rPr>
              <a:t>Assessment Alliance Advisory Group </a:t>
            </a:r>
            <a:r>
              <a:rPr lang="en-US" altLang="ka-GE" sz="1400" b="1" dirty="0">
                <a:solidFill>
                  <a:srgbClr val="003366"/>
                </a:solidFill>
              </a:rPr>
              <a:t>member</a:t>
            </a:r>
          </a:p>
          <a:p>
            <a:pPr>
              <a:spcBef>
                <a:spcPct val="0"/>
              </a:spcBef>
              <a:buFontTx/>
              <a:buNone/>
            </a:pPr>
            <a:endParaRPr lang="en-US" altLang="ka-GE" sz="1400" b="1" dirty="0">
              <a:solidFill>
                <a:srgbClr val="003366"/>
              </a:solidFill>
            </a:endParaRPr>
          </a:p>
          <a:p>
            <a:pPr>
              <a:spcBef>
                <a:spcPct val="0"/>
              </a:spcBef>
              <a:buFontTx/>
              <a:buNone/>
            </a:pPr>
            <a:r>
              <a:rPr lang="en-US" altLang="ka-GE" sz="1400" b="1" dirty="0">
                <a:solidFill>
                  <a:srgbClr val="003366"/>
                </a:solidFill>
              </a:rPr>
              <a:t>2015 - Conceptual Frame for </a:t>
            </a:r>
            <a:r>
              <a:rPr lang="en-US" altLang="ka-GE" sz="1400" b="1" dirty="0">
                <a:solidFill>
                  <a:srgbClr val="C00000"/>
                </a:solidFill>
              </a:rPr>
              <a:t>Emergency Operation Center </a:t>
            </a:r>
            <a:r>
              <a:rPr lang="en-US" altLang="ka-GE" sz="1400" b="1" dirty="0">
                <a:solidFill>
                  <a:srgbClr val="003366"/>
                </a:solidFill>
              </a:rPr>
              <a:t> </a:t>
            </a:r>
          </a:p>
          <a:p>
            <a:pPr>
              <a:spcBef>
                <a:spcPct val="0"/>
              </a:spcBef>
              <a:buFontTx/>
              <a:buNone/>
            </a:pPr>
            <a:endParaRPr lang="ka-GE" altLang="ka-GE" sz="2000" b="1" dirty="0">
              <a:solidFill>
                <a:srgbClr val="003366"/>
              </a:solidFill>
            </a:endParaRPr>
          </a:p>
        </p:txBody>
      </p:sp>
      <p:pic>
        <p:nvPicPr>
          <p:cNvPr id="2" name="Picture 1"/>
          <p:cNvPicPr>
            <a:picLocks noChangeAspect="1"/>
          </p:cNvPicPr>
          <p:nvPr/>
        </p:nvPicPr>
        <p:blipFill>
          <a:blip r:embed="rId4"/>
          <a:stretch>
            <a:fillRect/>
          </a:stretch>
        </p:blipFill>
        <p:spPr>
          <a:xfrm>
            <a:off x="4296148" y="2439579"/>
            <a:ext cx="4847852" cy="3662363"/>
          </a:xfrm>
          <a:prstGeom prst="rect">
            <a:avLst/>
          </a:prstGeom>
        </p:spPr>
      </p:pic>
      <p:sp>
        <p:nvSpPr>
          <p:cNvPr id="3" name="Rectangle 2"/>
          <p:cNvSpPr/>
          <p:nvPr/>
        </p:nvSpPr>
        <p:spPr>
          <a:xfrm>
            <a:off x="94848" y="520607"/>
            <a:ext cx="7210520" cy="523220"/>
          </a:xfrm>
          <a:prstGeom prst="rect">
            <a:avLst/>
          </a:prstGeom>
        </p:spPr>
        <p:txBody>
          <a:bodyPr wrap="square">
            <a:spAutoFit/>
          </a:bodyPr>
          <a:lstStyle/>
          <a:p>
            <a:r>
              <a:rPr lang="en-US" sz="1400" b="1" dirty="0">
                <a:solidFill>
                  <a:srgbClr val="003366"/>
                </a:solidFill>
              </a:rPr>
              <a:t>National Center for Disease Control and Public Health is designated as </a:t>
            </a:r>
            <a:r>
              <a:rPr lang="en-US" sz="1400" b="1" dirty="0" smtClean="0">
                <a:solidFill>
                  <a:srgbClr val="003366"/>
                </a:solidFill>
              </a:rPr>
              <a:t> a </a:t>
            </a:r>
            <a:r>
              <a:rPr lang="en-US" sz="1400" b="1" dirty="0">
                <a:solidFill>
                  <a:srgbClr val="003366"/>
                </a:solidFill>
              </a:rPr>
              <a:t>National coordinator of </a:t>
            </a:r>
            <a:r>
              <a:rPr lang="en-US" sz="1400" b="1" dirty="0">
                <a:solidFill>
                  <a:srgbClr val="C00000"/>
                </a:solidFill>
              </a:rPr>
              <a:t>GHSA</a:t>
            </a:r>
          </a:p>
        </p:txBody>
      </p:sp>
      <p:sp>
        <p:nvSpPr>
          <p:cNvPr id="9" name="Title 1"/>
          <p:cNvSpPr txBox="1">
            <a:spLocks/>
          </p:cNvSpPr>
          <p:nvPr/>
        </p:nvSpPr>
        <p:spPr>
          <a:xfrm>
            <a:off x="75199" y="4818103"/>
            <a:ext cx="3723523" cy="880843"/>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Arial" panose="020B0604020202020204" pitchFamily="34" charset="0"/>
                <a:cs typeface="+mj-cs"/>
              </a:defRPr>
            </a:lvl1pPr>
            <a:lvl2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lvl="0" algn="just"/>
            <a:endParaRPr lang="en-US" sz="1400" b="1" dirty="0" smtClean="0">
              <a:solidFill>
                <a:srgbClr val="003366"/>
              </a:solidFill>
            </a:endParaRPr>
          </a:p>
          <a:p>
            <a:pPr marL="285750" lvl="0" indent="-285750" algn="just">
              <a:buFont typeface="Arial" panose="020B0604020202020204" pitchFamily="34" charset="0"/>
              <a:buChar char="•"/>
            </a:pPr>
            <a:endParaRPr lang="en-US" sz="1400" b="1" dirty="0">
              <a:solidFill>
                <a:srgbClr val="003366"/>
              </a:solidFill>
            </a:endParaRPr>
          </a:p>
          <a:p>
            <a:pPr lvl="0" algn="just"/>
            <a:r>
              <a:rPr lang="en-US" sz="1400" b="1" dirty="0" smtClean="0">
                <a:solidFill>
                  <a:srgbClr val="003366"/>
                </a:solidFill>
              </a:rPr>
              <a:t>“</a:t>
            </a:r>
            <a:r>
              <a:rPr lang="en-US" sz="1400" b="1" dirty="0" smtClean="0">
                <a:solidFill>
                  <a:srgbClr val="C00000"/>
                </a:solidFill>
              </a:rPr>
              <a:t>Accelerating Progress in Real-Time Surveillance Action Package of GHSA</a:t>
            </a:r>
            <a:r>
              <a:rPr lang="en-US" sz="1400" b="1" dirty="0" smtClean="0">
                <a:solidFill>
                  <a:srgbClr val="003366"/>
                </a:solidFill>
              </a:rPr>
              <a:t>”,  </a:t>
            </a:r>
            <a:r>
              <a:rPr lang="en-US" sz="1400" b="1" dirty="0">
                <a:solidFill>
                  <a:srgbClr val="003366"/>
                </a:solidFill>
              </a:rPr>
              <a:t>meeting conducted in Georgia within One Health </a:t>
            </a:r>
            <a:r>
              <a:rPr lang="en-US" sz="1400" b="1" dirty="0" smtClean="0">
                <a:solidFill>
                  <a:srgbClr val="003366"/>
                </a:solidFill>
              </a:rPr>
              <a:t>Approach</a:t>
            </a:r>
            <a:endParaRPr lang="en-US" sz="1400" b="1" dirty="0">
              <a:solidFill>
                <a:srgbClr val="003366"/>
              </a:solidFill>
            </a:endParaRPr>
          </a:p>
          <a:p>
            <a:pPr marL="285750" lvl="0" indent="-285750" algn="just">
              <a:buFont typeface="Arial" panose="020B0604020202020204" pitchFamily="34" charset="0"/>
              <a:buChar char="•"/>
            </a:pPr>
            <a:endParaRPr lang="en-US" sz="1400" b="1" dirty="0">
              <a:solidFill>
                <a:srgbClr val="003366"/>
              </a:solidFill>
            </a:endParaRPr>
          </a:p>
          <a:p>
            <a:pPr marL="285750" lvl="0" indent="-285750" algn="just">
              <a:buFont typeface="Arial" panose="020B0604020202020204" pitchFamily="34" charset="0"/>
              <a:buChar char="•"/>
            </a:pPr>
            <a:endParaRPr lang="en-US" sz="1400" b="1" dirty="0">
              <a:solidFill>
                <a:srgbClr val="003366"/>
              </a:solidFill>
            </a:endParaRPr>
          </a:p>
          <a:p>
            <a:pPr lvl="0" algn="just"/>
            <a:endParaRPr lang="en-US" sz="1400" b="1" dirty="0">
              <a:solidFill>
                <a:srgbClr val="003366"/>
              </a:solidFill>
            </a:endParaRPr>
          </a:p>
        </p:txBody>
      </p:sp>
      <p:sp>
        <p:nvSpPr>
          <p:cNvPr id="10" name="Rectangle 4">
            <a:extLst>
              <a:ext uri="{FF2B5EF4-FFF2-40B4-BE49-F238E27FC236}">
                <a16:creationId xmlns="" xmlns:a16="http://schemas.microsoft.com/office/drawing/2014/main" id="{F4058A56-E8BC-4892-8A42-3CFA7CD0788F}"/>
              </a:ext>
            </a:extLst>
          </p:cNvPr>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dirty="0"/>
          </a:p>
        </p:txBody>
      </p:sp>
      <p:sp>
        <p:nvSpPr>
          <p:cNvPr id="11" name="Rectangle 5">
            <a:extLst>
              <a:ext uri="{FF2B5EF4-FFF2-40B4-BE49-F238E27FC236}">
                <a16:creationId xmlns="" xmlns:a16="http://schemas.microsoft.com/office/drawing/2014/main" id="{95603622-966E-4823-83FC-C52B49FC3581}"/>
              </a:ext>
            </a:extLst>
          </p:cNvPr>
          <p:cNvSpPr>
            <a:spLocks noChangeArrowheads="1"/>
          </p:cNvSpPr>
          <p:nvPr/>
        </p:nvSpPr>
        <p:spPr bwMode="auto">
          <a:xfrm>
            <a:off x="1258888" y="6237288"/>
            <a:ext cx="47529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en-US" altLang="en-US" sz="800" b="1" dirty="0">
              <a:solidFill>
                <a:schemeClr val="bg1"/>
              </a:solidFill>
              <a:latin typeface="Calibri" panose="020F0502020204030204" pitchFamily="34" charset="0"/>
              <a:cs typeface="Calibri" panose="020F0502020204030204" pitchFamily="34" charset="0"/>
            </a:endParaRPr>
          </a:p>
          <a:p>
            <a:pPr eaLnBrk="1" hangingPunct="1">
              <a:spcBef>
                <a:spcPct val="0"/>
              </a:spcBef>
              <a:buFontTx/>
              <a:buNone/>
            </a:pPr>
            <a:r>
              <a:rPr lang="en-US" altLang="en-US" sz="1400" b="1" dirty="0">
                <a:solidFill>
                  <a:schemeClr val="bg1"/>
                </a:solidFill>
                <a:latin typeface="Calibri" panose="020F0502020204030204" pitchFamily="34" charset="0"/>
                <a:cs typeface="Calibri" panose="020F0502020204030204" pitchFamily="34" charset="0"/>
              </a:rPr>
              <a:t>National Center for Disease Control &amp;  Public Health</a:t>
            </a:r>
            <a:endParaRPr lang="ru-RU" altLang="en-US" sz="1400" b="1" dirty="0">
              <a:solidFill>
                <a:schemeClr val="bg1"/>
              </a:solidFill>
              <a:latin typeface="Calibri" panose="020F0502020204030204" pitchFamily="34" charset="0"/>
              <a:cs typeface="Calibri" panose="020F0502020204030204" pitchFamily="34" charset="0"/>
            </a:endParaRPr>
          </a:p>
        </p:txBody>
      </p:sp>
      <p:sp>
        <p:nvSpPr>
          <p:cNvPr id="12" name="Text Box 8">
            <a:extLst>
              <a:ext uri="{FF2B5EF4-FFF2-40B4-BE49-F238E27FC236}">
                <a16:creationId xmlns="" xmlns:a16="http://schemas.microsoft.com/office/drawing/2014/main" id="{BDA7139D-1CE7-4988-8CB9-EE1E380624A3}"/>
              </a:ext>
            </a:extLst>
          </p:cNvPr>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solidFill>
                  <a:schemeClr val="bg1"/>
                </a:solidFill>
              </a:rPr>
              <a:t>www.ncdc.ge</a:t>
            </a:r>
            <a:endParaRPr lang="ru-RU" altLang="en-US" sz="1800">
              <a:solidFill>
                <a:schemeClr val="bg1"/>
              </a:solidFill>
            </a:endParaRPr>
          </a:p>
        </p:txBody>
      </p:sp>
      <p:pic>
        <p:nvPicPr>
          <p:cNvPr id="13" name="Picture 12"/>
          <p:cNvPicPr>
            <a:picLocks noChangeAspect="1"/>
          </p:cNvPicPr>
          <p:nvPr/>
        </p:nvPicPr>
        <p:blipFill>
          <a:blip r:embed="rId5"/>
          <a:stretch>
            <a:fillRect/>
          </a:stretch>
        </p:blipFill>
        <p:spPr>
          <a:xfrm>
            <a:off x="55013" y="6218816"/>
            <a:ext cx="772571" cy="594560"/>
          </a:xfrm>
          <a:prstGeom prst="rect">
            <a:avLst/>
          </a:prstGeom>
        </p:spPr>
      </p:pic>
    </p:spTree>
    <p:extLst>
      <p:ext uri="{BB962C8B-B14F-4D97-AF65-F5344CB8AC3E}">
        <p14:creationId xmlns:p14="http://schemas.microsoft.com/office/powerpoint/2010/main" val="819962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noChangeArrowheads="1"/>
          </p:cNvSpPr>
          <p:nvPr>
            <p:ph type="title"/>
          </p:nvPr>
        </p:nvSpPr>
        <p:spPr>
          <a:xfrm>
            <a:off x="457200" y="274638"/>
            <a:ext cx="8229600" cy="709612"/>
          </a:xfrm>
        </p:spPr>
        <p:txBody>
          <a:bodyPr/>
          <a:lstStyle/>
          <a:p>
            <a:pPr eaLnBrk="1" hangingPunct="1"/>
            <a:r>
              <a:rPr lang="ka-GE" altLang="en-US" sz="3600" b="1" dirty="0">
                <a:solidFill>
                  <a:srgbClr val="C00000"/>
                </a:solidFill>
              </a:rPr>
              <a:t>GHSA </a:t>
            </a:r>
            <a:r>
              <a:rPr lang="en-US" altLang="en-US" sz="3600" b="1" dirty="0">
                <a:solidFill>
                  <a:srgbClr val="C00000"/>
                </a:solidFill>
              </a:rPr>
              <a:t>Action Packages</a:t>
            </a:r>
          </a:p>
        </p:txBody>
      </p:sp>
      <p:sp>
        <p:nvSpPr>
          <p:cNvPr id="17411" name="Content Placeholder 2"/>
          <p:cNvSpPr>
            <a:spLocks noGrp="1"/>
          </p:cNvSpPr>
          <p:nvPr>
            <p:ph idx="1"/>
          </p:nvPr>
        </p:nvSpPr>
        <p:spPr>
          <a:xfrm>
            <a:off x="592931" y="1150938"/>
            <a:ext cx="8455025" cy="4840287"/>
          </a:xfrm>
        </p:spPr>
        <p:txBody>
          <a:bodyPr/>
          <a:lstStyle/>
          <a:p>
            <a:pPr marL="0" indent="0" eaLnBrk="1" hangingPunct="1">
              <a:lnSpc>
                <a:spcPct val="80000"/>
              </a:lnSpc>
              <a:buFontTx/>
              <a:buNone/>
            </a:pPr>
            <a:endParaRPr lang="en-US" altLang="en-US" sz="1100" dirty="0">
              <a:latin typeface="+mj-lt"/>
            </a:endParaRPr>
          </a:p>
          <a:p>
            <a:pPr marL="0" indent="0" eaLnBrk="1" hangingPunct="1">
              <a:lnSpc>
                <a:spcPct val="80000"/>
              </a:lnSpc>
              <a:buFontTx/>
              <a:buNone/>
            </a:pPr>
            <a:r>
              <a:rPr lang="en-US" altLang="en-US" sz="2000" b="1" i="1" u="sng" dirty="0">
                <a:solidFill>
                  <a:srgbClr val="C00000"/>
                </a:solidFill>
                <a:latin typeface="+mj-lt"/>
              </a:rPr>
              <a:t>Prevent</a:t>
            </a:r>
            <a:endParaRPr lang="ka-GE" altLang="en-US" sz="2000" b="1" i="1" u="sng" dirty="0">
              <a:solidFill>
                <a:srgbClr val="C00000"/>
              </a:solidFill>
              <a:latin typeface="+mj-lt"/>
            </a:endParaRPr>
          </a:p>
          <a:p>
            <a:pPr marL="0" indent="0" eaLnBrk="1" hangingPunct="1">
              <a:lnSpc>
                <a:spcPct val="80000"/>
              </a:lnSpc>
              <a:buFontTx/>
              <a:buAutoNum type="arabicPeriod"/>
            </a:pPr>
            <a:r>
              <a:rPr lang="en-US" altLang="en-US" sz="1800" b="1" dirty="0">
                <a:solidFill>
                  <a:srgbClr val="003366"/>
                </a:solidFill>
                <a:latin typeface="+mj-lt"/>
              </a:rPr>
              <a:t>Antimicrobial Resistance</a:t>
            </a:r>
          </a:p>
          <a:p>
            <a:pPr marL="0" indent="0" eaLnBrk="1" hangingPunct="1">
              <a:lnSpc>
                <a:spcPct val="80000"/>
              </a:lnSpc>
              <a:buFontTx/>
              <a:buAutoNum type="arabicPeriod"/>
            </a:pPr>
            <a:r>
              <a:rPr lang="en-US" altLang="en-US" sz="1800" b="1" dirty="0">
                <a:solidFill>
                  <a:srgbClr val="003366"/>
                </a:solidFill>
                <a:latin typeface="+mj-lt"/>
              </a:rPr>
              <a:t>Zoonotic Disease – Georgia contributing</a:t>
            </a:r>
          </a:p>
          <a:p>
            <a:pPr marL="0" indent="0" eaLnBrk="1" hangingPunct="1">
              <a:lnSpc>
                <a:spcPct val="80000"/>
              </a:lnSpc>
              <a:buFontTx/>
              <a:buAutoNum type="arabicPeriod"/>
            </a:pPr>
            <a:r>
              <a:rPr lang="en-US" altLang="en-US" sz="1800" b="1" dirty="0">
                <a:solidFill>
                  <a:srgbClr val="003366"/>
                </a:solidFill>
                <a:latin typeface="+mj-lt"/>
              </a:rPr>
              <a:t>Biosafety and Biosecurity</a:t>
            </a:r>
          </a:p>
          <a:p>
            <a:pPr marL="0" indent="0" eaLnBrk="1" hangingPunct="1">
              <a:lnSpc>
                <a:spcPct val="80000"/>
              </a:lnSpc>
              <a:buFontTx/>
              <a:buAutoNum type="arabicPeriod"/>
            </a:pPr>
            <a:r>
              <a:rPr lang="en-US" altLang="en-US" sz="1800" b="1" dirty="0">
                <a:solidFill>
                  <a:srgbClr val="003366"/>
                </a:solidFill>
                <a:latin typeface="+mj-lt"/>
              </a:rPr>
              <a:t>Immunization</a:t>
            </a:r>
          </a:p>
          <a:p>
            <a:pPr marL="0" indent="0" eaLnBrk="1" hangingPunct="1">
              <a:lnSpc>
                <a:spcPct val="80000"/>
              </a:lnSpc>
              <a:buFontTx/>
              <a:buNone/>
            </a:pPr>
            <a:endParaRPr lang="ka-GE" altLang="en-US" sz="2000" b="1" i="1" u="sng" dirty="0" smtClean="0">
              <a:solidFill>
                <a:srgbClr val="003366"/>
              </a:solidFill>
              <a:latin typeface="+mj-lt"/>
            </a:endParaRPr>
          </a:p>
          <a:p>
            <a:pPr marL="0" indent="0" eaLnBrk="1" hangingPunct="1">
              <a:lnSpc>
                <a:spcPct val="80000"/>
              </a:lnSpc>
              <a:buFontTx/>
              <a:buNone/>
            </a:pPr>
            <a:r>
              <a:rPr lang="en-US" altLang="en-US" sz="2000" b="1" i="1" u="sng" dirty="0" smtClean="0">
                <a:solidFill>
                  <a:srgbClr val="C00000"/>
                </a:solidFill>
                <a:latin typeface="+mj-lt"/>
              </a:rPr>
              <a:t>Detect</a:t>
            </a:r>
            <a:endParaRPr lang="en-US" altLang="en-US" sz="2000" b="1" i="1" u="sng" dirty="0">
              <a:solidFill>
                <a:srgbClr val="C00000"/>
              </a:solidFill>
              <a:latin typeface="+mj-lt"/>
            </a:endParaRPr>
          </a:p>
          <a:p>
            <a:pPr marL="0" indent="0" eaLnBrk="1" hangingPunct="1">
              <a:lnSpc>
                <a:spcPct val="80000"/>
              </a:lnSpc>
              <a:buFontTx/>
              <a:buAutoNum type="arabicPeriod"/>
            </a:pPr>
            <a:r>
              <a:rPr lang="en-US" altLang="en-US" sz="1800" b="1" dirty="0">
                <a:solidFill>
                  <a:srgbClr val="003366"/>
                </a:solidFill>
                <a:latin typeface="+mj-lt"/>
              </a:rPr>
              <a:t>National laboratory System </a:t>
            </a:r>
            <a:r>
              <a:rPr lang="en-US" altLang="en-US" sz="2000" b="1" dirty="0">
                <a:solidFill>
                  <a:srgbClr val="003366"/>
                </a:solidFill>
                <a:latin typeface="+mj-lt"/>
              </a:rPr>
              <a:t>– Georgia contributing</a:t>
            </a:r>
            <a:endParaRPr lang="en-US" altLang="en-US" sz="1800" b="1" dirty="0">
              <a:solidFill>
                <a:srgbClr val="003366"/>
              </a:solidFill>
              <a:latin typeface="+mj-lt"/>
            </a:endParaRPr>
          </a:p>
          <a:p>
            <a:pPr marL="0" indent="0" eaLnBrk="1" hangingPunct="1">
              <a:lnSpc>
                <a:spcPct val="80000"/>
              </a:lnSpc>
              <a:buFontTx/>
              <a:buAutoNum type="arabicPeriod"/>
            </a:pPr>
            <a:r>
              <a:rPr lang="en-US" altLang="en-US" sz="1800" b="1" dirty="0">
                <a:solidFill>
                  <a:srgbClr val="C00000"/>
                </a:solidFill>
                <a:latin typeface="+mj-lt"/>
              </a:rPr>
              <a:t>Real-Time Surveillance – Georgia together with Norway Leading</a:t>
            </a:r>
          </a:p>
          <a:p>
            <a:pPr marL="0" indent="0" eaLnBrk="1" hangingPunct="1">
              <a:lnSpc>
                <a:spcPct val="80000"/>
              </a:lnSpc>
              <a:buFontTx/>
              <a:buAutoNum type="arabicPeriod"/>
            </a:pPr>
            <a:r>
              <a:rPr lang="en-US" altLang="en-US" sz="1800" b="1" dirty="0">
                <a:solidFill>
                  <a:srgbClr val="003366"/>
                </a:solidFill>
                <a:latin typeface="+mj-lt"/>
              </a:rPr>
              <a:t>GHSA Reporting</a:t>
            </a:r>
          </a:p>
          <a:p>
            <a:pPr marL="0" indent="0" eaLnBrk="1" hangingPunct="1">
              <a:lnSpc>
                <a:spcPct val="80000"/>
              </a:lnSpc>
              <a:buFontTx/>
              <a:buAutoNum type="arabicPeriod"/>
            </a:pPr>
            <a:r>
              <a:rPr lang="en-US" altLang="en-US" sz="1800" b="1" dirty="0">
                <a:solidFill>
                  <a:srgbClr val="003366"/>
                </a:solidFill>
                <a:latin typeface="+mj-lt"/>
              </a:rPr>
              <a:t>Workforce Development</a:t>
            </a:r>
          </a:p>
          <a:p>
            <a:pPr marL="0" indent="0" eaLnBrk="1" hangingPunct="1">
              <a:lnSpc>
                <a:spcPct val="80000"/>
              </a:lnSpc>
              <a:buFontTx/>
              <a:buNone/>
            </a:pPr>
            <a:endParaRPr lang="ka-GE" altLang="en-US" sz="2000" b="1" i="1" u="sng" dirty="0" smtClean="0">
              <a:solidFill>
                <a:srgbClr val="003366"/>
              </a:solidFill>
              <a:latin typeface="+mj-lt"/>
            </a:endParaRPr>
          </a:p>
          <a:p>
            <a:pPr marL="0" indent="0" eaLnBrk="1" hangingPunct="1">
              <a:lnSpc>
                <a:spcPct val="80000"/>
              </a:lnSpc>
              <a:buFontTx/>
              <a:buNone/>
            </a:pPr>
            <a:r>
              <a:rPr lang="en-US" altLang="en-US" sz="2000" b="1" i="1" u="sng" dirty="0" smtClean="0">
                <a:solidFill>
                  <a:srgbClr val="C00000"/>
                </a:solidFill>
                <a:latin typeface="+mj-lt"/>
              </a:rPr>
              <a:t>Respond</a:t>
            </a:r>
            <a:endParaRPr lang="en-US" altLang="en-US" sz="2000" b="1" i="1" u="sng" dirty="0">
              <a:solidFill>
                <a:srgbClr val="C00000"/>
              </a:solidFill>
              <a:latin typeface="+mj-lt"/>
            </a:endParaRPr>
          </a:p>
          <a:p>
            <a:pPr marL="0" indent="0" eaLnBrk="1" hangingPunct="1">
              <a:lnSpc>
                <a:spcPct val="80000"/>
              </a:lnSpc>
              <a:buFontTx/>
              <a:buAutoNum type="arabicPeriod"/>
            </a:pPr>
            <a:r>
              <a:rPr lang="en-US" altLang="en-US" sz="1800" b="1" dirty="0">
                <a:solidFill>
                  <a:srgbClr val="003366"/>
                </a:solidFill>
                <a:latin typeface="+mj-lt"/>
              </a:rPr>
              <a:t>EOC</a:t>
            </a:r>
          </a:p>
          <a:p>
            <a:pPr marL="0" indent="0" eaLnBrk="1" hangingPunct="1">
              <a:lnSpc>
                <a:spcPct val="80000"/>
              </a:lnSpc>
              <a:buFontTx/>
              <a:buAutoNum type="arabicPeriod"/>
            </a:pPr>
            <a:r>
              <a:rPr lang="en-US" altLang="en-US" sz="1800" b="1" dirty="0">
                <a:solidFill>
                  <a:srgbClr val="003366"/>
                </a:solidFill>
                <a:latin typeface="+mj-lt"/>
              </a:rPr>
              <a:t>Linking Public Health Law and </a:t>
            </a:r>
            <a:r>
              <a:rPr lang="en-US" altLang="en-US" sz="1800" b="1" dirty="0" err="1">
                <a:solidFill>
                  <a:srgbClr val="003366"/>
                </a:solidFill>
                <a:latin typeface="+mj-lt"/>
              </a:rPr>
              <a:t>Multisectoral</a:t>
            </a:r>
            <a:r>
              <a:rPr lang="en-US" altLang="en-US" sz="1800" b="1" dirty="0">
                <a:solidFill>
                  <a:srgbClr val="003366"/>
                </a:solidFill>
                <a:latin typeface="+mj-lt"/>
              </a:rPr>
              <a:t> Rapid Response</a:t>
            </a:r>
          </a:p>
          <a:p>
            <a:pPr marL="0" indent="0" eaLnBrk="1" hangingPunct="1">
              <a:lnSpc>
                <a:spcPct val="80000"/>
              </a:lnSpc>
              <a:buFontTx/>
              <a:buAutoNum type="arabicPeriod"/>
            </a:pPr>
            <a:r>
              <a:rPr lang="en-US" altLang="en-US" sz="1800" b="1" dirty="0">
                <a:solidFill>
                  <a:srgbClr val="003366"/>
                </a:solidFill>
                <a:latin typeface="+mj-lt"/>
              </a:rPr>
              <a:t>Medical Countermeasures and Personnel Deployment </a:t>
            </a:r>
          </a:p>
          <a:p>
            <a:pPr marL="0" indent="0" eaLnBrk="1" hangingPunct="1">
              <a:lnSpc>
                <a:spcPct val="80000"/>
              </a:lnSpc>
            </a:pPr>
            <a:endParaRPr lang="en-US" altLang="en-US" sz="1000" dirty="0">
              <a:latin typeface="+mj-lt"/>
            </a:endParaRPr>
          </a:p>
        </p:txBody>
      </p:sp>
      <p:grpSp>
        <p:nvGrpSpPr>
          <p:cNvPr id="17412" name="Group 4"/>
          <p:cNvGrpSpPr>
            <a:grpSpLocks/>
          </p:cNvGrpSpPr>
          <p:nvPr/>
        </p:nvGrpSpPr>
        <p:grpSpPr bwMode="auto">
          <a:xfrm>
            <a:off x="0" y="6165850"/>
            <a:ext cx="9144000" cy="692150"/>
            <a:chOff x="0" y="3884"/>
            <a:chExt cx="5760" cy="436"/>
          </a:xfrm>
        </p:grpSpPr>
        <p:sp>
          <p:nvSpPr>
            <p:cNvPr id="17413" name="Rectangle 5"/>
            <p:cNvSpPr>
              <a:spLocks noChangeArrowheads="1"/>
            </p:cNvSpPr>
            <p:nvPr/>
          </p:nvSpPr>
          <p:spPr bwMode="auto">
            <a:xfrm>
              <a:off x="0" y="3884"/>
              <a:ext cx="5760" cy="436"/>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ru-RU" altLang="en-US" sz="1800">
                <a:latin typeface="Calibri" panose="020F0502020204030204" pitchFamily="34" charset="0"/>
              </a:endParaRPr>
            </a:p>
          </p:txBody>
        </p:sp>
        <p:sp>
          <p:nvSpPr>
            <p:cNvPr id="17414" name="Rectangle 6"/>
            <p:cNvSpPr>
              <a:spLocks noChangeArrowheads="1"/>
            </p:cNvSpPr>
            <p:nvPr/>
          </p:nvSpPr>
          <p:spPr bwMode="auto">
            <a:xfrm>
              <a:off x="793" y="4016"/>
              <a:ext cx="3335"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b="1">
                  <a:solidFill>
                    <a:schemeClr val="bg1"/>
                  </a:solidFill>
                  <a:latin typeface="Calibri" panose="020F0502020204030204" pitchFamily="34" charset="0"/>
                </a:rPr>
                <a:t>National Center for Disease Control  &amp; Public Health</a:t>
              </a:r>
              <a:endParaRPr lang="ru-RU" altLang="en-US" sz="1400" b="1">
                <a:solidFill>
                  <a:schemeClr val="bg1"/>
                </a:solidFill>
                <a:latin typeface="Calibri" panose="020F0502020204030204" pitchFamily="34" charset="0"/>
              </a:endParaRPr>
            </a:p>
          </p:txBody>
        </p:sp>
        <p:pic>
          <p:nvPicPr>
            <p:cNvPr id="17415" name="Picture 1030"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 y="3884"/>
              <a:ext cx="567"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Text Box 8"/>
            <p:cNvSpPr txBox="1">
              <a:spLocks noChangeArrowheads="1"/>
            </p:cNvSpPr>
            <p:nvPr/>
          </p:nvSpPr>
          <p:spPr bwMode="auto">
            <a:xfrm>
              <a:off x="4694" y="4020"/>
              <a:ext cx="9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solidFill>
                    <a:schemeClr val="bg1"/>
                  </a:solidFill>
                  <a:latin typeface="Calibri" panose="020F0502020204030204" pitchFamily="34" charset="0"/>
                </a:rPr>
                <a:t>www.ncdc.ge</a:t>
              </a:r>
              <a:endParaRPr lang="ru-RU" altLang="en-US" sz="1800">
                <a:solidFill>
                  <a:schemeClr val="bg1"/>
                </a:solidFill>
                <a:latin typeface="Calibri" panose="020F0502020204030204" pitchFamily="34" charset="0"/>
              </a:endParaRPr>
            </a:p>
          </p:txBody>
        </p:sp>
      </p:grpSp>
    </p:spTree>
    <p:extLst>
      <p:ext uri="{BB962C8B-B14F-4D97-AF65-F5344CB8AC3E}">
        <p14:creationId xmlns:p14="http://schemas.microsoft.com/office/powerpoint/2010/main" val="39153743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 xmlns:a16="http://schemas.microsoft.com/office/drawing/2014/main" id="{F4058A56-E8BC-4892-8A42-3CFA7CD0788F}"/>
              </a:ext>
            </a:extLst>
          </p:cNvPr>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dirty="0"/>
          </a:p>
        </p:txBody>
      </p:sp>
      <p:sp>
        <p:nvSpPr>
          <p:cNvPr id="5" name="Rectangle 5">
            <a:extLst>
              <a:ext uri="{FF2B5EF4-FFF2-40B4-BE49-F238E27FC236}">
                <a16:creationId xmlns="" xmlns:a16="http://schemas.microsoft.com/office/drawing/2014/main" id="{95603622-966E-4823-83FC-C52B49FC3581}"/>
              </a:ext>
            </a:extLst>
          </p:cNvPr>
          <p:cNvSpPr>
            <a:spLocks noChangeArrowheads="1"/>
          </p:cNvSpPr>
          <p:nvPr/>
        </p:nvSpPr>
        <p:spPr bwMode="auto">
          <a:xfrm>
            <a:off x="1258888" y="6237288"/>
            <a:ext cx="47529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en-US" altLang="en-US" sz="800" b="1" dirty="0">
              <a:solidFill>
                <a:schemeClr val="bg1"/>
              </a:solidFill>
              <a:latin typeface="Calibri" panose="020F0502020204030204" pitchFamily="34" charset="0"/>
              <a:cs typeface="Calibri" panose="020F0502020204030204" pitchFamily="34" charset="0"/>
            </a:endParaRPr>
          </a:p>
          <a:p>
            <a:pPr eaLnBrk="1" hangingPunct="1">
              <a:spcBef>
                <a:spcPct val="0"/>
              </a:spcBef>
              <a:buFontTx/>
              <a:buNone/>
            </a:pPr>
            <a:r>
              <a:rPr lang="en-US" altLang="en-US" sz="1400" b="1" dirty="0">
                <a:solidFill>
                  <a:schemeClr val="bg1"/>
                </a:solidFill>
                <a:latin typeface="Calibri" panose="020F0502020204030204" pitchFamily="34" charset="0"/>
                <a:cs typeface="Calibri" panose="020F0502020204030204" pitchFamily="34" charset="0"/>
              </a:rPr>
              <a:t>National Center for Disease Control &amp;  Public Health</a:t>
            </a:r>
            <a:endParaRPr lang="ru-RU" altLang="en-US" sz="1400" b="1" dirty="0">
              <a:solidFill>
                <a:schemeClr val="bg1"/>
              </a:solidFill>
              <a:latin typeface="Calibri" panose="020F0502020204030204" pitchFamily="34" charset="0"/>
              <a:cs typeface="Calibri" panose="020F0502020204030204" pitchFamily="34" charset="0"/>
            </a:endParaRPr>
          </a:p>
        </p:txBody>
      </p:sp>
      <p:sp>
        <p:nvSpPr>
          <p:cNvPr id="6" name="Text Box 8">
            <a:extLst>
              <a:ext uri="{FF2B5EF4-FFF2-40B4-BE49-F238E27FC236}">
                <a16:creationId xmlns="" xmlns:a16="http://schemas.microsoft.com/office/drawing/2014/main" id="{BDA7139D-1CE7-4988-8CB9-EE1E380624A3}"/>
              </a:ext>
            </a:extLst>
          </p:cNvPr>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solidFill>
                  <a:schemeClr val="bg1"/>
                </a:solidFill>
              </a:rPr>
              <a:t>www.ncdc.ge</a:t>
            </a:r>
            <a:endParaRPr lang="ru-RU" altLang="en-US" sz="1800">
              <a:solidFill>
                <a:schemeClr val="bg1"/>
              </a:solidFill>
            </a:endParaRPr>
          </a:p>
        </p:txBody>
      </p:sp>
      <p:pic>
        <p:nvPicPr>
          <p:cNvPr id="7" name="Picture 6"/>
          <p:cNvPicPr>
            <a:picLocks noChangeAspect="1"/>
          </p:cNvPicPr>
          <p:nvPr/>
        </p:nvPicPr>
        <p:blipFill>
          <a:blip r:embed="rId2"/>
          <a:stretch>
            <a:fillRect/>
          </a:stretch>
        </p:blipFill>
        <p:spPr>
          <a:xfrm>
            <a:off x="55013" y="6218816"/>
            <a:ext cx="772571" cy="594560"/>
          </a:xfrm>
          <a:prstGeom prst="rect">
            <a:avLst/>
          </a:prstGeom>
        </p:spPr>
      </p:pic>
      <p:sp>
        <p:nvSpPr>
          <p:cNvPr id="9" name="Title 1"/>
          <p:cNvSpPr txBox="1">
            <a:spLocks/>
          </p:cNvSpPr>
          <p:nvPr/>
        </p:nvSpPr>
        <p:spPr bwMode="auto">
          <a:xfrm>
            <a:off x="55013" y="2078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a:solidFill>
                  <a:schemeClr val="tx2"/>
                </a:solidFill>
                <a:latin typeface="+mj-lt"/>
                <a:ea typeface="Arial" panose="020B0604020202020204" pitchFamily="34" charset="0"/>
                <a:cs typeface="+mj-cs"/>
              </a:defRPr>
            </a:lvl1pPr>
            <a:lvl2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endParaRPr lang="en-US" sz="2800" b="1" kern="0" dirty="0">
              <a:solidFill>
                <a:srgbClr val="C00000"/>
              </a:solidFill>
              <a:effectLst>
                <a:outerShdw blurRad="38100" dist="38100" dir="2700000" algn="tl">
                  <a:srgbClr val="000000">
                    <a:alpha val="43137"/>
                  </a:srgbClr>
                </a:outerShdw>
              </a:effectLst>
            </a:endParaRPr>
          </a:p>
        </p:txBody>
      </p:sp>
      <p:graphicFrame>
        <p:nvGraphicFramePr>
          <p:cNvPr id="11" name="Content Placeholder 4"/>
          <p:cNvGraphicFramePr>
            <a:graphicFrameLocks noGrp="1"/>
          </p:cNvGraphicFramePr>
          <p:nvPr>
            <p:ph sz="quarter" idx="1"/>
            <p:extLst>
              <p:ext uri="{D42A27DB-BD31-4B8C-83A1-F6EECF244321}">
                <p14:modId xmlns:p14="http://schemas.microsoft.com/office/powerpoint/2010/main" val="4256082565"/>
              </p:ext>
            </p:extLst>
          </p:nvPr>
        </p:nvGraphicFramePr>
        <p:xfrm>
          <a:off x="441298" y="1300163"/>
          <a:ext cx="8229600" cy="4937125"/>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p:cNvSpPr>
            <a:spLocks noGrp="1"/>
          </p:cNvSpPr>
          <p:nvPr>
            <p:ph type="title"/>
          </p:nvPr>
        </p:nvSpPr>
        <p:spPr/>
        <p:txBody>
          <a:bodyPr/>
          <a:lstStyle/>
          <a:p>
            <a:r>
              <a:rPr lang="en-US" sz="3200" b="1" dirty="0">
                <a:solidFill>
                  <a:srgbClr val="C00000"/>
                </a:solidFill>
                <a:effectLst>
                  <a:outerShdw blurRad="38100" dist="38100" dir="2700000" algn="tl">
                    <a:srgbClr val="000000">
                      <a:alpha val="43137"/>
                    </a:srgbClr>
                  </a:outerShdw>
                </a:effectLst>
              </a:rPr>
              <a:t>Burden of diseases</a:t>
            </a:r>
            <a:r>
              <a:rPr lang="ka-GE" sz="3200" b="1" dirty="0">
                <a:solidFill>
                  <a:srgbClr val="C00000"/>
                </a:solidFill>
                <a:effectLst>
                  <a:outerShdw blurRad="38100" dist="38100" dir="2700000" algn="tl">
                    <a:srgbClr val="000000">
                      <a:alpha val="43137"/>
                    </a:srgbClr>
                  </a:outerShdw>
                </a:effectLst>
              </a:rPr>
              <a:t>(</a:t>
            </a:r>
            <a:r>
              <a:rPr lang="en-US" sz="3200" b="1" dirty="0">
                <a:solidFill>
                  <a:srgbClr val="C00000"/>
                </a:solidFill>
                <a:effectLst>
                  <a:outerShdw blurRad="38100" dist="38100" dir="2700000" algn="tl">
                    <a:srgbClr val="000000">
                      <a:alpha val="43137"/>
                    </a:srgbClr>
                  </a:outerShdw>
                </a:effectLst>
              </a:rPr>
              <a:t>DALYs</a:t>
            </a:r>
            <a:r>
              <a:rPr lang="ka-GE" sz="3200" b="1" dirty="0">
                <a:solidFill>
                  <a:srgbClr val="C00000"/>
                </a:solidFill>
                <a:effectLst>
                  <a:outerShdw blurRad="38100" dist="38100" dir="2700000" algn="tl">
                    <a:srgbClr val="000000">
                      <a:alpha val="43137"/>
                    </a:srgbClr>
                  </a:outerShdw>
                </a:effectLst>
              </a:rPr>
              <a:t>)</a:t>
            </a:r>
            <a:r>
              <a:rPr lang="en-US" sz="3200" b="1" dirty="0">
                <a:solidFill>
                  <a:srgbClr val="C00000"/>
                </a:solidFill>
                <a:effectLst>
                  <a:outerShdw blurRad="38100" dist="38100" dir="2700000" algn="tl">
                    <a:srgbClr val="000000">
                      <a:alpha val="43137"/>
                    </a:srgbClr>
                  </a:outerShdw>
                </a:effectLst>
              </a:rPr>
              <a:t>, Georgia, </a:t>
            </a:r>
            <a:r>
              <a:rPr lang="en-US" sz="3200" b="1" dirty="0" smtClean="0">
                <a:solidFill>
                  <a:srgbClr val="C00000"/>
                </a:solidFill>
                <a:effectLst>
                  <a:outerShdw blurRad="38100" dist="38100" dir="2700000" algn="tl">
                    <a:srgbClr val="000000">
                      <a:alpha val="43137"/>
                    </a:srgbClr>
                  </a:outerShdw>
                </a:effectLst>
              </a:rPr>
              <a:t>2016 (WHO estimation)</a:t>
            </a:r>
            <a:endParaRPr lang="en-US" sz="3200" dirty="0"/>
          </a:p>
        </p:txBody>
      </p:sp>
      <p:sp>
        <p:nvSpPr>
          <p:cNvPr id="13" name="Rectangle 12"/>
          <p:cNvSpPr/>
          <p:nvPr/>
        </p:nvSpPr>
        <p:spPr>
          <a:xfrm>
            <a:off x="7386642" y="5757915"/>
            <a:ext cx="1608133" cy="369332"/>
          </a:xfrm>
          <a:prstGeom prst="rect">
            <a:avLst/>
          </a:prstGeom>
        </p:spPr>
        <p:txBody>
          <a:bodyPr wrap="none">
            <a:spAutoFit/>
          </a:bodyPr>
          <a:lstStyle/>
          <a:p>
            <a:pPr algn="r">
              <a:spcAft>
                <a:spcPts val="600"/>
              </a:spcAft>
            </a:pPr>
            <a:r>
              <a:rPr lang="en-US" i="1" dirty="0"/>
              <a:t>Source: WHO</a:t>
            </a:r>
            <a:endParaRPr lang="en-US" dirty="0">
              <a:effectLst/>
            </a:endParaRPr>
          </a:p>
        </p:txBody>
      </p:sp>
    </p:spTree>
    <p:extLst>
      <p:ext uri="{BB962C8B-B14F-4D97-AF65-F5344CB8AC3E}">
        <p14:creationId xmlns:p14="http://schemas.microsoft.com/office/powerpoint/2010/main" val="17030797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1"/>
          <p:cNvSpPr>
            <a:spLocks noChangeArrowheads="1"/>
          </p:cNvSpPr>
          <p:nvPr/>
        </p:nvSpPr>
        <p:spPr bwMode="auto">
          <a:xfrm>
            <a:off x="592138" y="161925"/>
            <a:ext cx="813593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ka-GE" sz="2800" b="1">
                <a:solidFill>
                  <a:srgbClr val="C00000"/>
                </a:solidFill>
              </a:rPr>
              <a:t>Public Health System Strengthening – </a:t>
            </a:r>
          </a:p>
          <a:p>
            <a:pPr algn="ctr" eaLnBrk="1" hangingPunct="1">
              <a:spcBef>
                <a:spcPct val="0"/>
              </a:spcBef>
              <a:buFontTx/>
              <a:buNone/>
            </a:pPr>
            <a:r>
              <a:rPr lang="en-US" altLang="ka-GE" sz="2800" b="1">
                <a:solidFill>
                  <a:srgbClr val="C00000"/>
                </a:solidFill>
              </a:rPr>
              <a:t>Future Vision</a:t>
            </a:r>
            <a:endParaRPr lang="ka-GE" altLang="ka-GE" sz="2800" b="1">
              <a:solidFill>
                <a:srgbClr val="C00000"/>
              </a:solidFill>
            </a:endParaRPr>
          </a:p>
        </p:txBody>
      </p:sp>
      <p:pic>
        <p:nvPicPr>
          <p:cNvPr id="5837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36663" y="1516063"/>
            <a:ext cx="3024187"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Box 2"/>
          <p:cNvSpPr txBox="1">
            <a:spLocks noChangeArrowheads="1"/>
          </p:cNvSpPr>
          <p:nvPr/>
        </p:nvSpPr>
        <p:spPr bwMode="auto">
          <a:xfrm>
            <a:off x="831849" y="1325341"/>
            <a:ext cx="3833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ka-GE" sz="2000" b="1" dirty="0">
                <a:solidFill>
                  <a:srgbClr val="C00000"/>
                </a:solidFill>
              </a:rPr>
              <a:t>Public health</a:t>
            </a:r>
            <a:endParaRPr lang="ka-GE" altLang="ka-GE" sz="2000" b="1" dirty="0">
              <a:solidFill>
                <a:srgbClr val="C00000"/>
              </a:solidFill>
            </a:endParaRPr>
          </a:p>
        </p:txBody>
      </p:sp>
      <p:sp>
        <p:nvSpPr>
          <p:cNvPr id="58373" name="TextBox 10"/>
          <p:cNvSpPr txBox="1">
            <a:spLocks noChangeArrowheads="1"/>
          </p:cNvSpPr>
          <p:nvPr/>
        </p:nvSpPr>
        <p:spPr bwMode="auto">
          <a:xfrm rot="-1945634">
            <a:off x="3022600" y="4733925"/>
            <a:ext cx="3692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2000" b="1">
                <a:solidFill>
                  <a:srgbClr val="C00000"/>
                </a:solidFill>
              </a:rPr>
              <a:t>Hospital sector</a:t>
            </a:r>
            <a:endParaRPr lang="ka-GE" altLang="ka-GE" sz="2000" b="1">
              <a:solidFill>
                <a:srgbClr val="C00000"/>
              </a:solidFill>
            </a:endParaRPr>
          </a:p>
        </p:txBody>
      </p:sp>
      <p:sp>
        <p:nvSpPr>
          <p:cNvPr id="31750" name="Rectangle 3"/>
          <p:cNvSpPr>
            <a:spLocks noChangeArrowheads="1"/>
          </p:cNvSpPr>
          <p:nvPr/>
        </p:nvSpPr>
        <p:spPr bwMode="auto">
          <a:xfrm>
            <a:off x="5070476" y="1525366"/>
            <a:ext cx="3881437"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just" eaLnBrk="1" hangingPunct="1">
              <a:spcBef>
                <a:spcPct val="0"/>
              </a:spcBef>
              <a:defRPr/>
            </a:pPr>
            <a:r>
              <a:rPr lang="en-US" altLang="ka-GE" sz="1800" b="1" dirty="0">
                <a:solidFill>
                  <a:srgbClr val="003366"/>
                </a:solidFill>
                <a:latin typeface="+mj-lt"/>
                <a:ea typeface="Calibri" panose="020F0502020204030204" pitchFamily="34" charset="0"/>
                <a:cs typeface="Times New Roman" panose="02020603050405020304" pitchFamily="18" charset="0"/>
              </a:rPr>
              <a:t>Public health and preventive medicine as a priority for the health care system development</a:t>
            </a:r>
            <a:r>
              <a:rPr lang="ka-GE" altLang="ka-GE" sz="1800" b="1" dirty="0">
                <a:solidFill>
                  <a:srgbClr val="003366"/>
                </a:solidFill>
                <a:latin typeface="+mj-lt"/>
                <a:ea typeface="Calibri" panose="020F0502020204030204" pitchFamily="34" charset="0"/>
                <a:cs typeface="Times New Roman" panose="02020603050405020304" pitchFamily="18" charset="0"/>
              </a:rPr>
              <a:t> </a:t>
            </a:r>
          </a:p>
          <a:p>
            <a:pPr algn="just" eaLnBrk="1" hangingPunct="1">
              <a:spcBef>
                <a:spcPct val="0"/>
              </a:spcBef>
              <a:defRPr/>
            </a:pPr>
            <a:endParaRPr lang="ka-GE" altLang="ka-GE" sz="1800" b="1" dirty="0">
              <a:solidFill>
                <a:srgbClr val="003366"/>
              </a:solidFill>
              <a:latin typeface="+mj-lt"/>
              <a:ea typeface="Calibri" panose="020F0502020204030204" pitchFamily="34" charset="0"/>
              <a:cs typeface="Times New Roman" panose="02020603050405020304" pitchFamily="18" charset="0"/>
            </a:endParaRPr>
          </a:p>
          <a:p>
            <a:pPr algn="just" eaLnBrk="1" hangingPunct="1">
              <a:spcBef>
                <a:spcPct val="0"/>
              </a:spcBef>
              <a:defRPr/>
            </a:pPr>
            <a:r>
              <a:rPr lang="en-US" altLang="ka-GE" sz="1800" b="1" dirty="0">
                <a:solidFill>
                  <a:srgbClr val="003366"/>
                </a:solidFill>
                <a:latin typeface="+mj-lt"/>
                <a:ea typeface="Calibri" panose="020F0502020204030204" pitchFamily="34" charset="0"/>
                <a:cs typeface="Times New Roman" panose="02020603050405020304" pitchFamily="18" charset="0"/>
              </a:rPr>
              <a:t>Co-ordinated development of the public health, primary health care and the hospital sector</a:t>
            </a:r>
            <a:endParaRPr lang="ka-GE" altLang="ka-GE" sz="1800" b="1" dirty="0">
              <a:solidFill>
                <a:srgbClr val="003366"/>
              </a:solidFill>
              <a:latin typeface="+mj-lt"/>
              <a:ea typeface="Calibri" panose="020F0502020204030204" pitchFamily="34" charset="0"/>
              <a:cs typeface="Times New Roman" panose="02020603050405020304" pitchFamily="18" charset="0"/>
            </a:endParaRPr>
          </a:p>
          <a:p>
            <a:pPr algn="just" eaLnBrk="1" hangingPunct="1">
              <a:spcBef>
                <a:spcPct val="0"/>
              </a:spcBef>
              <a:defRPr/>
            </a:pPr>
            <a:endParaRPr lang="ka-GE" altLang="ka-GE" sz="1800" b="1" dirty="0">
              <a:solidFill>
                <a:srgbClr val="003366"/>
              </a:solidFill>
              <a:latin typeface="+mj-lt"/>
              <a:ea typeface="Calibri" panose="020F0502020204030204" pitchFamily="34" charset="0"/>
              <a:cs typeface="Times New Roman" panose="02020603050405020304" pitchFamily="18" charset="0"/>
            </a:endParaRPr>
          </a:p>
          <a:p>
            <a:pPr algn="just" eaLnBrk="1" hangingPunct="1">
              <a:spcBef>
                <a:spcPct val="0"/>
              </a:spcBef>
              <a:defRPr/>
            </a:pPr>
            <a:r>
              <a:rPr lang="en-US" altLang="ka-GE" sz="1800" b="1" dirty="0">
                <a:solidFill>
                  <a:srgbClr val="003366"/>
                </a:solidFill>
                <a:latin typeface="+mj-lt"/>
                <a:ea typeface="Calibri" panose="020F0502020204030204" pitchFamily="34" charset="0"/>
                <a:cs typeface="Times New Roman" panose="02020603050405020304" pitchFamily="18" charset="0"/>
              </a:rPr>
              <a:t>Public-private partnership in health care and, in particular, public health development</a:t>
            </a:r>
            <a:endParaRPr lang="ka-GE" altLang="ka-GE" sz="1800" b="1" dirty="0">
              <a:solidFill>
                <a:srgbClr val="003366"/>
              </a:solidFill>
              <a:latin typeface="+mj-lt"/>
              <a:ea typeface="Calibri" panose="020F0502020204030204" pitchFamily="34" charset="0"/>
              <a:cs typeface="Times New Roman" panose="02020603050405020304" pitchFamily="18" charset="0"/>
            </a:endParaRPr>
          </a:p>
          <a:p>
            <a:pPr algn="just" eaLnBrk="1" hangingPunct="1">
              <a:spcBef>
                <a:spcPct val="0"/>
              </a:spcBef>
              <a:defRPr/>
            </a:pPr>
            <a:endParaRPr lang="ka-GE" altLang="ka-GE" sz="1800" b="1" dirty="0">
              <a:solidFill>
                <a:srgbClr val="003366"/>
              </a:solidFill>
              <a:latin typeface="+mj-lt"/>
              <a:ea typeface="Calibri" panose="020F0502020204030204" pitchFamily="34" charset="0"/>
              <a:cs typeface="Times New Roman" panose="02020603050405020304" pitchFamily="18" charset="0"/>
            </a:endParaRPr>
          </a:p>
          <a:p>
            <a:pPr algn="just" eaLnBrk="1" hangingPunct="1">
              <a:spcBef>
                <a:spcPct val="0"/>
              </a:spcBef>
              <a:defRPr/>
            </a:pPr>
            <a:r>
              <a:rPr lang="en-US" altLang="ka-GE" sz="1800" b="1" dirty="0">
                <a:solidFill>
                  <a:srgbClr val="003366"/>
                </a:solidFill>
                <a:latin typeface="+mj-lt"/>
                <a:ea typeface="Calibri" panose="020F0502020204030204" pitchFamily="34" charset="0"/>
                <a:cs typeface="Times New Roman" panose="02020603050405020304" pitchFamily="18" charset="0"/>
              </a:rPr>
              <a:t>Large-Scale Public Movement to Healthy Georgia</a:t>
            </a:r>
            <a:endParaRPr lang="ka-GE" altLang="ka-GE" sz="1800" b="1" dirty="0">
              <a:solidFill>
                <a:srgbClr val="003366"/>
              </a:solidFill>
              <a:latin typeface="+mj-lt"/>
              <a:ea typeface="Calibri" panose="020F0502020204030204" pitchFamily="34" charset="0"/>
              <a:cs typeface="Times New Roman" panose="02020603050405020304" pitchFamily="18" charset="0"/>
            </a:endParaRPr>
          </a:p>
        </p:txBody>
      </p:sp>
      <p:sp>
        <p:nvSpPr>
          <p:cNvPr id="58375" name="TextBox 2"/>
          <p:cNvSpPr txBox="1">
            <a:spLocks noChangeArrowheads="1"/>
          </p:cNvSpPr>
          <p:nvPr/>
        </p:nvSpPr>
        <p:spPr bwMode="auto">
          <a:xfrm rot="2219709">
            <a:off x="-322263" y="5443538"/>
            <a:ext cx="383540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2000" b="1">
                <a:solidFill>
                  <a:srgbClr val="C00000"/>
                </a:solidFill>
              </a:rPr>
              <a:t>Primary Health Care</a:t>
            </a:r>
            <a:endParaRPr lang="ka-GE" altLang="ka-GE" sz="2000" b="1">
              <a:solidFill>
                <a:srgbClr val="C00000"/>
              </a:solidFill>
            </a:endParaRPr>
          </a:p>
        </p:txBody>
      </p:sp>
      <p:sp>
        <p:nvSpPr>
          <p:cNvPr id="58376" name="Rectangle 4"/>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p>
        </p:txBody>
      </p:sp>
      <p:sp>
        <p:nvSpPr>
          <p:cNvPr id="58377" name="Rectangle 5"/>
          <p:cNvSpPr>
            <a:spLocks noChangeArrowheads="1"/>
          </p:cNvSpPr>
          <p:nvPr/>
        </p:nvSpPr>
        <p:spPr bwMode="auto">
          <a:xfrm>
            <a:off x="1258888" y="6237288"/>
            <a:ext cx="4968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400" b="1">
                <a:solidFill>
                  <a:schemeClr val="bg1"/>
                </a:solidFill>
              </a:rPr>
              <a:t>National Center for Disease Control and Public Health</a:t>
            </a:r>
            <a:endParaRPr lang="ru-RU" altLang="en-US" sz="1400" b="1">
              <a:solidFill>
                <a:schemeClr val="bg1"/>
              </a:solidFill>
            </a:endParaRPr>
          </a:p>
        </p:txBody>
      </p:sp>
      <p:pic>
        <p:nvPicPr>
          <p:cNvPr id="58378" name="Picture 1030"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6165850"/>
            <a:ext cx="900113"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9" name="Text Box 8"/>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solidFill>
                  <a:schemeClr val="bg1"/>
                </a:solidFill>
              </a:rPr>
              <a:t>www.ncdc.ge</a:t>
            </a:r>
            <a:endParaRPr lang="ru-RU" altLang="en-US" sz="1800">
              <a:solidFill>
                <a:schemeClr val="bg1"/>
              </a:solidFill>
            </a:endParaRPr>
          </a:p>
        </p:txBody>
      </p:sp>
    </p:spTree>
    <p:extLst>
      <p:ext uri="{BB962C8B-B14F-4D97-AF65-F5344CB8AC3E}">
        <p14:creationId xmlns:p14="http://schemas.microsoft.com/office/powerpoint/2010/main" val="20318209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8" name="Rectangle 1024">
            <a:extLst>
              <a:ext uri="{FF2B5EF4-FFF2-40B4-BE49-F238E27FC236}">
                <a16:creationId xmlns:a16="http://schemas.microsoft.com/office/drawing/2014/main" xmlns="" id="{2E06D619-37BC-4374-9F3D-D4F30C9A280B}"/>
              </a:ext>
            </a:extLst>
          </p:cNvPr>
          <p:cNvSpPr>
            <a:spLocks noChangeArrowheads="1"/>
          </p:cNvSpPr>
          <p:nvPr/>
        </p:nvSpPr>
        <p:spPr bwMode="auto">
          <a:xfrm>
            <a:off x="142875" y="2852936"/>
            <a:ext cx="862619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3600" b="1" dirty="0" smtClean="0">
                <a:solidFill>
                  <a:srgbClr val="A50021"/>
                </a:solidFill>
              </a:rPr>
              <a:t>NCDC Capacity</a:t>
            </a:r>
            <a:endParaRPr lang="en-US" altLang="en-US" sz="3600" b="1" dirty="0">
              <a:solidFill>
                <a:srgbClr val="A50021"/>
              </a:solidFill>
            </a:endParaRPr>
          </a:p>
          <a:p>
            <a:pPr algn="ctr" eaLnBrk="1" hangingPunct="1">
              <a:spcBef>
                <a:spcPct val="0"/>
              </a:spcBef>
              <a:buFontTx/>
              <a:buNone/>
            </a:pPr>
            <a:endParaRPr lang="ka-GE" altLang="en-US" sz="2800" b="1" dirty="0">
              <a:solidFill>
                <a:srgbClr val="A50021"/>
              </a:solidFill>
            </a:endParaRPr>
          </a:p>
          <a:p>
            <a:pPr algn="ctr" eaLnBrk="1" hangingPunct="1">
              <a:spcBef>
                <a:spcPct val="0"/>
              </a:spcBef>
              <a:buFontTx/>
              <a:buNone/>
            </a:pPr>
            <a:endParaRPr lang="en-US" altLang="en-US" sz="2400" b="1" dirty="0">
              <a:solidFill>
                <a:srgbClr val="A50021"/>
              </a:solidFill>
            </a:endParaRPr>
          </a:p>
          <a:p>
            <a:pPr algn="ctr" eaLnBrk="1" hangingPunct="1">
              <a:spcBef>
                <a:spcPct val="0"/>
              </a:spcBef>
              <a:buFontTx/>
              <a:buNone/>
            </a:pPr>
            <a:endParaRPr lang="ka-GE" altLang="en-US" sz="2400" b="1" dirty="0">
              <a:solidFill>
                <a:srgbClr val="A50021"/>
              </a:solidFill>
            </a:endParaRPr>
          </a:p>
        </p:txBody>
      </p:sp>
      <p:sp>
        <p:nvSpPr>
          <p:cNvPr id="3" name="Rectangle 4"/>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p>
        </p:txBody>
      </p:sp>
      <p:sp>
        <p:nvSpPr>
          <p:cNvPr id="4" name="Rectangle 5"/>
          <p:cNvSpPr>
            <a:spLocks noChangeArrowheads="1"/>
          </p:cNvSpPr>
          <p:nvPr/>
        </p:nvSpPr>
        <p:spPr bwMode="auto">
          <a:xfrm>
            <a:off x="1258888" y="6237288"/>
            <a:ext cx="4968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400" b="1">
                <a:solidFill>
                  <a:schemeClr val="bg1"/>
                </a:solidFill>
              </a:rPr>
              <a:t>National Center for Disease Control and Public Health</a:t>
            </a:r>
            <a:endParaRPr lang="ru-RU" altLang="en-US" sz="1400" b="1">
              <a:solidFill>
                <a:schemeClr val="bg1"/>
              </a:solidFill>
            </a:endParaRPr>
          </a:p>
        </p:txBody>
      </p:sp>
      <p:pic>
        <p:nvPicPr>
          <p:cNvPr id="5" name="Picture 1030"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6165850"/>
            <a:ext cx="900113"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8"/>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solidFill>
                  <a:schemeClr val="bg1"/>
                </a:solidFill>
              </a:rPr>
              <a:t>www.ncdc.ge</a:t>
            </a:r>
            <a:endParaRPr lang="ru-RU" altLang="en-US" sz="1800">
              <a:solidFill>
                <a:schemeClr val="bg1"/>
              </a:solidFill>
            </a:endParaRPr>
          </a:p>
        </p:txBody>
      </p:sp>
    </p:spTree>
    <p:extLst>
      <p:ext uri="{BB962C8B-B14F-4D97-AF65-F5344CB8AC3E}">
        <p14:creationId xmlns:p14="http://schemas.microsoft.com/office/powerpoint/2010/main" val="293721241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5122" name="Group 4"/>
          <p:cNvGrpSpPr>
            <a:grpSpLocks/>
          </p:cNvGrpSpPr>
          <p:nvPr/>
        </p:nvGrpSpPr>
        <p:grpSpPr bwMode="auto">
          <a:xfrm>
            <a:off x="0" y="6165850"/>
            <a:ext cx="9144000" cy="692150"/>
            <a:chOff x="0" y="3884"/>
            <a:chExt cx="5760" cy="436"/>
          </a:xfrm>
        </p:grpSpPr>
        <p:sp>
          <p:nvSpPr>
            <p:cNvPr id="5125" name="Rectangle 5"/>
            <p:cNvSpPr>
              <a:spLocks noChangeArrowheads="1"/>
            </p:cNvSpPr>
            <p:nvPr/>
          </p:nvSpPr>
          <p:spPr bwMode="auto">
            <a:xfrm>
              <a:off x="0" y="3884"/>
              <a:ext cx="5760" cy="436"/>
            </a:xfrm>
            <a:prstGeom prst="rect">
              <a:avLst/>
            </a:prstGeom>
            <a:solidFill>
              <a:srgbClr val="0099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ru-RU" altLang="ka-GE" sz="1800"/>
            </a:p>
          </p:txBody>
        </p:sp>
        <p:sp>
          <p:nvSpPr>
            <p:cNvPr id="5126" name="Rectangle 6"/>
            <p:cNvSpPr>
              <a:spLocks noChangeArrowheads="1"/>
            </p:cNvSpPr>
            <p:nvPr/>
          </p:nvSpPr>
          <p:spPr bwMode="auto">
            <a:xfrm>
              <a:off x="793" y="4016"/>
              <a:ext cx="3335"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sp>
          <p:nvSpPr>
            <p:cNvPr id="5128" name="Text Box 8"/>
            <p:cNvSpPr txBox="1">
              <a:spLocks noChangeArrowheads="1"/>
            </p:cNvSpPr>
            <p:nvPr/>
          </p:nvSpPr>
          <p:spPr bwMode="auto">
            <a:xfrm>
              <a:off x="4694" y="4020"/>
              <a:ext cx="9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ka-GE" sz="1800">
                  <a:solidFill>
                    <a:schemeClr val="bg1"/>
                  </a:solidFill>
                </a:rPr>
                <a:t>www.ncdc.ge</a:t>
              </a:r>
              <a:endParaRPr lang="ru-RU" altLang="ka-GE" sz="1800">
                <a:solidFill>
                  <a:schemeClr val="bg1"/>
                </a:solidFill>
              </a:endParaRPr>
            </a:p>
          </p:txBody>
        </p:sp>
      </p:grpSp>
      <p:sp>
        <p:nvSpPr>
          <p:cNvPr id="13" name="Text Box 4"/>
          <p:cNvSpPr txBox="1">
            <a:spLocks noChangeArrowheads="1"/>
          </p:cNvSpPr>
          <p:nvPr/>
        </p:nvSpPr>
        <p:spPr bwMode="auto">
          <a:xfrm>
            <a:off x="323528" y="0"/>
            <a:ext cx="8424936" cy="3570208"/>
          </a:xfrm>
          <a:prstGeom prst="rect">
            <a:avLst/>
          </a:prstGeom>
          <a:noFill/>
          <a:ln>
            <a:noFill/>
          </a:ln>
          <a:effectLst>
            <a:prstShdw prst="shdw17" dist="17961" dir="2700000">
              <a:schemeClr val="accent1">
                <a:gamma/>
                <a:shade val="60000"/>
                <a:invGamma/>
              </a:schemeClr>
            </a:prstShdw>
          </a:effectLst>
        </p:spPr>
        <p:txBody>
          <a:bodyPr wrap="square">
            <a:spAutoFit/>
          </a:bodyPr>
          <a:lstStyle/>
          <a:p>
            <a:pPr algn="ctr" eaLnBrk="1" hangingPunct="1">
              <a:defRPr/>
            </a:pPr>
            <a:r>
              <a:rPr lang="en-US" sz="4400" b="1" dirty="0">
                <a:solidFill>
                  <a:srgbClr val="C00000"/>
                </a:solidFill>
                <a:latin typeface="+mj-lt"/>
                <a:ea typeface="+mn-ea"/>
                <a:cs typeface="Calibri" panose="020F0502020204030204" pitchFamily="34" charset="0"/>
              </a:rPr>
              <a:t>NCDC </a:t>
            </a:r>
          </a:p>
          <a:p>
            <a:pPr algn="ctr" eaLnBrk="1" hangingPunct="1">
              <a:defRPr/>
            </a:pPr>
            <a:r>
              <a:rPr lang="en-US" sz="1700" b="1" dirty="0">
                <a:solidFill>
                  <a:srgbClr val="002060"/>
                </a:solidFill>
                <a:latin typeface="+mj-lt"/>
                <a:ea typeface="+mn-ea"/>
                <a:cs typeface="Calibri" panose="020F0502020204030204" pitchFamily="34" charset="0"/>
              </a:rPr>
              <a:t>is a central public health and research institution under the authority of </a:t>
            </a:r>
          </a:p>
          <a:p>
            <a:pPr algn="ctr" eaLnBrk="1" hangingPunct="1">
              <a:defRPr/>
            </a:pPr>
            <a:r>
              <a:rPr lang="en-US" sz="1700" b="1" dirty="0">
                <a:solidFill>
                  <a:srgbClr val="002060"/>
                </a:solidFill>
                <a:latin typeface="+mj-lt"/>
                <a:ea typeface="+mn-ea"/>
                <a:cs typeface="Calibri" panose="020F0502020204030204" pitchFamily="34" charset="0"/>
              </a:rPr>
              <a:t>Ministry of Internally Displaced Persons from the Occupied Territories, Labour, Health and Social </a:t>
            </a:r>
            <a:r>
              <a:rPr lang="en-US" sz="1700" b="1" dirty="0" smtClean="0">
                <a:solidFill>
                  <a:srgbClr val="002060"/>
                </a:solidFill>
                <a:latin typeface="+mj-lt"/>
                <a:ea typeface="+mn-ea"/>
                <a:cs typeface="Calibri" panose="020F0502020204030204" pitchFamily="34" charset="0"/>
              </a:rPr>
              <a:t>Affairs</a:t>
            </a:r>
          </a:p>
          <a:p>
            <a:pPr algn="ctr" eaLnBrk="1" hangingPunct="1">
              <a:defRPr/>
            </a:pPr>
            <a:endParaRPr lang="en-US" sz="1700" b="1" dirty="0">
              <a:solidFill>
                <a:srgbClr val="002060"/>
              </a:solidFill>
              <a:latin typeface="+mj-lt"/>
              <a:ea typeface="+mn-ea"/>
              <a:cs typeface="Calibri" panose="020F0502020204030204" pitchFamily="34" charset="0"/>
            </a:endParaRPr>
          </a:p>
          <a:p>
            <a:pPr algn="ctr" eaLnBrk="1" hangingPunct="1">
              <a:defRPr/>
            </a:pPr>
            <a:r>
              <a:rPr lang="en-US" sz="1700" b="1" dirty="0">
                <a:solidFill>
                  <a:srgbClr val="C00000"/>
                </a:solidFill>
                <a:latin typeface="+mj-lt"/>
                <a:ea typeface="+mn-ea"/>
                <a:cs typeface="Calibri" panose="020F0502020204030204" pitchFamily="34" charset="0"/>
              </a:rPr>
              <a:t>Established in 1996 on the basis of CDC / Atlanta </a:t>
            </a:r>
          </a:p>
          <a:p>
            <a:pPr algn="ctr" eaLnBrk="1" hangingPunct="1">
              <a:defRPr/>
            </a:pPr>
            <a:r>
              <a:rPr lang="en-US" sz="1700" b="1" dirty="0">
                <a:solidFill>
                  <a:srgbClr val="C00000"/>
                </a:solidFill>
                <a:latin typeface="+mj-lt"/>
                <a:ea typeface="+mn-ea"/>
                <a:cs typeface="Calibri" panose="020F0502020204030204" pitchFamily="34" charset="0"/>
              </a:rPr>
              <a:t>Functional Structure</a:t>
            </a:r>
            <a:endParaRPr lang="ru-RU" sz="1700" b="1" dirty="0">
              <a:solidFill>
                <a:srgbClr val="C00000"/>
              </a:solidFill>
              <a:latin typeface="+mj-lt"/>
              <a:ea typeface="+mn-ea"/>
              <a:cs typeface="Calibri" panose="020F0502020204030204" pitchFamily="34" charset="0"/>
            </a:endParaRPr>
          </a:p>
          <a:p>
            <a:pPr algn="ctr" eaLnBrk="1" hangingPunct="1">
              <a:defRPr/>
            </a:pPr>
            <a:endParaRPr lang="ru-RU" sz="2400" b="1" dirty="0">
              <a:solidFill>
                <a:schemeClr val="tx2"/>
              </a:solidFill>
              <a:latin typeface="+mj-lt"/>
              <a:ea typeface="+mn-ea"/>
              <a:cs typeface="Calibri" panose="020F0502020204030204" pitchFamily="34" charset="0"/>
            </a:endParaRPr>
          </a:p>
          <a:p>
            <a:pPr eaLnBrk="1" hangingPunct="1">
              <a:defRPr/>
            </a:pPr>
            <a:endParaRPr lang="en-US" sz="2400" b="1" dirty="0">
              <a:solidFill>
                <a:schemeClr val="tx2"/>
              </a:solidFill>
              <a:latin typeface="+mj-lt"/>
              <a:ea typeface="+mn-ea"/>
              <a:cs typeface="Calibri" panose="020F0502020204030204" pitchFamily="34" charset="0"/>
            </a:endParaRPr>
          </a:p>
          <a:p>
            <a:pPr algn="ctr" eaLnBrk="1" hangingPunct="1">
              <a:defRPr/>
            </a:pPr>
            <a:endParaRPr lang="ru-RU" sz="3200" b="1" dirty="0">
              <a:solidFill>
                <a:srgbClr val="C00000"/>
              </a:solidFill>
              <a:latin typeface="+mj-lt"/>
              <a:ea typeface="+mn-ea"/>
              <a:cs typeface="Calibri" panose="020F0502020204030204" pitchFamily="34" charset="0"/>
            </a:endParaRPr>
          </a:p>
        </p:txBody>
      </p:sp>
      <p:sp>
        <p:nvSpPr>
          <p:cNvPr id="5124" name="Rectangle 2"/>
          <p:cNvSpPr txBox="1">
            <a:spLocks/>
          </p:cNvSpPr>
          <p:nvPr/>
        </p:nvSpPr>
        <p:spPr bwMode="auto">
          <a:xfrm>
            <a:off x="333388" y="2473325"/>
            <a:ext cx="8661387" cy="43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buFont typeface="Arial" panose="020B0604020202020204" pitchFamily="34" charset="0"/>
              <a:buAutoNum type="arabicPlain" startAt="1937"/>
            </a:pPr>
            <a:r>
              <a:rPr lang="ka-GE" altLang="ka-GE" sz="2100" b="1" dirty="0">
                <a:solidFill>
                  <a:srgbClr val="003366"/>
                </a:solidFill>
                <a:latin typeface="+mj-lt"/>
              </a:rPr>
              <a:t>      </a:t>
            </a:r>
            <a:r>
              <a:rPr lang="en-US" altLang="ka-GE" sz="2100" b="1" dirty="0">
                <a:solidFill>
                  <a:srgbClr val="003366"/>
                </a:solidFill>
                <a:latin typeface="+mj-lt"/>
              </a:rPr>
              <a:t>Establishment of the Anti-Plague Station in Georgia </a:t>
            </a:r>
            <a:r>
              <a:rPr lang="ka-GE" altLang="ka-GE" sz="2100" b="1" dirty="0">
                <a:solidFill>
                  <a:srgbClr val="003366"/>
                </a:solidFill>
                <a:latin typeface="+mj-lt"/>
              </a:rPr>
              <a:t>   </a:t>
            </a:r>
          </a:p>
          <a:p>
            <a:pPr eaLnBrk="1" hangingPunct="1">
              <a:lnSpc>
                <a:spcPct val="90000"/>
              </a:lnSpc>
              <a:buFont typeface="Arial" panose="020B0604020202020204" pitchFamily="34" charset="0"/>
              <a:buNone/>
            </a:pPr>
            <a:endParaRPr lang="ka-GE" altLang="ka-GE" sz="2100" b="1" dirty="0">
              <a:solidFill>
                <a:srgbClr val="003366"/>
              </a:solidFill>
              <a:latin typeface="+mj-lt"/>
            </a:endParaRPr>
          </a:p>
          <a:p>
            <a:pPr eaLnBrk="1" hangingPunct="1">
              <a:lnSpc>
                <a:spcPct val="90000"/>
              </a:lnSpc>
              <a:buFont typeface="Arial" panose="020B0604020202020204" pitchFamily="34" charset="0"/>
              <a:buAutoNum type="arabicPlain" startAt="1992"/>
            </a:pPr>
            <a:r>
              <a:rPr lang="ka-GE" altLang="ka-GE" sz="2100" b="1" dirty="0">
                <a:solidFill>
                  <a:srgbClr val="003366"/>
                </a:solidFill>
                <a:latin typeface="+mj-lt"/>
              </a:rPr>
              <a:t>      </a:t>
            </a:r>
            <a:r>
              <a:rPr lang="en-US" altLang="ka-GE" sz="2100" b="1" dirty="0">
                <a:solidFill>
                  <a:srgbClr val="003366"/>
                </a:solidFill>
                <a:latin typeface="+mj-lt"/>
              </a:rPr>
              <a:t>Research Center of Especially Dangerous Pathogens </a:t>
            </a:r>
            <a:endParaRPr lang="en-US" altLang="ka-GE" sz="2100" b="1" dirty="0" smtClean="0">
              <a:solidFill>
                <a:srgbClr val="003366"/>
              </a:solidFill>
              <a:latin typeface="+mj-lt"/>
            </a:endParaRPr>
          </a:p>
          <a:p>
            <a:pPr marL="0" indent="0" eaLnBrk="1" hangingPunct="1">
              <a:lnSpc>
                <a:spcPct val="90000"/>
              </a:lnSpc>
              <a:buNone/>
            </a:pPr>
            <a:r>
              <a:rPr lang="en-US" altLang="ka-GE" sz="2100" b="1" dirty="0">
                <a:solidFill>
                  <a:srgbClr val="003366"/>
                </a:solidFill>
                <a:latin typeface="+mj-lt"/>
              </a:rPr>
              <a:t> </a:t>
            </a:r>
            <a:r>
              <a:rPr lang="en-US" altLang="ka-GE" sz="2100" b="1" dirty="0" smtClean="0">
                <a:solidFill>
                  <a:srgbClr val="003366"/>
                </a:solidFill>
                <a:latin typeface="+mj-lt"/>
              </a:rPr>
              <a:t>        </a:t>
            </a:r>
            <a:endParaRPr lang="ka-GE" altLang="ka-GE" sz="2100" b="1" dirty="0" smtClean="0">
              <a:solidFill>
                <a:srgbClr val="003366"/>
              </a:solidFill>
              <a:latin typeface="+mj-lt"/>
            </a:endParaRPr>
          </a:p>
          <a:p>
            <a:pPr marL="0" indent="0" eaLnBrk="1" hangingPunct="1">
              <a:lnSpc>
                <a:spcPct val="90000"/>
              </a:lnSpc>
              <a:buNone/>
            </a:pPr>
            <a:r>
              <a:rPr lang="en-US" altLang="ka-GE" sz="2100" b="1" dirty="0" smtClean="0">
                <a:solidFill>
                  <a:srgbClr val="003366"/>
                </a:solidFill>
                <a:latin typeface="+mj-lt"/>
              </a:rPr>
              <a:t>1996      National Center for Disease Control</a:t>
            </a:r>
            <a:r>
              <a:rPr lang="ka-GE" altLang="ka-GE" sz="2100" b="1" dirty="0" smtClean="0">
                <a:solidFill>
                  <a:srgbClr val="003366"/>
                </a:solidFill>
                <a:latin typeface="+mj-lt"/>
              </a:rPr>
              <a:t>   </a:t>
            </a:r>
          </a:p>
          <a:p>
            <a:pPr eaLnBrk="1" hangingPunct="1">
              <a:lnSpc>
                <a:spcPct val="90000"/>
              </a:lnSpc>
              <a:buFont typeface="Arial" panose="020B0604020202020204" pitchFamily="34" charset="0"/>
              <a:buNone/>
            </a:pPr>
            <a:endParaRPr lang="ka-GE" altLang="ka-GE" sz="2100" b="1" dirty="0">
              <a:solidFill>
                <a:srgbClr val="003366"/>
              </a:solidFill>
              <a:latin typeface="+mj-lt"/>
            </a:endParaRPr>
          </a:p>
          <a:p>
            <a:pPr eaLnBrk="1" hangingPunct="1">
              <a:lnSpc>
                <a:spcPct val="90000"/>
              </a:lnSpc>
              <a:buFontTx/>
              <a:buNone/>
            </a:pPr>
            <a:r>
              <a:rPr lang="en-US" altLang="ka-GE" sz="2100" b="1" dirty="0">
                <a:solidFill>
                  <a:srgbClr val="003366"/>
                </a:solidFill>
                <a:latin typeface="+mj-lt"/>
              </a:rPr>
              <a:t>2004-     As a result of large-scale reorganization</a:t>
            </a:r>
            <a:r>
              <a:rPr lang="ka-GE" altLang="ka-GE" sz="2100" b="1" dirty="0">
                <a:solidFill>
                  <a:srgbClr val="003366"/>
                </a:solidFill>
                <a:latin typeface="+mj-lt"/>
              </a:rPr>
              <a:t>: </a:t>
            </a:r>
            <a:r>
              <a:rPr lang="en-US" altLang="ka-GE" sz="2100" b="1" dirty="0">
                <a:solidFill>
                  <a:srgbClr val="003366"/>
                </a:solidFill>
                <a:latin typeface="+mj-lt"/>
              </a:rPr>
              <a:t>Integration of </a:t>
            </a:r>
            <a:endParaRPr lang="ka-GE" altLang="ka-GE" sz="2100" b="1" dirty="0">
              <a:solidFill>
                <a:srgbClr val="003366"/>
              </a:solidFill>
              <a:latin typeface="+mj-lt"/>
            </a:endParaRPr>
          </a:p>
          <a:p>
            <a:pPr eaLnBrk="1" hangingPunct="1">
              <a:lnSpc>
                <a:spcPct val="90000"/>
              </a:lnSpc>
              <a:buFont typeface="Arial" panose="020B0604020202020204" pitchFamily="34" charset="0"/>
              <a:buAutoNum type="arabicPlain" startAt="2007"/>
            </a:pPr>
            <a:r>
              <a:rPr lang="en-US" altLang="ka-GE" sz="2100" b="1" dirty="0">
                <a:solidFill>
                  <a:srgbClr val="003366"/>
                </a:solidFill>
                <a:latin typeface="+mj-lt"/>
              </a:rPr>
              <a:t> 	</a:t>
            </a:r>
            <a:r>
              <a:rPr lang="en-US" altLang="ka-GE" sz="2100" b="1" dirty="0" smtClean="0">
                <a:solidFill>
                  <a:srgbClr val="003366"/>
                </a:solidFill>
                <a:latin typeface="+mj-lt"/>
              </a:rPr>
              <a:t>  Medical  </a:t>
            </a:r>
            <a:r>
              <a:rPr lang="en-US" altLang="ka-GE" sz="2100" b="1" dirty="0">
                <a:solidFill>
                  <a:srgbClr val="003366"/>
                </a:solidFill>
                <a:latin typeface="+mj-lt"/>
              </a:rPr>
              <a:t>Statistics Center and Public Health Department  </a:t>
            </a:r>
          </a:p>
          <a:p>
            <a:pPr eaLnBrk="1" hangingPunct="1">
              <a:lnSpc>
                <a:spcPct val="90000"/>
              </a:lnSpc>
              <a:buFont typeface="Arial" panose="020B0604020202020204" pitchFamily="34" charset="0"/>
              <a:buNone/>
            </a:pPr>
            <a:r>
              <a:rPr lang="en-US" altLang="ka-GE" sz="2100" b="1" dirty="0">
                <a:solidFill>
                  <a:srgbClr val="003366"/>
                </a:solidFill>
                <a:latin typeface="+mj-lt"/>
              </a:rPr>
              <a:t>		</a:t>
            </a:r>
          </a:p>
          <a:p>
            <a:pPr eaLnBrk="1" hangingPunct="1">
              <a:lnSpc>
                <a:spcPct val="90000"/>
              </a:lnSpc>
              <a:buFont typeface="Arial" panose="020B0604020202020204" pitchFamily="34" charset="0"/>
              <a:buNone/>
            </a:pPr>
            <a:r>
              <a:rPr lang="en-US" altLang="ka-GE" sz="2100" b="1" dirty="0" smtClean="0">
                <a:solidFill>
                  <a:srgbClr val="003366"/>
                </a:solidFill>
                <a:latin typeface="+mj-lt"/>
              </a:rPr>
              <a:t>2013  	Integration </a:t>
            </a:r>
            <a:r>
              <a:rPr lang="en-US" altLang="ka-GE" sz="2100" b="1" dirty="0">
                <a:solidFill>
                  <a:srgbClr val="003366"/>
                </a:solidFill>
                <a:latin typeface="+mj-lt"/>
              </a:rPr>
              <a:t>of R. Lugar Center for Public Health </a:t>
            </a:r>
            <a:r>
              <a:rPr lang="en-US" altLang="ka-GE" sz="2100" b="1" dirty="0" smtClean="0">
                <a:solidFill>
                  <a:srgbClr val="003366"/>
                </a:solidFill>
                <a:latin typeface="+mj-lt"/>
              </a:rPr>
              <a:t>Research  </a:t>
            </a:r>
            <a:endParaRPr lang="ka-GE" altLang="ka-GE" sz="2100" b="1" dirty="0">
              <a:solidFill>
                <a:srgbClr val="003366"/>
              </a:solidFill>
              <a:latin typeface="+mj-lt"/>
            </a:endParaRPr>
          </a:p>
          <a:p>
            <a:pPr eaLnBrk="1" hangingPunct="1">
              <a:lnSpc>
                <a:spcPct val="90000"/>
              </a:lnSpc>
              <a:buFont typeface="Arial" panose="020B0604020202020204" pitchFamily="34" charset="0"/>
              <a:buNone/>
            </a:pPr>
            <a:r>
              <a:rPr lang="ka-GE" altLang="ka-GE" sz="2000" b="1" dirty="0">
                <a:solidFill>
                  <a:srgbClr val="003366"/>
                </a:solidFill>
                <a:latin typeface="+mj-lt"/>
              </a:rPr>
              <a:t>              </a:t>
            </a:r>
            <a:endParaRPr lang="ru-RU" altLang="ka-GE" sz="2000" b="1" dirty="0">
              <a:solidFill>
                <a:srgbClr val="003366"/>
              </a:solidFill>
              <a:latin typeface="+mj-lt"/>
            </a:endParaRPr>
          </a:p>
        </p:txBody>
      </p:sp>
      <p:pic>
        <p:nvPicPr>
          <p:cNvPr id="9" name="Picture 8"/>
          <p:cNvPicPr>
            <a:picLocks noChangeAspect="1"/>
          </p:cNvPicPr>
          <p:nvPr/>
        </p:nvPicPr>
        <p:blipFill>
          <a:blip r:embed="rId3"/>
          <a:stretch>
            <a:fillRect/>
          </a:stretch>
        </p:blipFill>
        <p:spPr>
          <a:xfrm>
            <a:off x="55013" y="6218816"/>
            <a:ext cx="772571" cy="594560"/>
          </a:xfrm>
          <a:prstGeom prst="rect">
            <a:avLst/>
          </a:prstGeom>
        </p:spPr>
      </p:pic>
    </p:spTree>
    <p:extLst>
      <p:ext uri="{BB962C8B-B14F-4D97-AF65-F5344CB8AC3E}">
        <p14:creationId xmlns:p14="http://schemas.microsoft.com/office/powerpoint/2010/main" val="21240303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9218" name="Group 4"/>
          <p:cNvGrpSpPr>
            <a:grpSpLocks/>
          </p:cNvGrpSpPr>
          <p:nvPr/>
        </p:nvGrpSpPr>
        <p:grpSpPr bwMode="auto">
          <a:xfrm>
            <a:off x="0" y="6165850"/>
            <a:ext cx="9144000" cy="692150"/>
            <a:chOff x="0" y="3884"/>
            <a:chExt cx="5760" cy="436"/>
          </a:xfrm>
        </p:grpSpPr>
        <p:sp>
          <p:nvSpPr>
            <p:cNvPr id="9220" name="Rectangle 5"/>
            <p:cNvSpPr>
              <a:spLocks noChangeArrowheads="1"/>
            </p:cNvSpPr>
            <p:nvPr/>
          </p:nvSpPr>
          <p:spPr bwMode="auto">
            <a:xfrm>
              <a:off x="0" y="3884"/>
              <a:ext cx="5760" cy="436"/>
            </a:xfrm>
            <a:prstGeom prst="rect">
              <a:avLst/>
            </a:prstGeom>
            <a:solidFill>
              <a:srgbClr val="0099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p>
          </p:txBody>
        </p:sp>
        <p:sp>
          <p:nvSpPr>
            <p:cNvPr id="9221" name="Rectangle 6"/>
            <p:cNvSpPr>
              <a:spLocks noChangeArrowheads="1"/>
            </p:cNvSpPr>
            <p:nvPr/>
          </p:nvSpPr>
          <p:spPr bwMode="auto">
            <a:xfrm>
              <a:off x="793" y="4016"/>
              <a:ext cx="3335"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a:solidFill>
                    <a:schemeClr val="bg1"/>
                  </a:solidFill>
                </a:rPr>
                <a:t>National Center for Disease Control  &amp; Public Health</a:t>
              </a:r>
              <a:endParaRPr lang="ru-RU" altLang="en-US" sz="1400" b="1">
                <a:solidFill>
                  <a:schemeClr val="bg1"/>
                </a:solidFill>
              </a:endParaRPr>
            </a:p>
          </p:txBody>
        </p:sp>
        <p:sp>
          <p:nvSpPr>
            <p:cNvPr id="9223" name="Text Box 8"/>
            <p:cNvSpPr txBox="1">
              <a:spLocks noChangeArrowheads="1"/>
            </p:cNvSpPr>
            <p:nvPr/>
          </p:nvSpPr>
          <p:spPr bwMode="auto">
            <a:xfrm>
              <a:off x="4694" y="4020"/>
              <a:ext cx="9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chemeClr val="bg1"/>
                  </a:solidFill>
                </a:rPr>
                <a:t>www.ncdc.ge</a:t>
              </a:r>
              <a:endParaRPr lang="ru-RU" altLang="en-US" sz="1800">
                <a:solidFill>
                  <a:schemeClr val="bg1"/>
                </a:solidFill>
              </a:endParaRPr>
            </a:p>
          </p:txBody>
        </p:sp>
      </p:grpSp>
      <p:sp>
        <p:nvSpPr>
          <p:cNvPr id="10243" name="Content Placeholder 2"/>
          <p:cNvSpPr txBox="1">
            <a:spLocks/>
          </p:cNvSpPr>
          <p:nvPr/>
        </p:nvSpPr>
        <p:spPr bwMode="auto">
          <a:xfrm>
            <a:off x="663575" y="908050"/>
            <a:ext cx="8229600" cy="4525963"/>
          </a:xfrm>
          <a:prstGeom prst="rect">
            <a:avLst/>
          </a:prstGeom>
          <a:noFill/>
          <a:ln w="9525">
            <a:noFill/>
            <a:miter lim="800000"/>
            <a:headEnd/>
            <a:tailEnd/>
          </a:ln>
        </p:spPr>
        <p:txBody>
          <a:bodyPr/>
          <a:lstStyle/>
          <a:p>
            <a:pPr eaLnBrk="1" hangingPunct="1">
              <a:lnSpc>
                <a:spcPct val="90000"/>
              </a:lnSpc>
              <a:spcBef>
                <a:spcPct val="20000"/>
              </a:spcBef>
              <a:buFont typeface="Arial" charset="0"/>
              <a:buNone/>
              <a:defRPr/>
            </a:pPr>
            <a:endParaRPr lang="en-US" sz="2600" b="1" dirty="0">
              <a:solidFill>
                <a:schemeClr val="tx2"/>
              </a:solidFill>
              <a:latin typeface="+mj-lt"/>
              <a:ea typeface="+mn-ea"/>
              <a:cs typeface="Arial" charset="0"/>
            </a:endParaRPr>
          </a:p>
          <a:p>
            <a:pPr eaLnBrk="1" hangingPunct="1">
              <a:lnSpc>
                <a:spcPct val="90000"/>
              </a:lnSpc>
              <a:spcBef>
                <a:spcPct val="20000"/>
              </a:spcBef>
              <a:buFont typeface="Arial" charset="0"/>
              <a:buNone/>
              <a:defRPr/>
            </a:pPr>
            <a:r>
              <a:rPr lang="en-US" sz="3200" b="1" dirty="0">
                <a:solidFill>
                  <a:srgbClr val="C00000"/>
                </a:solidFill>
                <a:latin typeface="+mj-lt"/>
                <a:ea typeface="+mn-ea"/>
                <a:cs typeface="Arial" charset="0"/>
              </a:rPr>
              <a:t>Vision</a:t>
            </a:r>
            <a:r>
              <a:rPr lang="ka-GE" sz="3200" b="1" dirty="0">
                <a:solidFill>
                  <a:srgbClr val="C00000"/>
                </a:solidFill>
                <a:latin typeface="+mj-lt"/>
                <a:ea typeface="+mn-ea"/>
                <a:cs typeface="Arial" charset="0"/>
              </a:rPr>
              <a:t>:</a:t>
            </a:r>
            <a:r>
              <a:rPr lang="ka-GE" sz="2500" b="1" dirty="0">
                <a:solidFill>
                  <a:srgbClr val="C00000"/>
                </a:solidFill>
                <a:latin typeface="+mj-lt"/>
                <a:ea typeface="+mn-ea"/>
                <a:cs typeface="Arial" charset="0"/>
              </a:rPr>
              <a:t> </a:t>
            </a:r>
            <a:r>
              <a:rPr lang="en-US" sz="2500" b="1" dirty="0">
                <a:solidFill>
                  <a:schemeClr val="tx2"/>
                </a:solidFill>
                <a:latin typeface="+mj-lt"/>
                <a:ea typeface="+mn-ea"/>
                <a:cs typeface="Arial" charset="0"/>
              </a:rPr>
              <a:t>      </a:t>
            </a:r>
            <a:r>
              <a:rPr lang="en-US" sz="2500" b="1" dirty="0">
                <a:solidFill>
                  <a:srgbClr val="003366"/>
                </a:solidFill>
                <a:latin typeface="+mj-lt"/>
                <a:ea typeface="+mn-ea"/>
                <a:cs typeface="Arial" charset="0"/>
              </a:rPr>
              <a:t>Our Knowledge </a:t>
            </a:r>
            <a:r>
              <a:rPr lang="ka-GE" sz="2500" b="1" dirty="0">
                <a:solidFill>
                  <a:srgbClr val="003366"/>
                </a:solidFill>
                <a:latin typeface="+mj-lt"/>
                <a:ea typeface="+mn-ea"/>
                <a:cs typeface="Arial" charset="0"/>
              </a:rPr>
              <a:t>– </a:t>
            </a:r>
            <a:r>
              <a:rPr lang="en-US" sz="2500" b="1" dirty="0">
                <a:solidFill>
                  <a:srgbClr val="003366"/>
                </a:solidFill>
                <a:latin typeface="+mj-lt"/>
                <a:ea typeface="+mn-ea"/>
                <a:cs typeface="Arial" charset="0"/>
              </a:rPr>
              <a:t>for Public Health</a:t>
            </a:r>
            <a:endParaRPr lang="en-US" sz="2500" dirty="0">
              <a:solidFill>
                <a:srgbClr val="003366"/>
              </a:solidFill>
              <a:latin typeface="+mj-lt"/>
              <a:ea typeface="+mn-ea"/>
              <a:cs typeface="Arial" charset="0"/>
            </a:endParaRPr>
          </a:p>
          <a:p>
            <a:pPr eaLnBrk="1" hangingPunct="1">
              <a:lnSpc>
                <a:spcPct val="90000"/>
              </a:lnSpc>
              <a:spcBef>
                <a:spcPct val="20000"/>
              </a:spcBef>
              <a:buFont typeface="Arial" charset="0"/>
              <a:buNone/>
              <a:defRPr/>
            </a:pPr>
            <a:endParaRPr lang="en-US" sz="2500" b="1" dirty="0">
              <a:solidFill>
                <a:schemeClr val="tx2"/>
              </a:solidFill>
              <a:latin typeface="+mj-lt"/>
              <a:ea typeface="+mn-ea"/>
              <a:cs typeface="Arial" charset="0"/>
            </a:endParaRPr>
          </a:p>
          <a:p>
            <a:pPr eaLnBrk="1" hangingPunct="1">
              <a:lnSpc>
                <a:spcPct val="90000"/>
              </a:lnSpc>
              <a:spcBef>
                <a:spcPct val="20000"/>
              </a:spcBef>
              <a:buFont typeface="Arial" charset="0"/>
              <a:buNone/>
              <a:defRPr/>
            </a:pPr>
            <a:r>
              <a:rPr lang="en-US" sz="3200" b="1" dirty="0">
                <a:solidFill>
                  <a:srgbClr val="C00000"/>
                </a:solidFill>
                <a:latin typeface="+mj-lt"/>
                <a:ea typeface="+mn-ea"/>
                <a:cs typeface="Arial" charset="0"/>
              </a:rPr>
              <a:t>Mission</a:t>
            </a:r>
            <a:r>
              <a:rPr lang="ka-GE" sz="3200" b="1" dirty="0">
                <a:solidFill>
                  <a:srgbClr val="C00000"/>
                </a:solidFill>
                <a:latin typeface="+mj-lt"/>
                <a:ea typeface="+mn-ea"/>
                <a:cs typeface="Arial" charset="0"/>
              </a:rPr>
              <a:t>:</a:t>
            </a:r>
            <a:r>
              <a:rPr lang="ka-GE" sz="2500" b="1" dirty="0">
                <a:solidFill>
                  <a:srgbClr val="C00000"/>
                </a:solidFill>
                <a:latin typeface="+mj-lt"/>
                <a:ea typeface="+mn-ea"/>
                <a:cs typeface="Arial" charset="0"/>
              </a:rPr>
              <a:t>   </a:t>
            </a:r>
            <a:r>
              <a:rPr lang="en-US" sz="2500" b="1" dirty="0">
                <a:solidFill>
                  <a:srgbClr val="C00000"/>
                </a:solidFill>
                <a:latin typeface="+mj-lt"/>
                <a:ea typeface="+mn-ea"/>
                <a:cs typeface="Arial" charset="0"/>
              </a:rPr>
              <a:t> </a:t>
            </a:r>
            <a:r>
              <a:rPr lang="en-US" sz="2500" b="1" dirty="0">
                <a:solidFill>
                  <a:srgbClr val="003366"/>
                </a:solidFill>
                <a:latin typeface="+mj-lt"/>
                <a:ea typeface="+mn-ea"/>
                <a:cs typeface="Arial" charset="0"/>
              </a:rPr>
              <a:t>Protection and improvement of the health </a:t>
            </a:r>
            <a:r>
              <a:rPr lang="en-US" sz="2500" b="1" dirty="0" smtClean="0">
                <a:solidFill>
                  <a:srgbClr val="003366"/>
                </a:solidFill>
                <a:latin typeface="+mj-lt"/>
                <a:ea typeface="+mn-ea"/>
                <a:cs typeface="Arial" charset="0"/>
              </a:rPr>
              <a:t>of </a:t>
            </a:r>
            <a:r>
              <a:rPr lang="en-US" sz="2500" b="1" dirty="0">
                <a:solidFill>
                  <a:srgbClr val="003366"/>
                </a:solidFill>
                <a:latin typeface="+mj-lt"/>
                <a:ea typeface="+mn-ea"/>
                <a:cs typeface="Arial" charset="0"/>
              </a:rPr>
              <a:t>Georgia’s population through scientific </a:t>
            </a:r>
            <a:r>
              <a:rPr lang="en-US" sz="2500" b="1" dirty="0" smtClean="0">
                <a:solidFill>
                  <a:srgbClr val="003366"/>
                </a:solidFill>
                <a:latin typeface="+mj-lt"/>
                <a:ea typeface="+mn-ea"/>
                <a:cs typeface="Arial" charset="0"/>
              </a:rPr>
              <a:t>evidence-based  </a:t>
            </a:r>
            <a:r>
              <a:rPr lang="en-US" sz="2500" b="1" dirty="0">
                <a:solidFill>
                  <a:srgbClr val="003366"/>
                </a:solidFill>
                <a:latin typeface="+mj-lt"/>
                <a:ea typeface="+mn-ea"/>
                <a:cs typeface="Arial" charset="0"/>
              </a:rPr>
              <a:t>prevention of diseases,  		            preparing for and timely responding to 		            threats of public health </a:t>
            </a:r>
            <a:endParaRPr lang="ru-RU" sz="2500" dirty="0">
              <a:solidFill>
                <a:srgbClr val="003366"/>
              </a:solidFill>
              <a:latin typeface="+mj-lt"/>
              <a:ea typeface="+mn-ea"/>
              <a:cs typeface="Arial" charset="0"/>
            </a:endParaRPr>
          </a:p>
          <a:p>
            <a:pPr eaLnBrk="1" hangingPunct="1">
              <a:lnSpc>
                <a:spcPct val="90000"/>
              </a:lnSpc>
              <a:spcBef>
                <a:spcPct val="20000"/>
              </a:spcBef>
              <a:buFont typeface="Arial" charset="0"/>
              <a:buNone/>
              <a:defRPr/>
            </a:pPr>
            <a:r>
              <a:rPr lang="en-US" sz="2400" b="1" dirty="0">
                <a:solidFill>
                  <a:srgbClr val="003366"/>
                </a:solidFill>
                <a:latin typeface="+mj-lt"/>
                <a:ea typeface="+mn-ea"/>
                <a:cs typeface="Arial" charset="0"/>
              </a:rPr>
              <a:t>  </a:t>
            </a:r>
            <a:endParaRPr lang="en-US" sz="2400" dirty="0">
              <a:solidFill>
                <a:srgbClr val="003366"/>
              </a:solidFill>
              <a:latin typeface="+mj-lt"/>
              <a:ea typeface="+mn-ea"/>
              <a:cs typeface="Arial" charset="0"/>
            </a:endParaRPr>
          </a:p>
          <a:p>
            <a:pPr eaLnBrk="1" hangingPunct="1">
              <a:lnSpc>
                <a:spcPct val="90000"/>
              </a:lnSpc>
              <a:spcBef>
                <a:spcPct val="20000"/>
              </a:spcBef>
              <a:buFont typeface="Arial" charset="0"/>
              <a:buNone/>
              <a:defRPr/>
            </a:pPr>
            <a:endParaRPr lang="en-US" sz="2200" dirty="0">
              <a:solidFill>
                <a:schemeClr val="tx2"/>
              </a:solidFill>
              <a:latin typeface="+mj-lt"/>
              <a:ea typeface="+mn-ea"/>
              <a:cs typeface="Arial" charset="0"/>
            </a:endParaRPr>
          </a:p>
        </p:txBody>
      </p:sp>
      <p:pic>
        <p:nvPicPr>
          <p:cNvPr id="8" name="Picture 7"/>
          <p:cNvPicPr>
            <a:picLocks noChangeAspect="1"/>
          </p:cNvPicPr>
          <p:nvPr/>
        </p:nvPicPr>
        <p:blipFill>
          <a:blip r:embed="rId3"/>
          <a:stretch>
            <a:fillRect/>
          </a:stretch>
        </p:blipFill>
        <p:spPr>
          <a:xfrm>
            <a:off x="55013" y="6218816"/>
            <a:ext cx="772571" cy="594560"/>
          </a:xfrm>
          <a:prstGeom prst="rect">
            <a:avLst/>
          </a:prstGeom>
        </p:spPr>
      </p:pic>
    </p:spTree>
    <p:extLst>
      <p:ext uri="{BB962C8B-B14F-4D97-AF65-F5344CB8AC3E}">
        <p14:creationId xmlns:p14="http://schemas.microsoft.com/office/powerpoint/2010/main" val="412839058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7170" name="Group 4">
            <a:extLst>
              <a:ext uri="{FF2B5EF4-FFF2-40B4-BE49-F238E27FC236}">
                <a16:creationId xmlns="" xmlns:a16="http://schemas.microsoft.com/office/drawing/2014/main" id="{DFD328B3-D093-4870-9948-C02012324E23}"/>
              </a:ext>
            </a:extLst>
          </p:cNvPr>
          <p:cNvGrpSpPr>
            <a:grpSpLocks/>
          </p:cNvGrpSpPr>
          <p:nvPr/>
        </p:nvGrpSpPr>
        <p:grpSpPr bwMode="auto">
          <a:xfrm>
            <a:off x="0" y="6165850"/>
            <a:ext cx="9144000" cy="692150"/>
            <a:chOff x="0" y="3884"/>
            <a:chExt cx="5760" cy="436"/>
          </a:xfrm>
        </p:grpSpPr>
        <p:sp>
          <p:nvSpPr>
            <p:cNvPr id="7172" name="Rectangle 5">
              <a:extLst>
                <a:ext uri="{FF2B5EF4-FFF2-40B4-BE49-F238E27FC236}">
                  <a16:creationId xmlns="" xmlns:a16="http://schemas.microsoft.com/office/drawing/2014/main" id="{280B098E-8370-4667-8E3A-B479C537721C}"/>
                </a:ext>
              </a:extLst>
            </p:cNvPr>
            <p:cNvSpPr>
              <a:spLocks noChangeArrowheads="1"/>
            </p:cNvSpPr>
            <p:nvPr/>
          </p:nvSpPr>
          <p:spPr bwMode="auto">
            <a:xfrm>
              <a:off x="0" y="3884"/>
              <a:ext cx="5760" cy="436"/>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en-US" sz="1800">
                <a:latin typeface="Calibri" panose="020F0502020204030204" pitchFamily="34" charset="0"/>
              </a:endParaRPr>
            </a:p>
          </p:txBody>
        </p:sp>
        <p:sp>
          <p:nvSpPr>
            <p:cNvPr id="7173" name="Rectangle 6">
              <a:extLst>
                <a:ext uri="{FF2B5EF4-FFF2-40B4-BE49-F238E27FC236}">
                  <a16:creationId xmlns="" xmlns:a16="http://schemas.microsoft.com/office/drawing/2014/main" id="{E478B40B-57A7-4528-979B-D9F014E3A33D}"/>
                </a:ext>
              </a:extLst>
            </p:cNvPr>
            <p:cNvSpPr>
              <a:spLocks noChangeArrowheads="1"/>
            </p:cNvSpPr>
            <p:nvPr/>
          </p:nvSpPr>
          <p:spPr bwMode="auto">
            <a:xfrm>
              <a:off x="793" y="4016"/>
              <a:ext cx="3335"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en-US" altLang="en-US" sz="1400" b="1" dirty="0">
                  <a:solidFill>
                    <a:schemeClr val="bg1"/>
                  </a:solidFill>
                  <a:latin typeface="Calibri" panose="020F0502020204030204" pitchFamily="34" charset="0"/>
                </a:rPr>
                <a:t>National Center for Disease Control  &amp; Public Health</a:t>
              </a:r>
              <a:endParaRPr lang="ru-RU" altLang="en-US" sz="1400" b="1" dirty="0">
                <a:solidFill>
                  <a:schemeClr val="bg1"/>
                </a:solidFill>
                <a:latin typeface="Calibri" panose="020F0502020204030204" pitchFamily="34" charset="0"/>
              </a:endParaRPr>
            </a:p>
          </p:txBody>
        </p:sp>
        <p:sp>
          <p:nvSpPr>
            <p:cNvPr id="7175" name="Text Box 8">
              <a:extLst>
                <a:ext uri="{FF2B5EF4-FFF2-40B4-BE49-F238E27FC236}">
                  <a16:creationId xmlns="" xmlns:a16="http://schemas.microsoft.com/office/drawing/2014/main" id="{75506A12-0D4B-4044-A8C2-305E0AEC727F}"/>
                </a:ext>
              </a:extLst>
            </p:cNvPr>
            <p:cNvSpPr txBox="1">
              <a:spLocks noChangeArrowheads="1"/>
            </p:cNvSpPr>
            <p:nvPr/>
          </p:nvSpPr>
          <p:spPr bwMode="auto">
            <a:xfrm>
              <a:off x="4694" y="4020"/>
              <a:ext cx="9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en-US" altLang="en-US" sz="1800">
                  <a:solidFill>
                    <a:schemeClr val="bg1"/>
                  </a:solidFill>
                  <a:latin typeface="Calibri" panose="020F0502020204030204" pitchFamily="34" charset="0"/>
                </a:rPr>
                <a:t>www.ncdc.ge</a:t>
              </a:r>
              <a:endParaRPr lang="ru-RU" altLang="en-US" sz="1800">
                <a:solidFill>
                  <a:schemeClr val="bg1"/>
                </a:solidFill>
                <a:latin typeface="Calibri" panose="020F0502020204030204" pitchFamily="34" charset="0"/>
              </a:endParaRPr>
            </a:p>
          </p:txBody>
        </p:sp>
      </p:grpSp>
      <p:sp>
        <p:nvSpPr>
          <p:cNvPr id="5123" name="Text Placeholder 2">
            <a:extLst>
              <a:ext uri="{FF2B5EF4-FFF2-40B4-BE49-F238E27FC236}">
                <a16:creationId xmlns="" xmlns:a16="http://schemas.microsoft.com/office/drawing/2014/main" id="{76863529-5652-4E8D-B1FD-742895A6F74C}"/>
              </a:ext>
            </a:extLst>
          </p:cNvPr>
          <p:cNvSpPr txBox="1">
            <a:spLocks/>
          </p:cNvSpPr>
          <p:nvPr/>
        </p:nvSpPr>
        <p:spPr bwMode="auto">
          <a:xfrm>
            <a:off x="441298" y="362152"/>
            <a:ext cx="8064896" cy="4896544"/>
          </a:xfrm>
          <a:prstGeom prst="rect">
            <a:avLst/>
          </a:prstGeom>
          <a:noFill/>
          <a:ln w="9525">
            <a:noFill/>
            <a:miter lim="800000"/>
            <a:headEnd/>
            <a:tailEnd/>
          </a:ln>
        </p:spPr>
        <p:txBody>
          <a:bodyPr/>
          <a:lstStyle/>
          <a:p>
            <a:pPr algn="ctr">
              <a:lnSpc>
                <a:spcPct val="70000"/>
              </a:lnSpc>
              <a:spcBef>
                <a:spcPct val="20000"/>
              </a:spcBef>
              <a:buFont typeface="Arial" pitchFamily="34" charset="0"/>
              <a:buNone/>
              <a:defRPr/>
            </a:pPr>
            <a:r>
              <a:rPr lang="en-US" sz="3600" b="1" dirty="0">
                <a:solidFill>
                  <a:srgbClr val="C00000"/>
                </a:solidFill>
                <a:latin typeface="+mj-lt"/>
                <a:ea typeface="+mn-ea"/>
                <a:cs typeface="Calibri" panose="020F0502020204030204" pitchFamily="34" charset="0"/>
              </a:rPr>
              <a:t>NCDC Strategic </a:t>
            </a:r>
            <a:r>
              <a:rPr lang="en-US" sz="3600" b="1" dirty="0" smtClean="0">
                <a:solidFill>
                  <a:srgbClr val="C00000"/>
                </a:solidFill>
                <a:latin typeface="+mj-lt"/>
                <a:ea typeface="+mn-ea"/>
                <a:cs typeface="Calibri" panose="020F0502020204030204" pitchFamily="34" charset="0"/>
              </a:rPr>
              <a:t>Priorities</a:t>
            </a:r>
          </a:p>
          <a:p>
            <a:pPr algn="ctr">
              <a:lnSpc>
                <a:spcPct val="70000"/>
              </a:lnSpc>
              <a:spcBef>
                <a:spcPct val="20000"/>
              </a:spcBef>
              <a:buFont typeface="Arial" pitchFamily="34" charset="0"/>
              <a:buNone/>
              <a:defRPr/>
            </a:pPr>
            <a:endParaRPr lang="en-US" sz="3600" b="1" dirty="0">
              <a:solidFill>
                <a:srgbClr val="C00000"/>
              </a:solidFill>
              <a:latin typeface="+mj-lt"/>
              <a:ea typeface="+mn-ea"/>
              <a:cs typeface="Calibri" panose="020F0502020204030204" pitchFamily="34" charset="0"/>
            </a:endParaRPr>
          </a:p>
          <a:p>
            <a:pPr marL="342900" indent="-342900" algn="ctr">
              <a:lnSpc>
                <a:spcPct val="70000"/>
              </a:lnSpc>
              <a:spcBef>
                <a:spcPct val="20000"/>
              </a:spcBef>
              <a:buFont typeface="+mj-lt"/>
              <a:buAutoNum type="arabicPeriod"/>
              <a:defRPr/>
            </a:pPr>
            <a:endParaRPr lang="en-US" b="1" dirty="0">
              <a:solidFill>
                <a:schemeClr val="tx2"/>
              </a:solidFill>
              <a:latin typeface="+mj-lt"/>
              <a:ea typeface="+mn-ea"/>
              <a:cs typeface="Calibri" panose="020F0502020204030204" pitchFamily="34" charset="0"/>
            </a:endParaRPr>
          </a:p>
          <a:p>
            <a:pPr marL="342900" indent="-342900" algn="just">
              <a:lnSpc>
                <a:spcPct val="70000"/>
              </a:lnSpc>
              <a:spcBef>
                <a:spcPct val="20000"/>
              </a:spcBef>
              <a:buFont typeface="+mj-lt"/>
              <a:buAutoNum type="arabicPeriod"/>
              <a:defRPr/>
            </a:pPr>
            <a:r>
              <a:rPr lang="en-US" b="1" dirty="0">
                <a:solidFill>
                  <a:srgbClr val="002060"/>
                </a:solidFill>
                <a:latin typeface="+mj-lt"/>
                <a:ea typeface="+mn-ea"/>
                <a:cs typeface="Calibri" panose="020F0502020204030204" pitchFamily="34" charset="0"/>
              </a:rPr>
              <a:t>Decrease of Morbidity, Disability and Mortality caused by Communicable      Diseases;</a:t>
            </a:r>
          </a:p>
          <a:p>
            <a:pPr marL="342900" indent="-342900" algn="just">
              <a:lnSpc>
                <a:spcPct val="70000"/>
              </a:lnSpc>
              <a:spcBef>
                <a:spcPct val="20000"/>
              </a:spcBef>
              <a:buFont typeface="+mj-lt"/>
              <a:buAutoNum type="arabicPeriod"/>
              <a:defRPr/>
            </a:pPr>
            <a:endParaRPr lang="en-US" b="1" dirty="0">
              <a:solidFill>
                <a:srgbClr val="002060"/>
              </a:solidFill>
              <a:latin typeface="+mj-lt"/>
              <a:ea typeface="+mn-ea"/>
              <a:cs typeface="Calibri" panose="020F0502020204030204" pitchFamily="34" charset="0"/>
            </a:endParaRPr>
          </a:p>
          <a:p>
            <a:pPr marL="342900" indent="-342900" algn="just">
              <a:lnSpc>
                <a:spcPct val="70000"/>
              </a:lnSpc>
              <a:spcBef>
                <a:spcPct val="20000"/>
              </a:spcBef>
              <a:buFont typeface="+mj-lt"/>
              <a:buAutoNum type="arabicPeriod"/>
              <a:defRPr/>
            </a:pPr>
            <a:r>
              <a:rPr lang="en-US" b="1" dirty="0">
                <a:solidFill>
                  <a:srgbClr val="003366"/>
                </a:solidFill>
                <a:latin typeface="+mj-lt"/>
                <a:ea typeface="+mn-ea"/>
                <a:cs typeface="Calibri" panose="020F0502020204030204" pitchFamily="34" charset="0"/>
              </a:rPr>
              <a:t>Decrease of Morbidity, Disability and Mortality caused by Non-Communicable Diseases;</a:t>
            </a:r>
          </a:p>
          <a:p>
            <a:pPr marL="342900" indent="-342900" algn="just">
              <a:lnSpc>
                <a:spcPct val="70000"/>
              </a:lnSpc>
              <a:spcBef>
                <a:spcPct val="20000"/>
              </a:spcBef>
              <a:buFont typeface="+mj-lt"/>
              <a:buAutoNum type="arabicPeriod"/>
              <a:defRPr/>
            </a:pPr>
            <a:endParaRPr lang="en-US" b="1" dirty="0">
              <a:solidFill>
                <a:srgbClr val="003366"/>
              </a:solidFill>
              <a:latin typeface="+mj-lt"/>
              <a:ea typeface="+mn-ea"/>
              <a:cs typeface="Calibri" panose="020F0502020204030204" pitchFamily="34" charset="0"/>
            </a:endParaRPr>
          </a:p>
          <a:p>
            <a:pPr marL="342900" indent="-342900" algn="just">
              <a:lnSpc>
                <a:spcPct val="70000"/>
              </a:lnSpc>
              <a:spcBef>
                <a:spcPct val="20000"/>
              </a:spcBef>
              <a:buFont typeface="+mj-lt"/>
              <a:buAutoNum type="arabicPeriod"/>
              <a:defRPr/>
            </a:pPr>
            <a:r>
              <a:rPr lang="en-US" b="1" dirty="0">
                <a:solidFill>
                  <a:srgbClr val="003366"/>
                </a:solidFill>
                <a:latin typeface="+mj-lt"/>
                <a:ea typeface="+mn-ea"/>
                <a:cs typeface="Calibri" panose="020F0502020204030204" pitchFamily="34" charset="0"/>
              </a:rPr>
              <a:t>Assessment and correction of environmental hazards and behavioral risk-factors for improvement of health in population;</a:t>
            </a:r>
          </a:p>
          <a:p>
            <a:pPr marL="342900" indent="-342900" algn="just">
              <a:lnSpc>
                <a:spcPct val="70000"/>
              </a:lnSpc>
              <a:spcBef>
                <a:spcPct val="20000"/>
              </a:spcBef>
              <a:buFont typeface="+mj-lt"/>
              <a:buAutoNum type="arabicPeriod"/>
              <a:defRPr/>
            </a:pPr>
            <a:endParaRPr lang="en-US" b="1" dirty="0">
              <a:solidFill>
                <a:srgbClr val="003366"/>
              </a:solidFill>
              <a:latin typeface="+mj-lt"/>
              <a:ea typeface="+mn-ea"/>
              <a:cs typeface="Calibri" panose="020F0502020204030204" pitchFamily="34" charset="0"/>
            </a:endParaRPr>
          </a:p>
          <a:p>
            <a:pPr marL="342900" indent="-342900" algn="just">
              <a:lnSpc>
                <a:spcPct val="70000"/>
              </a:lnSpc>
              <a:spcBef>
                <a:spcPct val="20000"/>
              </a:spcBef>
              <a:buFont typeface="+mj-lt"/>
              <a:buAutoNum type="arabicPeriod"/>
              <a:defRPr/>
            </a:pPr>
            <a:r>
              <a:rPr lang="en-US" b="1" dirty="0">
                <a:solidFill>
                  <a:srgbClr val="003366"/>
                </a:solidFill>
                <a:latin typeface="+mj-lt"/>
                <a:ea typeface="+mn-ea"/>
                <a:cs typeface="Calibri" panose="020F0502020204030204" pitchFamily="34" charset="0"/>
              </a:rPr>
              <a:t>Development of applied and fundamental bio-medical and bio-technological     scientific research potential;</a:t>
            </a:r>
          </a:p>
          <a:p>
            <a:pPr marL="342900" indent="-342900" algn="just">
              <a:lnSpc>
                <a:spcPct val="70000"/>
              </a:lnSpc>
              <a:spcBef>
                <a:spcPct val="20000"/>
              </a:spcBef>
              <a:buFont typeface="+mj-lt"/>
              <a:buAutoNum type="arabicPeriod"/>
              <a:defRPr/>
            </a:pPr>
            <a:endParaRPr lang="en-US" b="1" dirty="0">
              <a:solidFill>
                <a:srgbClr val="003366"/>
              </a:solidFill>
              <a:latin typeface="+mj-lt"/>
              <a:ea typeface="+mn-ea"/>
              <a:cs typeface="Calibri" panose="020F0502020204030204" pitchFamily="34" charset="0"/>
            </a:endParaRPr>
          </a:p>
          <a:p>
            <a:pPr marL="342900" indent="-342900" algn="just">
              <a:lnSpc>
                <a:spcPct val="70000"/>
              </a:lnSpc>
              <a:spcBef>
                <a:spcPct val="20000"/>
              </a:spcBef>
              <a:buFont typeface="+mj-lt"/>
              <a:buAutoNum type="arabicPeriod"/>
              <a:defRPr/>
            </a:pPr>
            <a:r>
              <a:rPr lang="en-US" altLang="ka-GE" b="1" dirty="0">
                <a:solidFill>
                  <a:srgbClr val="003366"/>
                </a:solidFill>
                <a:latin typeface="+mj-lt"/>
                <a:cs typeface="Calibri" panose="020F0502020204030204" pitchFamily="34" charset="0"/>
              </a:rPr>
              <a:t>Strengthen preparedness capacities for  rapid and effective response to the public health threats;</a:t>
            </a:r>
          </a:p>
          <a:p>
            <a:pPr marL="342900" indent="-342900" algn="just">
              <a:lnSpc>
                <a:spcPct val="70000"/>
              </a:lnSpc>
              <a:spcBef>
                <a:spcPct val="20000"/>
              </a:spcBef>
              <a:buFont typeface="+mj-lt"/>
              <a:buAutoNum type="arabicPeriod"/>
              <a:defRPr/>
            </a:pPr>
            <a:endParaRPr lang="en-US" altLang="ka-GE" b="1" dirty="0">
              <a:solidFill>
                <a:srgbClr val="003366"/>
              </a:solidFill>
              <a:latin typeface="+mj-lt"/>
              <a:cs typeface="Calibri" panose="020F0502020204030204" pitchFamily="34" charset="0"/>
            </a:endParaRPr>
          </a:p>
          <a:p>
            <a:pPr marL="342900" indent="-342900" algn="just">
              <a:lnSpc>
                <a:spcPct val="70000"/>
              </a:lnSpc>
              <a:spcBef>
                <a:spcPct val="20000"/>
              </a:spcBef>
              <a:buFont typeface="+mj-lt"/>
              <a:buAutoNum type="arabicPeriod"/>
              <a:defRPr/>
            </a:pPr>
            <a:r>
              <a:rPr lang="en-US" altLang="ka-GE" b="1" dirty="0">
                <a:solidFill>
                  <a:srgbClr val="003366"/>
                </a:solidFill>
                <a:latin typeface="+mj-lt"/>
                <a:cs typeface="Calibri" panose="020F0502020204030204" pitchFamily="34" charset="0"/>
              </a:rPr>
              <a:t>Develop electronic information systems;</a:t>
            </a:r>
          </a:p>
          <a:p>
            <a:pPr marL="342900" indent="-342900" algn="just">
              <a:lnSpc>
                <a:spcPct val="70000"/>
              </a:lnSpc>
              <a:spcBef>
                <a:spcPct val="20000"/>
              </a:spcBef>
              <a:buFont typeface="+mj-lt"/>
              <a:buAutoNum type="arabicPeriod"/>
              <a:defRPr/>
            </a:pPr>
            <a:endParaRPr lang="en-US" altLang="ka-GE" b="1" dirty="0">
              <a:solidFill>
                <a:srgbClr val="003366"/>
              </a:solidFill>
              <a:latin typeface="+mj-lt"/>
              <a:cs typeface="Calibri" panose="020F0502020204030204" pitchFamily="34" charset="0"/>
            </a:endParaRPr>
          </a:p>
          <a:p>
            <a:pPr marL="342900" indent="-342900" algn="just">
              <a:lnSpc>
                <a:spcPct val="70000"/>
              </a:lnSpc>
              <a:spcBef>
                <a:spcPct val="20000"/>
              </a:spcBef>
              <a:buFont typeface="+mj-lt"/>
              <a:buAutoNum type="arabicPeriod"/>
              <a:defRPr/>
            </a:pPr>
            <a:r>
              <a:rPr lang="en-US" altLang="ka-GE" b="1" dirty="0">
                <a:solidFill>
                  <a:srgbClr val="003366"/>
                </a:solidFill>
                <a:latin typeface="+mj-lt"/>
                <a:cs typeface="Calibri" panose="020F0502020204030204" pitchFamily="34" charset="0"/>
              </a:rPr>
              <a:t>Promote development of public health care system management;</a:t>
            </a:r>
            <a:endParaRPr lang="en-US" b="1" dirty="0">
              <a:solidFill>
                <a:srgbClr val="003366"/>
              </a:solidFill>
              <a:latin typeface="+mj-lt"/>
              <a:ea typeface="+mn-ea"/>
              <a:cs typeface="Calibri" panose="020F0502020204030204" pitchFamily="34" charset="0"/>
            </a:endParaRPr>
          </a:p>
          <a:p>
            <a:pPr algn="ctr">
              <a:lnSpc>
                <a:spcPct val="70000"/>
              </a:lnSpc>
              <a:spcBef>
                <a:spcPct val="20000"/>
              </a:spcBef>
              <a:buFont typeface="Arial" pitchFamily="34" charset="0"/>
              <a:buNone/>
              <a:defRPr/>
            </a:pPr>
            <a:endParaRPr lang="ru-RU" dirty="0">
              <a:solidFill>
                <a:srgbClr val="C00000"/>
              </a:solidFill>
              <a:latin typeface="+mj-lt"/>
              <a:ea typeface="+mn-ea"/>
              <a:cs typeface="Calibri" panose="020F0502020204030204" pitchFamily="34" charset="0"/>
            </a:endParaRPr>
          </a:p>
        </p:txBody>
      </p:sp>
      <p:pic>
        <p:nvPicPr>
          <p:cNvPr id="8" name="Picture 7"/>
          <p:cNvPicPr>
            <a:picLocks noChangeAspect="1"/>
          </p:cNvPicPr>
          <p:nvPr/>
        </p:nvPicPr>
        <p:blipFill>
          <a:blip r:embed="rId3"/>
          <a:stretch>
            <a:fillRect/>
          </a:stretch>
        </p:blipFill>
        <p:spPr>
          <a:xfrm>
            <a:off x="55013" y="6218816"/>
            <a:ext cx="772571" cy="594560"/>
          </a:xfrm>
          <a:prstGeom prst="rect">
            <a:avLst/>
          </a:prstGeom>
        </p:spPr>
      </p:pic>
    </p:spTree>
    <p:extLst>
      <p:ext uri="{BB962C8B-B14F-4D97-AF65-F5344CB8AC3E}">
        <p14:creationId xmlns:p14="http://schemas.microsoft.com/office/powerpoint/2010/main" val="34566458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4"/>
          <p:cNvGrpSpPr>
            <a:grpSpLocks/>
          </p:cNvGrpSpPr>
          <p:nvPr/>
        </p:nvGrpSpPr>
        <p:grpSpPr bwMode="auto">
          <a:xfrm>
            <a:off x="0" y="6165850"/>
            <a:ext cx="9144000" cy="692150"/>
            <a:chOff x="0" y="3884"/>
            <a:chExt cx="5760" cy="436"/>
          </a:xfrm>
        </p:grpSpPr>
        <p:sp>
          <p:nvSpPr>
            <p:cNvPr id="10" name="Rectangle 5"/>
            <p:cNvSpPr>
              <a:spLocks noChangeArrowheads="1"/>
            </p:cNvSpPr>
            <p:nvPr/>
          </p:nvSpPr>
          <p:spPr bwMode="auto">
            <a:xfrm>
              <a:off x="0" y="3884"/>
              <a:ext cx="5760" cy="436"/>
            </a:xfrm>
            <a:prstGeom prst="rect">
              <a:avLst/>
            </a:prstGeom>
            <a:solidFill>
              <a:srgbClr val="0099CC"/>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ru-RU" altLang="ka-GE" sz="1800"/>
            </a:p>
          </p:txBody>
        </p:sp>
        <p:sp>
          <p:nvSpPr>
            <p:cNvPr id="13" name="Rectangle 6"/>
            <p:cNvSpPr>
              <a:spLocks noChangeArrowheads="1"/>
            </p:cNvSpPr>
            <p:nvPr/>
          </p:nvSpPr>
          <p:spPr bwMode="auto">
            <a:xfrm>
              <a:off x="793" y="4016"/>
              <a:ext cx="3335"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sp>
          <p:nvSpPr>
            <p:cNvPr id="14" name="Text Box 8"/>
            <p:cNvSpPr txBox="1">
              <a:spLocks noChangeArrowheads="1"/>
            </p:cNvSpPr>
            <p:nvPr/>
          </p:nvSpPr>
          <p:spPr bwMode="auto">
            <a:xfrm>
              <a:off x="4694" y="4020"/>
              <a:ext cx="9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ka-GE" sz="1800">
                  <a:solidFill>
                    <a:schemeClr val="bg1"/>
                  </a:solidFill>
                </a:rPr>
                <a:t>www.ncdc.ge</a:t>
              </a:r>
              <a:endParaRPr lang="ru-RU" altLang="ka-GE" sz="1800">
                <a:solidFill>
                  <a:schemeClr val="bg1"/>
                </a:solidFill>
              </a:endParaRPr>
            </a:p>
          </p:txBody>
        </p:sp>
      </p:grpSp>
      <p:pic>
        <p:nvPicPr>
          <p:cNvPr id="15" name="Picture 14"/>
          <p:cNvPicPr>
            <a:picLocks noChangeAspect="1"/>
          </p:cNvPicPr>
          <p:nvPr/>
        </p:nvPicPr>
        <p:blipFill>
          <a:blip r:embed="rId3"/>
          <a:stretch>
            <a:fillRect/>
          </a:stretch>
        </p:blipFill>
        <p:spPr>
          <a:xfrm>
            <a:off x="55013" y="6218816"/>
            <a:ext cx="772571" cy="594560"/>
          </a:xfrm>
          <a:prstGeom prst="rect">
            <a:avLst/>
          </a:prstGeom>
        </p:spPr>
      </p:pic>
      <p:pic>
        <p:nvPicPr>
          <p:cNvPr id="6" name="Picture 5"/>
          <p:cNvPicPr>
            <a:picLocks noChangeAspect="1"/>
          </p:cNvPicPr>
          <p:nvPr/>
        </p:nvPicPr>
        <p:blipFill>
          <a:blip r:embed="rId4"/>
          <a:stretch>
            <a:fillRect/>
          </a:stretch>
        </p:blipFill>
        <p:spPr>
          <a:xfrm>
            <a:off x="55014" y="188641"/>
            <a:ext cx="8939762" cy="5802584"/>
          </a:xfrm>
          <a:prstGeom prst="rect">
            <a:avLst/>
          </a:prstGeom>
        </p:spPr>
      </p:pic>
    </p:spTree>
    <p:extLst>
      <p:ext uri="{BB962C8B-B14F-4D97-AF65-F5344CB8AC3E}">
        <p14:creationId xmlns:p14="http://schemas.microsoft.com/office/powerpoint/2010/main" val="21697952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Rectangle 6"/>
          <p:cNvSpPr/>
          <p:nvPr/>
        </p:nvSpPr>
        <p:spPr>
          <a:xfrm>
            <a:off x="285750" y="2500313"/>
            <a:ext cx="2286000" cy="571500"/>
          </a:xfrm>
          <a:prstGeom prst="rect">
            <a:avLst/>
          </a:prstGeom>
          <a:solidFill>
            <a:schemeClr val="bg1">
              <a:lumMod val="40000"/>
              <a:lumOff val="60000"/>
            </a:schemeClr>
          </a:solidFill>
        </p:spPr>
        <p:style>
          <a:lnRef idx="2">
            <a:schemeClr val="accent1"/>
          </a:lnRef>
          <a:fillRef idx="1">
            <a:schemeClr val="lt1"/>
          </a:fillRef>
          <a:effectRef idx="0">
            <a:schemeClr val="accent1"/>
          </a:effectRef>
          <a:fontRef idx="minor">
            <a:schemeClr val="dk1"/>
          </a:fontRef>
        </p:style>
        <p:txBody>
          <a:bodyPr anchor="ctr"/>
          <a:lstStyle/>
          <a:p>
            <a:pPr algn="ctr" eaLnBrk="1" fontAlgn="auto" hangingPunct="1">
              <a:spcBef>
                <a:spcPts val="0"/>
              </a:spcBef>
              <a:spcAft>
                <a:spcPts val="0"/>
              </a:spcAft>
              <a:defRPr/>
            </a:pPr>
            <a:r>
              <a:rPr lang="en-US" sz="2000" b="1" dirty="0">
                <a:solidFill>
                  <a:schemeClr val="tx2"/>
                </a:solidFill>
              </a:rPr>
              <a:t>WB</a:t>
            </a:r>
          </a:p>
        </p:txBody>
      </p:sp>
      <p:sp>
        <p:nvSpPr>
          <p:cNvPr id="8" name="Rectangle 7"/>
          <p:cNvSpPr/>
          <p:nvPr/>
        </p:nvSpPr>
        <p:spPr>
          <a:xfrm>
            <a:off x="3429000" y="285750"/>
            <a:ext cx="2286000" cy="1295400"/>
          </a:xfrm>
          <a:prstGeom prst="rect">
            <a:avLst/>
          </a:prstGeom>
          <a:solidFill>
            <a:schemeClr val="bg1">
              <a:lumMod val="40000"/>
              <a:lumOff val="60000"/>
            </a:schemeClr>
          </a:solidFill>
        </p:spPr>
        <p:style>
          <a:lnRef idx="2">
            <a:schemeClr val="accent1"/>
          </a:lnRef>
          <a:fillRef idx="1">
            <a:schemeClr val="lt1"/>
          </a:fillRef>
          <a:effectRef idx="0">
            <a:schemeClr val="accent1"/>
          </a:effectRef>
          <a:fontRef idx="minor">
            <a:schemeClr val="dk1"/>
          </a:fontRef>
        </p:style>
        <p:txBody>
          <a:bodyPr anchor="ctr"/>
          <a:lstStyle/>
          <a:p>
            <a:pPr algn="ctr" eaLnBrk="1" fontAlgn="auto" hangingPunct="1">
              <a:spcBef>
                <a:spcPts val="0"/>
              </a:spcBef>
              <a:spcAft>
                <a:spcPts val="0"/>
              </a:spcAft>
              <a:defRPr/>
            </a:pPr>
            <a:r>
              <a:rPr lang="en-US" sz="2400" b="1" dirty="0">
                <a:solidFill>
                  <a:schemeClr val="tx2"/>
                </a:solidFill>
              </a:rPr>
              <a:t>DTRA</a:t>
            </a:r>
          </a:p>
          <a:p>
            <a:pPr algn="ctr" eaLnBrk="1" fontAlgn="auto" hangingPunct="1">
              <a:spcBef>
                <a:spcPts val="0"/>
              </a:spcBef>
              <a:spcAft>
                <a:spcPts val="0"/>
              </a:spcAft>
              <a:defRPr/>
            </a:pPr>
            <a:endParaRPr lang="en-US" sz="2400" b="1" dirty="0">
              <a:solidFill>
                <a:schemeClr val="tx2"/>
              </a:solidFill>
            </a:endParaRPr>
          </a:p>
          <a:p>
            <a:pPr algn="ctr" eaLnBrk="1" fontAlgn="auto" hangingPunct="1">
              <a:spcBef>
                <a:spcPts val="0"/>
              </a:spcBef>
              <a:spcAft>
                <a:spcPts val="0"/>
              </a:spcAft>
              <a:defRPr/>
            </a:pPr>
            <a:endParaRPr lang="en-US" sz="2000" b="1" dirty="0">
              <a:solidFill>
                <a:schemeClr val="tx2"/>
              </a:solidFill>
            </a:endParaRPr>
          </a:p>
        </p:txBody>
      </p:sp>
      <p:sp>
        <p:nvSpPr>
          <p:cNvPr id="9" name="Rectangle 8"/>
          <p:cNvSpPr/>
          <p:nvPr/>
        </p:nvSpPr>
        <p:spPr>
          <a:xfrm>
            <a:off x="6643688" y="0"/>
            <a:ext cx="2286000" cy="620713"/>
          </a:xfrm>
          <a:prstGeom prst="rect">
            <a:avLst/>
          </a:prstGeom>
          <a:solidFill>
            <a:schemeClr val="bg1">
              <a:lumMod val="40000"/>
              <a:lumOff val="60000"/>
            </a:schemeClr>
          </a:solidFill>
        </p:spPr>
        <p:style>
          <a:lnRef idx="2">
            <a:schemeClr val="accent1"/>
          </a:lnRef>
          <a:fillRef idx="1">
            <a:schemeClr val="lt1"/>
          </a:fillRef>
          <a:effectRef idx="0">
            <a:schemeClr val="accent1"/>
          </a:effectRef>
          <a:fontRef idx="minor">
            <a:schemeClr val="dk1"/>
          </a:fontRef>
        </p:style>
        <p:txBody>
          <a:bodyPr anchor="ctr"/>
          <a:lstStyle/>
          <a:p>
            <a:pPr algn="ctr" eaLnBrk="1" fontAlgn="auto" hangingPunct="1">
              <a:spcBef>
                <a:spcPts val="0"/>
              </a:spcBef>
              <a:spcAft>
                <a:spcPts val="0"/>
              </a:spcAft>
              <a:defRPr/>
            </a:pPr>
            <a:endParaRPr lang="en-US" sz="2200" b="1" dirty="0">
              <a:solidFill>
                <a:schemeClr val="tx2"/>
              </a:solidFill>
            </a:endParaRPr>
          </a:p>
          <a:p>
            <a:pPr algn="ctr" eaLnBrk="1" fontAlgn="auto" hangingPunct="1">
              <a:spcBef>
                <a:spcPts val="0"/>
              </a:spcBef>
              <a:spcAft>
                <a:spcPts val="0"/>
              </a:spcAft>
              <a:defRPr/>
            </a:pPr>
            <a:r>
              <a:rPr lang="en-US" sz="2200" b="1" dirty="0">
                <a:solidFill>
                  <a:schemeClr val="tx2"/>
                </a:solidFill>
              </a:rPr>
              <a:t>WHO</a:t>
            </a:r>
          </a:p>
          <a:p>
            <a:pPr algn="ctr" eaLnBrk="1" fontAlgn="auto" hangingPunct="1">
              <a:spcBef>
                <a:spcPts val="0"/>
              </a:spcBef>
              <a:spcAft>
                <a:spcPts val="0"/>
              </a:spcAft>
              <a:defRPr/>
            </a:pPr>
            <a:endParaRPr lang="en-US" sz="2000" b="1" dirty="0">
              <a:solidFill>
                <a:schemeClr val="tx2"/>
              </a:solidFill>
            </a:endParaRPr>
          </a:p>
          <a:p>
            <a:pPr algn="ctr" eaLnBrk="1" fontAlgn="auto" hangingPunct="1">
              <a:spcBef>
                <a:spcPts val="0"/>
              </a:spcBef>
              <a:spcAft>
                <a:spcPts val="0"/>
              </a:spcAft>
              <a:defRPr/>
            </a:pPr>
            <a:endParaRPr lang="en-US" sz="2000" b="1" dirty="0">
              <a:solidFill>
                <a:schemeClr val="tx2"/>
              </a:solidFill>
            </a:endParaRPr>
          </a:p>
        </p:txBody>
      </p:sp>
      <p:sp>
        <p:nvSpPr>
          <p:cNvPr id="10" name="Rectangle 9"/>
          <p:cNvSpPr/>
          <p:nvPr/>
        </p:nvSpPr>
        <p:spPr>
          <a:xfrm>
            <a:off x="285750" y="3286125"/>
            <a:ext cx="2314575" cy="576263"/>
          </a:xfrm>
          <a:prstGeom prst="rect">
            <a:avLst/>
          </a:prstGeom>
          <a:solidFill>
            <a:schemeClr val="bg1">
              <a:lumMod val="40000"/>
              <a:lumOff val="60000"/>
            </a:schemeClr>
          </a:solidFill>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r>
              <a:rPr lang="en-US" b="1" dirty="0">
                <a:solidFill>
                  <a:schemeClr val="tx2"/>
                </a:solidFill>
              </a:rPr>
              <a:t>EU</a:t>
            </a:r>
          </a:p>
          <a:p>
            <a:pPr algn="ctr" eaLnBrk="1" hangingPunct="1">
              <a:defRPr/>
            </a:pPr>
            <a:endParaRPr lang="en-US" sz="2000" b="1" dirty="0">
              <a:solidFill>
                <a:schemeClr val="tx2"/>
              </a:solidFill>
            </a:endParaRPr>
          </a:p>
        </p:txBody>
      </p:sp>
      <p:sp>
        <p:nvSpPr>
          <p:cNvPr id="11" name="Rectangle 10"/>
          <p:cNvSpPr/>
          <p:nvPr/>
        </p:nvSpPr>
        <p:spPr>
          <a:xfrm>
            <a:off x="539750" y="4943475"/>
            <a:ext cx="8135938" cy="1152525"/>
          </a:xfrm>
          <a:prstGeom prst="rect">
            <a:avLst/>
          </a:prstGeom>
          <a:solidFill>
            <a:schemeClr val="bg1">
              <a:lumMod val="40000"/>
              <a:lumOff val="60000"/>
            </a:schemeClr>
          </a:solidFill>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r>
              <a:rPr lang="en-US" sz="1400" b="1" dirty="0">
                <a:solidFill>
                  <a:srgbClr val="003366"/>
                </a:solidFill>
                <a:latin typeface="+mj-lt"/>
              </a:rPr>
              <a:t>Universities, Research Centers, Public Health institutions:</a:t>
            </a:r>
          </a:p>
          <a:p>
            <a:pPr algn="ctr" eaLnBrk="1" hangingPunct="1">
              <a:defRPr/>
            </a:pPr>
            <a:r>
              <a:rPr lang="en-US" sz="1400" b="1" dirty="0">
                <a:solidFill>
                  <a:srgbClr val="003366"/>
                </a:solidFill>
                <a:latin typeface="+mj-lt"/>
              </a:rPr>
              <a:t>University of Florida,</a:t>
            </a:r>
            <a:r>
              <a:rPr lang="ru-RU" sz="1400" dirty="0">
                <a:solidFill>
                  <a:srgbClr val="003366"/>
                </a:solidFill>
                <a:latin typeface="+mj-lt"/>
              </a:rPr>
              <a:t> </a:t>
            </a:r>
            <a:r>
              <a:rPr lang="ru-RU" sz="1400" b="1" dirty="0">
                <a:solidFill>
                  <a:srgbClr val="003366"/>
                </a:solidFill>
                <a:latin typeface="+mj-lt"/>
              </a:rPr>
              <a:t>University of </a:t>
            </a:r>
            <a:r>
              <a:rPr lang="en-US" sz="1400" b="1" dirty="0">
                <a:solidFill>
                  <a:srgbClr val="003366"/>
                </a:solidFill>
                <a:latin typeface="+mj-lt"/>
              </a:rPr>
              <a:t>Maryland, </a:t>
            </a:r>
          </a:p>
          <a:p>
            <a:pPr algn="ctr" eaLnBrk="1" hangingPunct="1">
              <a:defRPr/>
            </a:pPr>
            <a:r>
              <a:rPr lang="en-US" sz="1400" b="1" dirty="0">
                <a:solidFill>
                  <a:srgbClr val="003366"/>
                </a:solidFill>
                <a:latin typeface="+mj-lt"/>
              </a:rPr>
              <a:t>Emory University, Johns Hopkins University, North Arizona University, </a:t>
            </a:r>
            <a:r>
              <a:rPr lang="ru-RU" sz="1400" b="1" dirty="0">
                <a:solidFill>
                  <a:srgbClr val="003366"/>
                </a:solidFill>
                <a:latin typeface="+mj-lt"/>
              </a:rPr>
              <a:t>Bundeswehr Institute of Microbiology</a:t>
            </a:r>
            <a:r>
              <a:rPr lang="en-US" sz="1400" b="1" dirty="0">
                <a:solidFill>
                  <a:srgbClr val="003366"/>
                </a:solidFill>
                <a:latin typeface="+mj-lt"/>
              </a:rPr>
              <a:t>,</a:t>
            </a:r>
            <a:r>
              <a:rPr lang="ru-RU" sz="1400" dirty="0">
                <a:solidFill>
                  <a:srgbClr val="003366"/>
                </a:solidFill>
                <a:latin typeface="+mj-lt"/>
              </a:rPr>
              <a:t> </a:t>
            </a:r>
            <a:r>
              <a:rPr lang="ru-RU" sz="1400" b="1" dirty="0">
                <a:solidFill>
                  <a:srgbClr val="003366"/>
                </a:solidFill>
                <a:latin typeface="+mj-lt"/>
              </a:rPr>
              <a:t>University of Oslo</a:t>
            </a:r>
            <a:r>
              <a:rPr lang="en-US" sz="1400" b="1" dirty="0">
                <a:solidFill>
                  <a:srgbClr val="003366"/>
                </a:solidFill>
                <a:latin typeface="+mj-lt"/>
              </a:rPr>
              <a:t>,</a:t>
            </a:r>
            <a:r>
              <a:rPr lang="ru-RU" sz="1400" b="1" dirty="0">
                <a:solidFill>
                  <a:srgbClr val="003366"/>
                </a:solidFill>
                <a:latin typeface="+mj-lt"/>
              </a:rPr>
              <a:t> </a:t>
            </a:r>
            <a:r>
              <a:rPr lang="en-US" sz="1400" b="1" dirty="0">
                <a:solidFill>
                  <a:srgbClr val="003366"/>
                </a:solidFill>
                <a:latin typeface="+mj-lt"/>
              </a:rPr>
              <a:t>The Italian National Institute of Health, German Environment Agency, Public Health England, The Arctic University of Norway etc.</a:t>
            </a:r>
          </a:p>
        </p:txBody>
      </p:sp>
      <p:sp>
        <p:nvSpPr>
          <p:cNvPr id="12" name="Rectangle 11"/>
          <p:cNvSpPr/>
          <p:nvPr/>
        </p:nvSpPr>
        <p:spPr>
          <a:xfrm>
            <a:off x="285750" y="1000125"/>
            <a:ext cx="2286000" cy="571500"/>
          </a:xfrm>
          <a:prstGeom prst="rect">
            <a:avLst/>
          </a:prstGeom>
          <a:solidFill>
            <a:schemeClr val="bg1">
              <a:lumMod val="40000"/>
              <a:lumOff val="60000"/>
            </a:schemeClr>
          </a:solidFill>
        </p:spPr>
        <p:style>
          <a:lnRef idx="2">
            <a:schemeClr val="accent1"/>
          </a:lnRef>
          <a:fillRef idx="1">
            <a:schemeClr val="lt1"/>
          </a:fillRef>
          <a:effectRef idx="0">
            <a:schemeClr val="accent1"/>
          </a:effectRef>
          <a:fontRef idx="minor">
            <a:schemeClr val="dk1"/>
          </a:fontRef>
        </p:style>
        <p:txBody>
          <a:bodyPr anchor="ctr"/>
          <a:lstStyle/>
          <a:p>
            <a:pPr algn="ctr" eaLnBrk="1" fontAlgn="auto" hangingPunct="1">
              <a:spcBef>
                <a:spcPts val="0"/>
              </a:spcBef>
              <a:spcAft>
                <a:spcPts val="0"/>
              </a:spcAft>
              <a:defRPr/>
            </a:pPr>
            <a:r>
              <a:rPr lang="en-US" sz="2000" b="1" dirty="0">
                <a:solidFill>
                  <a:schemeClr val="tx2"/>
                </a:solidFill>
              </a:rPr>
              <a:t>WRAIR</a:t>
            </a:r>
          </a:p>
          <a:p>
            <a:pPr algn="ctr" eaLnBrk="1" fontAlgn="auto" hangingPunct="1">
              <a:spcBef>
                <a:spcPts val="0"/>
              </a:spcBef>
              <a:spcAft>
                <a:spcPts val="0"/>
              </a:spcAft>
              <a:defRPr/>
            </a:pPr>
            <a:endParaRPr lang="en-US" sz="2000" b="1" dirty="0">
              <a:solidFill>
                <a:schemeClr val="tx2"/>
              </a:solidFill>
            </a:endParaRPr>
          </a:p>
        </p:txBody>
      </p:sp>
      <p:sp>
        <p:nvSpPr>
          <p:cNvPr id="13" name="Rectangle 12"/>
          <p:cNvSpPr/>
          <p:nvPr/>
        </p:nvSpPr>
        <p:spPr>
          <a:xfrm>
            <a:off x="6638925" y="2919413"/>
            <a:ext cx="2286000" cy="647700"/>
          </a:xfrm>
          <a:prstGeom prst="rect">
            <a:avLst/>
          </a:prstGeom>
          <a:solidFill>
            <a:schemeClr val="bg1">
              <a:lumMod val="40000"/>
              <a:lumOff val="60000"/>
            </a:schemeClr>
          </a:solidFill>
        </p:spPr>
        <p:style>
          <a:lnRef idx="2">
            <a:schemeClr val="accent1"/>
          </a:lnRef>
          <a:fillRef idx="1">
            <a:schemeClr val="lt1"/>
          </a:fillRef>
          <a:effectRef idx="0">
            <a:schemeClr val="accent1"/>
          </a:effectRef>
          <a:fontRef idx="minor">
            <a:schemeClr val="dk1"/>
          </a:fontRef>
        </p:style>
        <p:txBody>
          <a:bodyPr anchor="ctr"/>
          <a:lstStyle/>
          <a:p>
            <a:pPr algn="ctr" eaLnBrk="1" fontAlgn="auto" hangingPunct="1">
              <a:spcBef>
                <a:spcPts val="0"/>
              </a:spcBef>
              <a:spcAft>
                <a:spcPts val="0"/>
              </a:spcAft>
              <a:defRPr/>
            </a:pPr>
            <a:r>
              <a:rPr lang="en-US" sz="2000" b="1" dirty="0">
                <a:solidFill>
                  <a:schemeClr val="tx2"/>
                </a:solidFill>
              </a:rPr>
              <a:t>FAO / OIE</a:t>
            </a:r>
          </a:p>
        </p:txBody>
      </p:sp>
      <p:cxnSp>
        <p:nvCxnSpPr>
          <p:cNvPr id="14" name="Straight Arrow Connector 13"/>
          <p:cNvCxnSpPr>
            <a:cxnSpLocks/>
          </p:cNvCxnSpPr>
          <p:nvPr/>
        </p:nvCxnSpPr>
        <p:spPr>
          <a:xfrm flipH="1" flipV="1">
            <a:off x="2700338" y="728663"/>
            <a:ext cx="1109662" cy="1920875"/>
          </a:xfrm>
          <a:prstGeom prst="straightConnector1">
            <a:avLst/>
          </a:prstGeom>
          <a:ln>
            <a:solidFill>
              <a:srgbClr val="C00000"/>
            </a:solidFill>
            <a:tailEnd type="arrow"/>
          </a:ln>
        </p:spPr>
        <p:style>
          <a:lnRef idx="2">
            <a:schemeClr val="dk1"/>
          </a:lnRef>
          <a:fillRef idx="0">
            <a:schemeClr val="dk1"/>
          </a:fillRef>
          <a:effectRef idx="1">
            <a:schemeClr val="dk1"/>
          </a:effectRef>
          <a:fontRef idx="minor">
            <a:schemeClr val="tx1"/>
          </a:fontRef>
        </p:style>
      </p:cxnSp>
      <p:cxnSp>
        <p:nvCxnSpPr>
          <p:cNvPr id="15" name="Straight Arrow Connector 14"/>
          <p:cNvCxnSpPr/>
          <p:nvPr/>
        </p:nvCxnSpPr>
        <p:spPr>
          <a:xfrm rot="10800000" flipH="1">
            <a:off x="5251450" y="1630363"/>
            <a:ext cx="1066800" cy="990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rot="16200000" flipH="1" flipV="1">
            <a:off x="2708275" y="3900488"/>
            <a:ext cx="1066800" cy="990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5251450" y="3925888"/>
            <a:ext cx="1066800" cy="990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4500563" y="1682750"/>
            <a:ext cx="0" cy="7413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5400000" flipV="1">
            <a:off x="6166644" y="3061494"/>
            <a:ext cx="0" cy="7413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rot="16200000" flipH="1" flipV="1">
            <a:off x="3071019" y="3132932"/>
            <a:ext cx="0" cy="7413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500563" y="4008438"/>
            <a:ext cx="0" cy="7397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3500438" y="2592388"/>
            <a:ext cx="2286000" cy="1295400"/>
          </a:xfrm>
          <a:prstGeom prst="rect">
            <a:avLst/>
          </a:prstGeom>
          <a:solidFill>
            <a:schemeClr val="bg1">
              <a:lumMod val="40000"/>
              <a:lumOff val="60000"/>
            </a:schemeClr>
          </a:solidFill>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r>
              <a:rPr lang="en-US" sz="3600" b="1" dirty="0">
                <a:solidFill>
                  <a:srgbClr val="C00000"/>
                </a:solidFill>
              </a:rPr>
              <a:t>NCDC</a:t>
            </a:r>
            <a:endParaRPr lang="en-US" sz="3600" b="1" dirty="0">
              <a:solidFill>
                <a:schemeClr val="tx2"/>
              </a:solidFill>
            </a:endParaRPr>
          </a:p>
        </p:txBody>
      </p:sp>
      <p:sp>
        <p:nvSpPr>
          <p:cNvPr id="23" name="Rectangle 7"/>
          <p:cNvSpPr/>
          <p:nvPr/>
        </p:nvSpPr>
        <p:spPr>
          <a:xfrm>
            <a:off x="6643688" y="728663"/>
            <a:ext cx="2286000" cy="576262"/>
          </a:xfrm>
          <a:prstGeom prst="rect">
            <a:avLst/>
          </a:prstGeom>
          <a:solidFill>
            <a:schemeClr val="bg1">
              <a:lumMod val="40000"/>
              <a:lumOff val="60000"/>
            </a:schemeClr>
          </a:solidFill>
        </p:spPr>
        <p:style>
          <a:lnRef idx="2">
            <a:schemeClr val="accent1"/>
          </a:lnRef>
          <a:fillRef idx="1">
            <a:schemeClr val="lt1"/>
          </a:fillRef>
          <a:effectRef idx="0">
            <a:schemeClr val="accent1"/>
          </a:effectRef>
          <a:fontRef idx="minor">
            <a:schemeClr val="dk1"/>
          </a:fontRef>
        </p:style>
        <p:txBody>
          <a:bodyPr anchor="ctr"/>
          <a:lstStyle/>
          <a:p>
            <a:pPr algn="ctr" eaLnBrk="1" fontAlgn="auto" hangingPunct="1">
              <a:spcBef>
                <a:spcPts val="0"/>
              </a:spcBef>
              <a:spcAft>
                <a:spcPts val="0"/>
              </a:spcAft>
              <a:defRPr/>
            </a:pPr>
            <a:endParaRPr lang="en-US" sz="2000" b="1" dirty="0">
              <a:solidFill>
                <a:schemeClr val="tx2"/>
              </a:solidFill>
            </a:endParaRPr>
          </a:p>
          <a:p>
            <a:pPr algn="ctr" eaLnBrk="1" fontAlgn="auto" hangingPunct="1">
              <a:spcBef>
                <a:spcPts val="0"/>
              </a:spcBef>
              <a:spcAft>
                <a:spcPts val="0"/>
              </a:spcAft>
              <a:defRPr/>
            </a:pPr>
            <a:r>
              <a:rPr lang="en-US" sz="2000" b="1" dirty="0">
                <a:solidFill>
                  <a:schemeClr val="tx2"/>
                </a:solidFill>
              </a:rPr>
              <a:t>UNFPA</a:t>
            </a:r>
          </a:p>
          <a:p>
            <a:pPr algn="ctr" eaLnBrk="1" fontAlgn="auto" hangingPunct="1">
              <a:spcBef>
                <a:spcPts val="0"/>
              </a:spcBef>
              <a:spcAft>
                <a:spcPts val="0"/>
              </a:spcAft>
              <a:defRPr/>
            </a:pPr>
            <a:endParaRPr lang="en-US" sz="2000" b="1" dirty="0">
              <a:solidFill>
                <a:schemeClr val="tx2"/>
              </a:solidFill>
            </a:endParaRPr>
          </a:p>
          <a:p>
            <a:pPr algn="ctr" eaLnBrk="1" fontAlgn="auto" hangingPunct="1">
              <a:spcBef>
                <a:spcPts val="0"/>
              </a:spcBef>
              <a:spcAft>
                <a:spcPts val="0"/>
              </a:spcAft>
              <a:defRPr/>
            </a:pPr>
            <a:endParaRPr lang="en-US" sz="2000" b="1" dirty="0">
              <a:solidFill>
                <a:schemeClr val="tx2"/>
              </a:solidFill>
            </a:endParaRPr>
          </a:p>
        </p:txBody>
      </p:sp>
      <p:sp>
        <p:nvSpPr>
          <p:cNvPr id="24" name="Rectangle 7"/>
          <p:cNvSpPr/>
          <p:nvPr/>
        </p:nvSpPr>
        <p:spPr>
          <a:xfrm>
            <a:off x="6643688" y="1427163"/>
            <a:ext cx="2286000" cy="647700"/>
          </a:xfrm>
          <a:prstGeom prst="rect">
            <a:avLst/>
          </a:prstGeom>
          <a:solidFill>
            <a:schemeClr val="bg1">
              <a:lumMod val="40000"/>
              <a:lumOff val="60000"/>
            </a:schemeClr>
          </a:solidFill>
        </p:spPr>
        <p:style>
          <a:lnRef idx="2">
            <a:schemeClr val="accent1"/>
          </a:lnRef>
          <a:fillRef idx="1">
            <a:schemeClr val="lt1"/>
          </a:fillRef>
          <a:effectRef idx="0">
            <a:schemeClr val="accent1"/>
          </a:effectRef>
          <a:fontRef idx="minor">
            <a:schemeClr val="dk1"/>
          </a:fontRef>
        </p:style>
        <p:txBody>
          <a:bodyPr anchor="ctr"/>
          <a:lstStyle/>
          <a:p>
            <a:pPr algn="ctr" eaLnBrk="1" fontAlgn="auto" hangingPunct="1">
              <a:spcBef>
                <a:spcPts val="0"/>
              </a:spcBef>
              <a:spcAft>
                <a:spcPts val="0"/>
              </a:spcAft>
              <a:defRPr/>
            </a:pPr>
            <a:endParaRPr lang="en-US" sz="2000" b="1" dirty="0">
              <a:solidFill>
                <a:schemeClr val="tx2"/>
              </a:solidFill>
            </a:endParaRPr>
          </a:p>
          <a:p>
            <a:pPr algn="ctr" eaLnBrk="1" fontAlgn="auto" hangingPunct="1">
              <a:spcBef>
                <a:spcPts val="0"/>
              </a:spcBef>
              <a:spcAft>
                <a:spcPts val="0"/>
              </a:spcAft>
              <a:defRPr/>
            </a:pPr>
            <a:r>
              <a:rPr lang="en-US" sz="2000" b="1" dirty="0">
                <a:solidFill>
                  <a:schemeClr val="tx2"/>
                </a:solidFill>
              </a:rPr>
              <a:t>UNICEF</a:t>
            </a:r>
          </a:p>
          <a:p>
            <a:pPr algn="ctr" eaLnBrk="1" fontAlgn="auto" hangingPunct="1">
              <a:spcBef>
                <a:spcPts val="0"/>
              </a:spcBef>
              <a:spcAft>
                <a:spcPts val="0"/>
              </a:spcAft>
              <a:defRPr/>
            </a:pPr>
            <a:endParaRPr lang="en-US" sz="2000" b="1" dirty="0">
              <a:solidFill>
                <a:schemeClr val="tx2"/>
              </a:solidFill>
            </a:endParaRPr>
          </a:p>
          <a:p>
            <a:pPr algn="ctr" eaLnBrk="1" fontAlgn="auto" hangingPunct="1">
              <a:spcBef>
                <a:spcPts val="0"/>
              </a:spcBef>
              <a:spcAft>
                <a:spcPts val="0"/>
              </a:spcAft>
              <a:defRPr/>
            </a:pPr>
            <a:endParaRPr lang="en-US" sz="2000" b="1" dirty="0">
              <a:solidFill>
                <a:schemeClr val="tx2"/>
              </a:solidFill>
            </a:endParaRPr>
          </a:p>
        </p:txBody>
      </p:sp>
      <p:sp>
        <p:nvSpPr>
          <p:cNvPr id="25" name="Rectangle 7"/>
          <p:cNvSpPr/>
          <p:nvPr/>
        </p:nvSpPr>
        <p:spPr>
          <a:xfrm>
            <a:off x="6643688" y="2211388"/>
            <a:ext cx="2286000" cy="577850"/>
          </a:xfrm>
          <a:prstGeom prst="rect">
            <a:avLst/>
          </a:prstGeom>
          <a:solidFill>
            <a:schemeClr val="bg1">
              <a:lumMod val="40000"/>
              <a:lumOff val="60000"/>
            </a:schemeClr>
          </a:solidFill>
        </p:spPr>
        <p:style>
          <a:lnRef idx="2">
            <a:schemeClr val="accent1"/>
          </a:lnRef>
          <a:fillRef idx="1">
            <a:schemeClr val="lt1"/>
          </a:fillRef>
          <a:effectRef idx="0">
            <a:schemeClr val="accent1"/>
          </a:effectRef>
          <a:fontRef idx="minor">
            <a:schemeClr val="dk1"/>
          </a:fontRef>
        </p:style>
        <p:txBody>
          <a:bodyPr anchor="ctr"/>
          <a:lstStyle/>
          <a:p>
            <a:pPr algn="ctr" eaLnBrk="1" fontAlgn="auto" hangingPunct="1">
              <a:spcBef>
                <a:spcPts val="0"/>
              </a:spcBef>
              <a:spcAft>
                <a:spcPts val="0"/>
              </a:spcAft>
              <a:defRPr/>
            </a:pPr>
            <a:endParaRPr lang="en-US" sz="2000" b="1" dirty="0">
              <a:solidFill>
                <a:schemeClr val="tx2"/>
              </a:solidFill>
            </a:endParaRPr>
          </a:p>
          <a:p>
            <a:pPr algn="ctr" eaLnBrk="1" fontAlgn="auto" hangingPunct="1">
              <a:spcBef>
                <a:spcPts val="0"/>
              </a:spcBef>
              <a:spcAft>
                <a:spcPts val="0"/>
              </a:spcAft>
              <a:defRPr/>
            </a:pPr>
            <a:r>
              <a:rPr lang="en-US" sz="2000" b="1" dirty="0">
                <a:solidFill>
                  <a:schemeClr val="tx2"/>
                </a:solidFill>
              </a:rPr>
              <a:t>USAID</a:t>
            </a:r>
          </a:p>
          <a:p>
            <a:pPr algn="ctr" eaLnBrk="1" fontAlgn="auto" hangingPunct="1">
              <a:spcBef>
                <a:spcPts val="0"/>
              </a:spcBef>
              <a:spcAft>
                <a:spcPts val="0"/>
              </a:spcAft>
              <a:defRPr/>
            </a:pPr>
            <a:endParaRPr lang="en-US" sz="2000" b="1" dirty="0">
              <a:solidFill>
                <a:schemeClr val="tx2"/>
              </a:solidFill>
            </a:endParaRPr>
          </a:p>
          <a:p>
            <a:pPr algn="ctr" eaLnBrk="1" fontAlgn="auto" hangingPunct="1">
              <a:spcBef>
                <a:spcPts val="0"/>
              </a:spcBef>
              <a:spcAft>
                <a:spcPts val="0"/>
              </a:spcAft>
              <a:defRPr/>
            </a:pPr>
            <a:endParaRPr lang="en-US" sz="2000" b="1" dirty="0">
              <a:solidFill>
                <a:schemeClr val="tx2"/>
              </a:solidFill>
            </a:endParaRPr>
          </a:p>
        </p:txBody>
      </p:sp>
      <p:sp>
        <p:nvSpPr>
          <p:cNvPr id="26" name="Rectangle 7"/>
          <p:cNvSpPr/>
          <p:nvPr/>
        </p:nvSpPr>
        <p:spPr>
          <a:xfrm>
            <a:off x="285750" y="214313"/>
            <a:ext cx="2286000" cy="576262"/>
          </a:xfrm>
          <a:prstGeom prst="rect">
            <a:avLst/>
          </a:prstGeom>
          <a:solidFill>
            <a:schemeClr val="bg1">
              <a:lumMod val="40000"/>
              <a:lumOff val="60000"/>
            </a:schemeClr>
          </a:solidFill>
        </p:spPr>
        <p:style>
          <a:lnRef idx="2">
            <a:schemeClr val="accent1"/>
          </a:lnRef>
          <a:fillRef idx="1">
            <a:schemeClr val="lt1"/>
          </a:fillRef>
          <a:effectRef idx="0">
            <a:schemeClr val="accent1"/>
          </a:effectRef>
          <a:fontRef idx="minor">
            <a:schemeClr val="dk1"/>
          </a:fontRef>
        </p:style>
        <p:txBody>
          <a:bodyPr anchor="ctr"/>
          <a:lstStyle/>
          <a:p>
            <a:pPr algn="ctr" eaLnBrk="1" fontAlgn="auto" hangingPunct="1">
              <a:spcBef>
                <a:spcPts val="0"/>
              </a:spcBef>
              <a:spcAft>
                <a:spcPts val="0"/>
              </a:spcAft>
              <a:defRPr/>
            </a:pPr>
            <a:endParaRPr lang="en-US" sz="2000" b="1" dirty="0">
              <a:solidFill>
                <a:schemeClr val="tx2"/>
              </a:solidFill>
            </a:endParaRPr>
          </a:p>
          <a:p>
            <a:pPr algn="ctr" eaLnBrk="1" fontAlgn="auto" hangingPunct="1">
              <a:spcBef>
                <a:spcPts val="0"/>
              </a:spcBef>
              <a:spcAft>
                <a:spcPts val="0"/>
              </a:spcAft>
              <a:defRPr/>
            </a:pPr>
            <a:endParaRPr lang="en-US" sz="2000" b="1" dirty="0">
              <a:solidFill>
                <a:schemeClr val="tx2"/>
              </a:solidFill>
            </a:endParaRPr>
          </a:p>
          <a:p>
            <a:pPr algn="ctr" eaLnBrk="1" fontAlgn="auto" hangingPunct="1">
              <a:spcBef>
                <a:spcPts val="0"/>
              </a:spcBef>
              <a:spcAft>
                <a:spcPts val="0"/>
              </a:spcAft>
              <a:defRPr/>
            </a:pPr>
            <a:r>
              <a:rPr lang="en-US" sz="2000" b="1" dirty="0">
                <a:solidFill>
                  <a:schemeClr val="tx2"/>
                </a:solidFill>
              </a:rPr>
              <a:t>CDC / Atlanta</a:t>
            </a:r>
          </a:p>
          <a:p>
            <a:pPr algn="ctr" eaLnBrk="1" fontAlgn="auto" hangingPunct="1">
              <a:spcBef>
                <a:spcPts val="0"/>
              </a:spcBef>
              <a:spcAft>
                <a:spcPts val="0"/>
              </a:spcAft>
              <a:defRPr/>
            </a:pPr>
            <a:endParaRPr lang="en-US" sz="2000" b="1" dirty="0">
              <a:solidFill>
                <a:schemeClr val="tx2"/>
              </a:solidFill>
            </a:endParaRPr>
          </a:p>
          <a:p>
            <a:pPr algn="ctr" eaLnBrk="1" fontAlgn="auto" hangingPunct="1">
              <a:spcBef>
                <a:spcPts val="0"/>
              </a:spcBef>
              <a:spcAft>
                <a:spcPts val="0"/>
              </a:spcAft>
              <a:defRPr/>
            </a:pPr>
            <a:endParaRPr lang="en-US" sz="2000" b="1" dirty="0">
              <a:solidFill>
                <a:schemeClr val="tx2"/>
              </a:solidFill>
            </a:endParaRPr>
          </a:p>
          <a:p>
            <a:pPr algn="ctr" eaLnBrk="1" fontAlgn="auto" hangingPunct="1">
              <a:spcBef>
                <a:spcPts val="0"/>
              </a:spcBef>
              <a:spcAft>
                <a:spcPts val="0"/>
              </a:spcAft>
              <a:defRPr/>
            </a:pPr>
            <a:endParaRPr lang="en-US" sz="2000" b="1" dirty="0">
              <a:solidFill>
                <a:schemeClr val="tx2"/>
              </a:solidFill>
            </a:endParaRPr>
          </a:p>
        </p:txBody>
      </p:sp>
      <p:sp>
        <p:nvSpPr>
          <p:cNvPr id="27" name="Rectangle 11"/>
          <p:cNvSpPr/>
          <p:nvPr/>
        </p:nvSpPr>
        <p:spPr>
          <a:xfrm>
            <a:off x="285750" y="3933825"/>
            <a:ext cx="2286000" cy="935038"/>
          </a:xfrm>
          <a:prstGeom prst="rect">
            <a:avLst/>
          </a:prstGeom>
          <a:solidFill>
            <a:schemeClr val="bg1">
              <a:lumMod val="40000"/>
              <a:lumOff val="60000"/>
            </a:schemeClr>
          </a:solidFill>
        </p:spPr>
        <p:style>
          <a:lnRef idx="2">
            <a:schemeClr val="accent1"/>
          </a:lnRef>
          <a:fillRef idx="1">
            <a:schemeClr val="lt1"/>
          </a:fillRef>
          <a:effectRef idx="0">
            <a:schemeClr val="accent1"/>
          </a:effectRef>
          <a:fontRef idx="minor">
            <a:schemeClr val="dk1"/>
          </a:fontRef>
        </p:style>
        <p:txBody>
          <a:bodyPr anchor="ctr"/>
          <a:lstStyle/>
          <a:p>
            <a:pPr algn="ctr" eaLnBrk="1" fontAlgn="auto" hangingPunct="1">
              <a:spcBef>
                <a:spcPts val="0"/>
              </a:spcBef>
              <a:spcAft>
                <a:spcPts val="0"/>
              </a:spcAft>
              <a:defRPr/>
            </a:pPr>
            <a:endParaRPr lang="ka-GE" b="1" dirty="0">
              <a:solidFill>
                <a:schemeClr val="tx2"/>
              </a:solidFill>
            </a:endParaRPr>
          </a:p>
          <a:p>
            <a:pPr algn="ctr" eaLnBrk="1" fontAlgn="auto" hangingPunct="1">
              <a:spcBef>
                <a:spcPts val="0"/>
              </a:spcBef>
              <a:spcAft>
                <a:spcPts val="0"/>
              </a:spcAft>
              <a:defRPr/>
            </a:pPr>
            <a:endParaRPr lang="en-US" sz="1600" b="1" dirty="0">
              <a:solidFill>
                <a:schemeClr val="tx2"/>
              </a:solidFill>
            </a:endParaRPr>
          </a:p>
          <a:p>
            <a:pPr algn="ctr" eaLnBrk="1" fontAlgn="auto" hangingPunct="1">
              <a:spcBef>
                <a:spcPts val="0"/>
              </a:spcBef>
              <a:spcAft>
                <a:spcPts val="0"/>
              </a:spcAft>
              <a:defRPr/>
            </a:pPr>
            <a:r>
              <a:rPr lang="en-US" sz="1600" b="1" dirty="0">
                <a:solidFill>
                  <a:schemeClr val="tx2"/>
                </a:solidFill>
              </a:rPr>
              <a:t>Principal Recipient of GFTAM Grants</a:t>
            </a:r>
          </a:p>
          <a:p>
            <a:pPr algn="ctr" eaLnBrk="1" fontAlgn="auto" hangingPunct="1">
              <a:spcBef>
                <a:spcPts val="0"/>
              </a:spcBef>
              <a:spcAft>
                <a:spcPts val="0"/>
              </a:spcAft>
              <a:defRPr/>
            </a:pPr>
            <a:endParaRPr lang="en-US" sz="1600" b="1" dirty="0">
              <a:solidFill>
                <a:schemeClr val="tx2"/>
              </a:solidFill>
            </a:endParaRPr>
          </a:p>
          <a:p>
            <a:pPr algn="ctr" eaLnBrk="1" fontAlgn="auto" hangingPunct="1">
              <a:spcBef>
                <a:spcPts val="0"/>
              </a:spcBef>
              <a:spcAft>
                <a:spcPts val="0"/>
              </a:spcAft>
              <a:defRPr/>
            </a:pPr>
            <a:endParaRPr lang="en-US" b="1" dirty="0">
              <a:solidFill>
                <a:schemeClr val="tx2"/>
              </a:solidFill>
            </a:endParaRPr>
          </a:p>
          <a:p>
            <a:pPr algn="ctr" eaLnBrk="1" fontAlgn="auto" hangingPunct="1">
              <a:spcBef>
                <a:spcPts val="0"/>
              </a:spcBef>
              <a:spcAft>
                <a:spcPts val="0"/>
              </a:spcAft>
              <a:defRPr/>
            </a:pPr>
            <a:endParaRPr lang="en-US" sz="2000" b="1" dirty="0">
              <a:solidFill>
                <a:schemeClr val="tx2"/>
              </a:solidFill>
            </a:endParaRPr>
          </a:p>
        </p:txBody>
      </p:sp>
      <p:sp>
        <p:nvSpPr>
          <p:cNvPr id="29" name="Rectangle 28"/>
          <p:cNvSpPr/>
          <p:nvPr/>
        </p:nvSpPr>
        <p:spPr>
          <a:xfrm>
            <a:off x="285750" y="1714500"/>
            <a:ext cx="2286000" cy="577850"/>
          </a:xfrm>
          <a:prstGeom prst="rect">
            <a:avLst/>
          </a:prstGeom>
          <a:solidFill>
            <a:schemeClr val="bg1">
              <a:lumMod val="40000"/>
              <a:lumOff val="60000"/>
            </a:schemeClr>
          </a:solidFill>
        </p:spPr>
        <p:style>
          <a:lnRef idx="2">
            <a:schemeClr val="accent1"/>
          </a:lnRef>
          <a:fillRef idx="1">
            <a:schemeClr val="lt1"/>
          </a:fillRef>
          <a:effectRef idx="0">
            <a:schemeClr val="accent1"/>
          </a:effectRef>
          <a:fontRef idx="minor">
            <a:schemeClr val="dk1"/>
          </a:fontRef>
        </p:style>
        <p:txBody>
          <a:bodyPr anchor="ctr"/>
          <a:lstStyle/>
          <a:p>
            <a:pPr algn="ctr" eaLnBrk="1" fontAlgn="auto" hangingPunct="1">
              <a:spcBef>
                <a:spcPts val="0"/>
              </a:spcBef>
              <a:spcAft>
                <a:spcPts val="0"/>
              </a:spcAft>
              <a:defRPr/>
            </a:pPr>
            <a:r>
              <a:rPr lang="en-US" sz="2000" b="1" dirty="0">
                <a:solidFill>
                  <a:schemeClr val="tx2"/>
                </a:solidFill>
              </a:rPr>
              <a:t>NIH</a:t>
            </a:r>
          </a:p>
          <a:p>
            <a:pPr algn="ctr" eaLnBrk="1" fontAlgn="auto" hangingPunct="1">
              <a:spcBef>
                <a:spcPts val="0"/>
              </a:spcBef>
              <a:spcAft>
                <a:spcPts val="0"/>
              </a:spcAft>
              <a:defRPr/>
            </a:pPr>
            <a:endParaRPr lang="en-US" sz="2000" b="1" dirty="0">
              <a:solidFill>
                <a:schemeClr val="tx2"/>
              </a:solidFill>
            </a:endParaRPr>
          </a:p>
        </p:txBody>
      </p:sp>
      <p:sp>
        <p:nvSpPr>
          <p:cNvPr id="30" name="Rectangle 11"/>
          <p:cNvSpPr/>
          <p:nvPr/>
        </p:nvSpPr>
        <p:spPr>
          <a:xfrm>
            <a:off x="6638925" y="3656013"/>
            <a:ext cx="2286000" cy="547687"/>
          </a:xfrm>
          <a:prstGeom prst="rect">
            <a:avLst/>
          </a:prstGeom>
          <a:solidFill>
            <a:schemeClr val="bg1">
              <a:lumMod val="40000"/>
              <a:lumOff val="60000"/>
            </a:schemeClr>
          </a:solidFill>
        </p:spPr>
        <p:style>
          <a:lnRef idx="2">
            <a:schemeClr val="accent1"/>
          </a:lnRef>
          <a:fillRef idx="1">
            <a:schemeClr val="lt1"/>
          </a:fillRef>
          <a:effectRef idx="0">
            <a:schemeClr val="accent1"/>
          </a:effectRef>
          <a:fontRef idx="minor">
            <a:schemeClr val="dk1"/>
          </a:fontRef>
        </p:style>
        <p:txBody>
          <a:bodyPr anchor="ctr"/>
          <a:lstStyle/>
          <a:p>
            <a:pPr algn="ctr" eaLnBrk="1" fontAlgn="auto" hangingPunct="1">
              <a:spcBef>
                <a:spcPts val="0"/>
              </a:spcBef>
              <a:spcAft>
                <a:spcPts val="0"/>
              </a:spcAft>
              <a:defRPr/>
            </a:pPr>
            <a:endParaRPr lang="ka-GE" b="1" dirty="0">
              <a:solidFill>
                <a:schemeClr val="tx2"/>
              </a:solidFill>
            </a:endParaRPr>
          </a:p>
          <a:p>
            <a:pPr algn="ctr" eaLnBrk="1" fontAlgn="auto" hangingPunct="1">
              <a:spcBef>
                <a:spcPts val="0"/>
              </a:spcBef>
              <a:spcAft>
                <a:spcPts val="0"/>
              </a:spcAft>
              <a:defRPr/>
            </a:pPr>
            <a:r>
              <a:rPr lang="en-US" b="1" dirty="0">
                <a:solidFill>
                  <a:schemeClr val="tx2"/>
                </a:solidFill>
              </a:rPr>
              <a:t>GAVI ALLIANCE</a:t>
            </a:r>
          </a:p>
          <a:p>
            <a:pPr algn="ctr" eaLnBrk="1" fontAlgn="auto" hangingPunct="1">
              <a:spcBef>
                <a:spcPts val="0"/>
              </a:spcBef>
              <a:spcAft>
                <a:spcPts val="0"/>
              </a:spcAft>
              <a:defRPr/>
            </a:pPr>
            <a:endParaRPr lang="en-US" sz="2000" b="1" dirty="0">
              <a:solidFill>
                <a:schemeClr val="tx2"/>
              </a:solidFill>
            </a:endParaRPr>
          </a:p>
        </p:txBody>
      </p:sp>
      <p:pic>
        <p:nvPicPr>
          <p:cNvPr id="4121" name="Picture 30" descr="http://ncdc.ge/images/logo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765175"/>
            <a:ext cx="87947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2" name="Picture 31" descr="http://ncdc.ge/images/logo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1725" y="257175"/>
            <a:ext cx="7207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3" name="Picture 32" descr="http://ncdc.ge/images/logo7.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447675"/>
            <a:ext cx="71913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4" name="Picture 33" descr="http://ncdc.ge/images/logo9.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113" y="4437063"/>
            <a:ext cx="10080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5" name="Picture 34" descr="http://ncdc.ge/images/logo6.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1550" y="1989138"/>
            <a:ext cx="863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6" name="Picture 35" descr="http://ncdc.ge/images/logo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58063" y="981075"/>
            <a:ext cx="8651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7" name="Picture 36" descr="http://ncdc.ge/images/logo10.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0113" y="3500438"/>
            <a:ext cx="1079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8" name="Picture 37" descr="http://ncdc.ge/images/logo3.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67588" y="1689100"/>
            <a:ext cx="93662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9" name="Picture 37" descr="C:\Users\archil.gagnidze\AppData\Local\Microsoft\Windows\Temporary Internet Files\Content.Word\tif_youngWalter_logo.tif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2988" y="1268413"/>
            <a:ext cx="792162"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0" name="Picture 38" descr="http://ncdc.ge/images/logo8.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67588" y="2500313"/>
            <a:ext cx="86360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ectangle 11"/>
          <p:cNvSpPr/>
          <p:nvPr/>
        </p:nvSpPr>
        <p:spPr>
          <a:xfrm>
            <a:off x="6638925" y="4302125"/>
            <a:ext cx="2286000" cy="547688"/>
          </a:xfrm>
          <a:prstGeom prst="rect">
            <a:avLst/>
          </a:prstGeom>
          <a:solidFill>
            <a:schemeClr val="bg1">
              <a:lumMod val="40000"/>
              <a:lumOff val="60000"/>
            </a:schemeClr>
          </a:solidFill>
        </p:spPr>
        <p:style>
          <a:lnRef idx="2">
            <a:schemeClr val="accent1"/>
          </a:lnRef>
          <a:fillRef idx="1">
            <a:schemeClr val="lt1"/>
          </a:fillRef>
          <a:effectRef idx="0">
            <a:schemeClr val="accent1"/>
          </a:effectRef>
          <a:fontRef idx="minor">
            <a:schemeClr val="dk1"/>
          </a:fontRef>
        </p:style>
        <p:txBody>
          <a:bodyPr anchor="ctr"/>
          <a:lstStyle/>
          <a:p>
            <a:pPr algn="ctr" eaLnBrk="1" fontAlgn="auto" hangingPunct="1">
              <a:spcBef>
                <a:spcPts val="0"/>
              </a:spcBef>
              <a:spcAft>
                <a:spcPts val="0"/>
              </a:spcAft>
              <a:defRPr/>
            </a:pPr>
            <a:endParaRPr lang="ka-GE" b="1" dirty="0">
              <a:solidFill>
                <a:schemeClr val="tx2"/>
              </a:solidFill>
            </a:endParaRPr>
          </a:p>
          <a:p>
            <a:pPr algn="ctr" eaLnBrk="1" fontAlgn="auto" hangingPunct="1">
              <a:spcBef>
                <a:spcPts val="0"/>
              </a:spcBef>
              <a:spcAft>
                <a:spcPts val="0"/>
              </a:spcAft>
              <a:defRPr/>
            </a:pPr>
            <a:endParaRPr lang="en-US" b="1" dirty="0">
              <a:solidFill>
                <a:schemeClr val="tx2"/>
              </a:solidFill>
            </a:endParaRPr>
          </a:p>
          <a:p>
            <a:pPr algn="ctr" eaLnBrk="1" fontAlgn="auto" hangingPunct="1">
              <a:spcBef>
                <a:spcPts val="0"/>
              </a:spcBef>
              <a:spcAft>
                <a:spcPts val="0"/>
              </a:spcAft>
              <a:defRPr/>
            </a:pPr>
            <a:endParaRPr lang="en-US" sz="2000" b="1" dirty="0">
              <a:solidFill>
                <a:schemeClr val="tx2"/>
              </a:solidFill>
            </a:endParaRPr>
          </a:p>
        </p:txBody>
      </p:sp>
      <p:pic>
        <p:nvPicPr>
          <p:cNvPr id="4132" name="Picture 4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05675" y="4338638"/>
            <a:ext cx="998538"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285750" y="174625"/>
            <a:ext cx="2414588" cy="587375"/>
          </a:xfrm>
          <a:prstGeom prst="ellipse">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grpSp>
        <p:nvGrpSpPr>
          <p:cNvPr id="4134" name="Group 6"/>
          <p:cNvGrpSpPr>
            <a:grpSpLocks/>
          </p:cNvGrpSpPr>
          <p:nvPr/>
        </p:nvGrpSpPr>
        <p:grpSpPr bwMode="auto">
          <a:xfrm>
            <a:off x="0" y="6301396"/>
            <a:ext cx="9144000" cy="655028"/>
            <a:chOff x="0" y="6032580"/>
            <a:chExt cx="9144000" cy="825420"/>
          </a:xfrm>
        </p:grpSpPr>
        <p:sp>
          <p:nvSpPr>
            <p:cNvPr id="4135" name="Rectangle 4"/>
            <p:cNvSpPr>
              <a:spLocks noChangeArrowheads="1"/>
            </p:cNvSpPr>
            <p:nvPr/>
          </p:nvSpPr>
          <p:spPr bwMode="auto">
            <a:xfrm>
              <a:off x="0" y="6032580"/>
              <a:ext cx="9144000" cy="825420"/>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p>
          </p:txBody>
        </p:sp>
        <p:sp>
          <p:nvSpPr>
            <p:cNvPr id="4136" name="Rectangle 5"/>
            <p:cNvSpPr>
              <a:spLocks noChangeArrowheads="1"/>
            </p:cNvSpPr>
            <p:nvPr/>
          </p:nvSpPr>
          <p:spPr bwMode="auto">
            <a:xfrm>
              <a:off x="971600" y="6295059"/>
              <a:ext cx="7200800" cy="387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b="1" dirty="0">
                  <a:solidFill>
                    <a:schemeClr val="bg1"/>
                  </a:solidFill>
                </a:rPr>
                <a:t>Georgian National Center for Diseases Control and Public Health</a:t>
              </a:r>
              <a:endParaRPr lang="ru-RU" altLang="en-US" sz="1400" b="1" dirty="0">
                <a:solidFill>
                  <a:schemeClr val="bg1"/>
                </a:solidFill>
              </a:endParaRPr>
            </a:p>
          </p:txBody>
        </p:sp>
        <p:sp>
          <p:nvSpPr>
            <p:cNvPr id="4137" name="Text Box 8"/>
            <p:cNvSpPr txBox="1">
              <a:spLocks noChangeArrowheads="1"/>
            </p:cNvSpPr>
            <p:nvPr/>
          </p:nvSpPr>
          <p:spPr bwMode="auto">
            <a:xfrm>
              <a:off x="7768617" y="6431337"/>
              <a:ext cx="124078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a:solidFill>
                    <a:schemeClr val="bg1"/>
                  </a:solidFill>
                </a:rPr>
                <a:t>www.ncdc.ge</a:t>
              </a:r>
              <a:endParaRPr lang="ru-RU" altLang="en-US" sz="1400">
                <a:solidFill>
                  <a:schemeClr val="bg1"/>
                </a:solidFill>
              </a:endParaRPr>
            </a:p>
          </p:txBody>
        </p:sp>
        <p:pic>
          <p:nvPicPr>
            <p:cNvPr id="4138" name="Picture 10"/>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0748" y="6112687"/>
              <a:ext cx="777170" cy="665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567394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6" name="Text Box 8"/>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ka-GE" sz="1800">
                <a:solidFill>
                  <a:schemeClr val="bg1"/>
                </a:solidFill>
              </a:rPr>
              <a:t>www.ncdc.ge</a:t>
            </a:r>
            <a:endParaRPr lang="ru-RU" altLang="ka-GE" sz="1800">
              <a:solidFill>
                <a:schemeClr val="bg1"/>
              </a:solidFill>
            </a:endParaRPr>
          </a:p>
        </p:txBody>
      </p:sp>
      <p:sp>
        <p:nvSpPr>
          <p:cNvPr id="13317" name="Rectangle 8"/>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grpSp>
        <p:nvGrpSpPr>
          <p:cNvPr id="9" name="Group 4"/>
          <p:cNvGrpSpPr>
            <a:grpSpLocks/>
          </p:cNvGrpSpPr>
          <p:nvPr/>
        </p:nvGrpSpPr>
        <p:grpSpPr bwMode="auto">
          <a:xfrm>
            <a:off x="0" y="6165850"/>
            <a:ext cx="9144000" cy="692150"/>
            <a:chOff x="0" y="3884"/>
            <a:chExt cx="5760" cy="436"/>
          </a:xfrm>
        </p:grpSpPr>
        <p:sp>
          <p:nvSpPr>
            <p:cNvPr id="10" name="Rectangle 5"/>
            <p:cNvSpPr>
              <a:spLocks noChangeArrowheads="1"/>
            </p:cNvSpPr>
            <p:nvPr/>
          </p:nvSpPr>
          <p:spPr bwMode="auto">
            <a:xfrm>
              <a:off x="0" y="3884"/>
              <a:ext cx="5760" cy="436"/>
            </a:xfrm>
            <a:prstGeom prst="rect">
              <a:avLst/>
            </a:prstGeom>
            <a:solidFill>
              <a:srgbClr val="0099CC"/>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ru-RU" altLang="ka-GE" sz="1800"/>
            </a:p>
          </p:txBody>
        </p:sp>
        <p:sp>
          <p:nvSpPr>
            <p:cNvPr id="11" name="Rectangle 6"/>
            <p:cNvSpPr>
              <a:spLocks noChangeArrowheads="1"/>
            </p:cNvSpPr>
            <p:nvPr/>
          </p:nvSpPr>
          <p:spPr bwMode="auto">
            <a:xfrm>
              <a:off x="793" y="4016"/>
              <a:ext cx="3335"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sp>
          <p:nvSpPr>
            <p:cNvPr id="12" name="Text Box 8"/>
            <p:cNvSpPr txBox="1">
              <a:spLocks noChangeArrowheads="1"/>
            </p:cNvSpPr>
            <p:nvPr/>
          </p:nvSpPr>
          <p:spPr bwMode="auto">
            <a:xfrm>
              <a:off x="4694" y="4020"/>
              <a:ext cx="9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ka-GE" sz="1800">
                  <a:solidFill>
                    <a:schemeClr val="bg1"/>
                  </a:solidFill>
                </a:rPr>
                <a:t>www.ncdc.ge</a:t>
              </a:r>
              <a:endParaRPr lang="ru-RU" altLang="ka-GE" sz="1800">
                <a:solidFill>
                  <a:schemeClr val="bg1"/>
                </a:solidFill>
              </a:endParaRPr>
            </a:p>
          </p:txBody>
        </p:sp>
      </p:grpSp>
      <p:pic>
        <p:nvPicPr>
          <p:cNvPr id="13" name="Picture 12"/>
          <p:cNvPicPr>
            <a:picLocks noChangeAspect="1"/>
          </p:cNvPicPr>
          <p:nvPr/>
        </p:nvPicPr>
        <p:blipFill>
          <a:blip r:embed="rId3"/>
          <a:stretch>
            <a:fillRect/>
          </a:stretch>
        </p:blipFill>
        <p:spPr>
          <a:xfrm>
            <a:off x="55013" y="6218816"/>
            <a:ext cx="772571" cy="59456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702" y="43017"/>
            <a:ext cx="8932595" cy="6096350"/>
          </a:xfrm>
          <a:prstGeom prst="rect">
            <a:avLst/>
          </a:prstGeom>
        </p:spPr>
      </p:pic>
    </p:spTree>
    <p:extLst>
      <p:ext uri="{BB962C8B-B14F-4D97-AF65-F5344CB8AC3E}">
        <p14:creationId xmlns:p14="http://schemas.microsoft.com/office/powerpoint/2010/main" val="3345419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Straight Connector 40">
            <a:extLst>
              <a:ext uri="{FF2B5EF4-FFF2-40B4-BE49-F238E27FC236}">
                <a16:creationId xmlns="" xmlns:a16="http://schemas.microsoft.com/office/drawing/2014/main" id="{3753C520-CB6C-44DB-8AD0-52B373C916E7}"/>
              </a:ext>
            </a:extLst>
          </p:cNvPr>
          <p:cNvCxnSpPr>
            <a:stCxn id="7" idx="2"/>
            <a:endCxn id="7" idx="2"/>
          </p:cNvCxnSpPr>
          <p:nvPr/>
        </p:nvCxnSpPr>
        <p:spPr>
          <a:xfrm>
            <a:off x="654050" y="2262188"/>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14339" name="Picture 4" descr="https://sites.ch2m.com/sites/BTRIC-Georgia/PublishingImages/CPHR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111125"/>
            <a:ext cx="2116138"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2"/>
          <p:cNvSpPr>
            <a:spLocks noChangeArrowheads="1"/>
          </p:cNvSpPr>
          <p:nvPr/>
        </p:nvSpPr>
        <p:spPr bwMode="auto">
          <a:xfrm>
            <a:off x="2484438" y="150813"/>
            <a:ext cx="6480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tabLst>
                <a:tab pos="2286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2286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2286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286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2860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2860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2860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2860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28600" algn="l"/>
              </a:tabLst>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b="1" dirty="0">
                <a:solidFill>
                  <a:srgbClr val="A50021"/>
                </a:solidFill>
                <a:latin typeface="+mj-lt"/>
                <a:cs typeface="Calibri" panose="020F0502020204030204" pitchFamily="34" charset="0"/>
              </a:rPr>
              <a:t>R. Lugar Center for Public Health Research</a:t>
            </a:r>
            <a:r>
              <a:rPr lang="ka-GE" altLang="en-US" sz="2400" b="1" dirty="0">
                <a:solidFill>
                  <a:srgbClr val="A50021"/>
                </a:solidFill>
                <a:latin typeface="+mj-lt"/>
                <a:cs typeface="Calibri" panose="020F0502020204030204" pitchFamily="34" charset="0"/>
              </a:rPr>
              <a:t> </a:t>
            </a:r>
            <a:endParaRPr lang="ka-GE" altLang="en-US" sz="2400" b="1" dirty="0">
              <a:solidFill>
                <a:srgbClr val="00B0F0"/>
              </a:solidFill>
              <a:latin typeface="+mj-lt"/>
              <a:cs typeface="Calibri" panose="020F0502020204030204" pitchFamily="34" charset="0"/>
            </a:endParaRPr>
          </a:p>
        </p:txBody>
      </p:sp>
      <p:grpSp>
        <p:nvGrpSpPr>
          <p:cNvPr id="14341" name="Group 45"/>
          <p:cNvGrpSpPr>
            <a:grpSpLocks/>
          </p:cNvGrpSpPr>
          <p:nvPr/>
        </p:nvGrpSpPr>
        <p:grpSpPr bwMode="auto">
          <a:xfrm>
            <a:off x="-36513" y="1465263"/>
            <a:ext cx="3455988" cy="4646612"/>
            <a:chOff x="1616075" y="1395452"/>
            <a:chExt cx="5114104" cy="4597158"/>
          </a:xfrm>
        </p:grpSpPr>
        <p:cxnSp>
          <p:nvCxnSpPr>
            <p:cNvPr id="17" name="Straight Connector 16">
              <a:extLst>
                <a:ext uri="{FF2B5EF4-FFF2-40B4-BE49-F238E27FC236}">
                  <a16:creationId xmlns="" xmlns:a16="http://schemas.microsoft.com/office/drawing/2014/main" id="{36E4D6B5-4ED5-4AB6-8A03-C36CD9E45530}"/>
                </a:ext>
              </a:extLst>
            </p:cNvPr>
            <p:cNvCxnSpPr/>
            <p:nvPr/>
          </p:nvCxnSpPr>
          <p:spPr>
            <a:xfrm flipH="1">
              <a:off x="4169604" y="1395452"/>
              <a:ext cx="2350" cy="16020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571F22EE-2913-40ED-A140-70D408F11878}"/>
                </a:ext>
              </a:extLst>
            </p:cNvPr>
            <p:cNvCxnSpPr/>
            <p:nvPr/>
          </p:nvCxnSpPr>
          <p:spPr>
            <a:xfrm flipH="1">
              <a:off x="2395995" y="1555654"/>
              <a:ext cx="332874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 xmlns:a16="http://schemas.microsoft.com/office/drawing/2014/main" id="{0F9F248D-CD9A-4F50-B843-124FDCC9C519}"/>
                </a:ext>
              </a:extLst>
            </p:cNvPr>
            <p:cNvCxnSpPr/>
            <p:nvPr/>
          </p:nvCxnSpPr>
          <p:spPr>
            <a:xfrm>
              <a:off x="5724742" y="1555654"/>
              <a:ext cx="0" cy="92665"/>
            </a:xfrm>
            <a:prstGeom prst="line">
              <a:avLst/>
            </a:prstGeom>
            <a:ln w="25400" cmpd="sng"/>
          </p:spPr>
          <p:style>
            <a:lnRef idx="1">
              <a:schemeClr val="accent1"/>
            </a:lnRef>
            <a:fillRef idx="0">
              <a:schemeClr val="accent1"/>
            </a:fillRef>
            <a:effectRef idx="0">
              <a:schemeClr val="accent1"/>
            </a:effectRef>
            <a:fontRef idx="minor">
              <a:schemeClr val="tx1"/>
            </a:fontRef>
          </p:style>
        </p:cxnSp>
        <p:grpSp>
          <p:nvGrpSpPr>
            <p:cNvPr id="14354" name="Group 43"/>
            <p:cNvGrpSpPr>
              <a:grpSpLocks/>
            </p:cNvGrpSpPr>
            <p:nvPr/>
          </p:nvGrpSpPr>
          <p:grpSpPr bwMode="auto">
            <a:xfrm>
              <a:off x="1616075" y="1555654"/>
              <a:ext cx="5114104" cy="4436956"/>
              <a:chOff x="1616075" y="1555654"/>
              <a:chExt cx="5114104" cy="4436956"/>
            </a:xfrm>
          </p:grpSpPr>
          <p:sp>
            <p:nvSpPr>
              <p:cNvPr id="7" name="Rounded Rectangle 6">
                <a:extLst>
                  <a:ext uri="{FF2B5EF4-FFF2-40B4-BE49-F238E27FC236}">
                    <a16:creationId xmlns="" xmlns:a16="http://schemas.microsoft.com/office/drawing/2014/main" id="{803FF2A1-02B2-4BBA-935F-AE310AA8A0C2}"/>
                  </a:ext>
                </a:extLst>
              </p:cNvPr>
              <p:cNvSpPr/>
              <p:nvPr/>
            </p:nvSpPr>
            <p:spPr>
              <a:xfrm>
                <a:off x="1785215" y="1648319"/>
                <a:ext cx="1707833" cy="53557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000" b="1" dirty="0">
                    <a:solidFill>
                      <a:srgbClr val="003366"/>
                    </a:solidFill>
                    <a:latin typeface="Calibri" panose="020F0502020204030204" pitchFamily="34" charset="0"/>
                    <a:cs typeface="Calibri" panose="020F0502020204030204" pitchFamily="34" charset="0"/>
                  </a:rPr>
                  <a:t>Bio-safety and EDP </a:t>
                </a:r>
                <a:r>
                  <a:rPr lang="ka-GE" sz="1000" b="1" dirty="0">
                    <a:solidFill>
                      <a:srgbClr val="003366"/>
                    </a:solidFill>
                    <a:cs typeface="Calibri" panose="020F0502020204030204" pitchFamily="34" charset="0"/>
                  </a:rPr>
                  <a:t> </a:t>
                </a:r>
                <a:r>
                  <a:rPr lang="en-US" sz="1000" b="1" dirty="0">
                    <a:solidFill>
                      <a:srgbClr val="003366"/>
                    </a:solidFill>
                    <a:latin typeface="Calibri" panose="020F0502020204030204" pitchFamily="34" charset="0"/>
                    <a:cs typeface="Calibri" panose="020F0502020204030204" pitchFamily="34" charset="0"/>
                  </a:rPr>
                  <a:t>Department</a:t>
                </a:r>
                <a:endParaRPr lang="ka-GE" sz="1000" b="1" dirty="0">
                  <a:solidFill>
                    <a:srgbClr val="003366"/>
                  </a:solidFill>
                  <a:cs typeface="Calibri" panose="020F0502020204030204" pitchFamily="34" charset="0"/>
                </a:endParaRPr>
              </a:p>
            </p:txBody>
          </p:sp>
          <p:sp>
            <p:nvSpPr>
              <p:cNvPr id="8" name="Rounded Rectangle 7">
                <a:extLst>
                  <a:ext uri="{FF2B5EF4-FFF2-40B4-BE49-F238E27FC236}">
                    <a16:creationId xmlns="" xmlns:a16="http://schemas.microsoft.com/office/drawing/2014/main" id="{F527F983-8011-47F1-AB02-EC6E612C6C3C}"/>
                  </a:ext>
                </a:extLst>
              </p:cNvPr>
              <p:cNvSpPr/>
              <p:nvPr/>
            </p:nvSpPr>
            <p:spPr>
              <a:xfrm>
                <a:off x="1806357" y="2245149"/>
                <a:ext cx="1686691" cy="5151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000" b="1" dirty="0">
                    <a:solidFill>
                      <a:srgbClr val="000066"/>
                    </a:solidFill>
                    <a:latin typeface="Calibri" panose="020F0502020204030204" pitchFamily="34" charset="0"/>
                    <a:cs typeface="Calibri" panose="020F0502020204030204" pitchFamily="34" charset="0"/>
                  </a:rPr>
                  <a:t>Bio-Safety Division</a:t>
                </a:r>
                <a:endParaRPr lang="ka-GE" sz="1000" b="1" dirty="0">
                  <a:solidFill>
                    <a:srgbClr val="000066"/>
                  </a:solidFill>
                  <a:cs typeface="Calibri" panose="020F0502020204030204" pitchFamily="34" charset="0"/>
                </a:endParaRPr>
              </a:p>
            </p:txBody>
          </p:sp>
          <p:sp>
            <p:nvSpPr>
              <p:cNvPr id="10" name="Rounded Rectangle 9">
                <a:extLst>
                  <a:ext uri="{FF2B5EF4-FFF2-40B4-BE49-F238E27FC236}">
                    <a16:creationId xmlns="" xmlns:a16="http://schemas.microsoft.com/office/drawing/2014/main" id="{6F1CEF10-2A2D-406C-AF15-BB725006108F}"/>
                  </a:ext>
                </a:extLst>
              </p:cNvPr>
              <p:cNvSpPr/>
              <p:nvPr/>
            </p:nvSpPr>
            <p:spPr>
              <a:xfrm>
                <a:off x="1806357" y="2821561"/>
                <a:ext cx="1686691" cy="51987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000" b="1" dirty="0">
                    <a:solidFill>
                      <a:srgbClr val="000066"/>
                    </a:solidFill>
                    <a:latin typeface="Calibri" panose="020F0502020204030204" pitchFamily="34" charset="0"/>
                    <a:cs typeface="Calibri" panose="020F0502020204030204" pitchFamily="34" charset="0"/>
                  </a:rPr>
                  <a:t>National Repository</a:t>
                </a:r>
                <a:endParaRPr lang="ka-GE" sz="1000" b="1" dirty="0">
                  <a:solidFill>
                    <a:srgbClr val="000066"/>
                  </a:solidFill>
                  <a:cs typeface="Calibri" panose="020F0502020204030204" pitchFamily="34" charset="0"/>
                </a:endParaRPr>
              </a:p>
            </p:txBody>
          </p:sp>
          <p:sp>
            <p:nvSpPr>
              <p:cNvPr id="11" name="Rounded Rectangle 10">
                <a:extLst>
                  <a:ext uri="{FF2B5EF4-FFF2-40B4-BE49-F238E27FC236}">
                    <a16:creationId xmlns="" xmlns:a16="http://schemas.microsoft.com/office/drawing/2014/main" id="{9D8974BE-4F57-4220-B4C3-22476DEC4EA2}"/>
                  </a:ext>
                </a:extLst>
              </p:cNvPr>
              <p:cNvSpPr/>
              <p:nvPr/>
            </p:nvSpPr>
            <p:spPr>
              <a:xfrm>
                <a:off x="1806357" y="3408967"/>
                <a:ext cx="1686691" cy="50887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000" b="1" dirty="0">
                    <a:solidFill>
                      <a:srgbClr val="000066"/>
                    </a:solidFill>
                    <a:latin typeface="Calibri" panose="020F0502020204030204" pitchFamily="34" charset="0"/>
                    <a:cs typeface="Calibri" panose="020F0502020204030204" pitchFamily="34" charset="0"/>
                  </a:rPr>
                  <a:t>EDP Lab</a:t>
                </a:r>
                <a:endParaRPr lang="ka-GE" sz="1000" b="1" dirty="0">
                  <a:solidFill>
                    <a:srgbClr val="000066"/>
                  </a:solidFill>
                  <a:cs typeface="Calibri" panose="020F0502020204030204" pitchFamily="34" charset="0"/>
                </a:endParaRPr>
              </a:p>
            </p:txBody>
          </p:sp>
          <p:sp>
            <p:nvSpPr>
              <p:cNvPr id="12" name="Rounded Rectangle 11">
                <a:extLst>
                  <a:ext uri="{FF2B5EF4-FFF2-40B4-BE49-F238E27FC236}">
                    <a16:creationId xmlns="" xmlns:a16="http://schemas.microsoft.com/office/drawing/2014/main" id="{5970CFBC-3D64-417D-AF08-E8E680AD91D3}"/>
                  </a:ext>
                </a:extLst>
              </p:cNvPr>
              <p:cNvSpPr/>
              <p:nvPr/>
            </p:nvSpPr>
            <p:spPr>
              <a:xfrm>
                <a:off x="1806357" y="3990090"/>
                <a:ext cx="1686691" cy="51044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000" b="1" dirty="0">
                    <a:solidFill>
                      <a:srgbClr val="000066"/>
                    </a:solidFill>
                    <a:latin typeface="Calibri" panose="020F0502020204030204" pitchFamily="34" charset="0"/>
                    <a:cs typeface="Calibri" panose="020F0502020204030204" pitchFamily="34" charset="0"/>
                  </a:rPr>
                  <a:t>Zoo-Entomology Lab</a:t>
                </a:r>
                <a:endParaRPr lang="ka-GE" sz="1000" b="1" dirty="0">
                  <a:solidFill>
                    <a:srgbClr val="000066"/>
                  </a:solidFill>
                  <a:cs typeface="Calibri" panose="020F0502020204030204" pitchFamily="34" charset="0"/>
                </a:endParaRPr>
              </a:p>
            </p:txBody>
          </p:sp>
          <p:sp>
            <p:nvSpPr>
              <p:cNvPr id="13" name="Rounded Rectangle 12">
                <a:extLst>
                  <a:ext uri="{FF2B5EF4-FFF2-40B4-BE49-F238E27FC236}">
                    <a16:creationId xmlns="" xmlns:a16="http://schemas.microsoft.com/office/drawing/2014/main" id="{BFBE1FF9-7697-4366-9EE1-8ED63332AABA}"/>
                  </a:ext>
                </a:extLst>
              </p:cNvPr>
              <p:cNvSpPr/>
              <p:nvPr/>
            </p:nvSpPr>
            <p:spPr>
              <a:xfrm>
                <a:off x="1806357" y="4571214"/>
                <a:ext cx="1686691" cy="43819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000" b="1" dirty="0">
                    <a:solidFill>
                      <a:srgbClr val="000066"/>
                    </a:solidFill>
                    <a:latin typeface="Calibri" panose="020F0502020204030204" pitchFamily="34" charset="0"/>
                    <a:cs typeface="Calibri" panose="020F0502020204030204" pitchFamily="34" charset="0"/>
                  </a:rPr>
                  <a:t>General Bacteriology Lab</a:t>
                </a:r>
                <a:endParaRPr lang="ka-GE" sz="1000" b="1" dirty="0">
                  <a:solidFill>
                    <a:srgbClr val="000066"/>
                  </a:solidFill>
                  <a:cs typeface="Calibri" panose="020F0502020204030204" pitchFamily="34" charset="0"/>
                </a:endParaRPr>
              </a:p>
            </p:txBody>
          </p:sp>
          <p:sp>
            <p:nvSpPr>
              <p:cNvPr id="14" name="Rounded Rectangle 13">
                <a:extLst>
                  <a:ext uri="{FF2B5EF4-FFF2-40B4-BE49-F238E27FC236}">
                    <a16:creationId xmlns="" xmlns:a16="http://schemas.microsoft.com/office/drawing/2014/main" id="{8AA2BF3F-B0D4-439A-B0CE-479F69DAE614}"/>
                  </a:ext>
                </a:extLst>
              </p:cNvPr>
              <p:cNvSpPr/>
              <p:nvPr/>
            </p:nvSpPr>
            <p:spPr>
              <a:xfrm>
                <a:off x="1806357" y="5094225"/>
                <a:ext cx="1686691" cy="39579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000" b="1" dirty="0">
                    <a:solidFill>
                      <a:srgbClr val="000066"/>
                    </a:solidFill>
                    <a:latin typeface="Calibri" panose="020F0502020204030204" pitchFamily="34" charset="0"/>
                    <a:cs typeface="Calibri" panose="020F0502020204030204" pitchFamily="34" charset="0"/>
                  </a:rPr>
                  <a:t>Vivarium</a:t>
                </a:r>
                <a:endParaRPr lang="ka-GE" sz="1000" b="1" dirty="0">
                  <a:solidFill>
                    <a:srgbClr val="000066"/>
                  </a:solidFill>
                  <a:cs typeface="Calibri" panose="020F0502020204030204" pitchFamily="34" charset="0"/>
                </a:endParaRPr>
              </a:p>
            </p:txBody>
          </p:sp>
          <p:sp>
            <p:nvSpPr>
              <p:cNvPr id="15" name="Rounded Rectangle 14">
                <a:extLst>
                  <a:ext uri="{FF2B5EF4-FFF2-40B4-BE49-F238E27FC236}">
                    <a16:creationId xmlns="" xmlns:a16="http://schemas.microsoft.com/office/drawing/2014/main" id="{41D92ECB-0E3C-4869-9F0C-BD10A3F54DC2}"/>
                  </a:ext>
                </a:extLst>
              </p:cNvPr>
              <p:cNvSpPr/>
              <p:nvPr/>
            </p:nvSpPr>
            <p:spPr>
              <a:xfrm>
                <a:off x="1806357" y="5574830"/>
                <a:ext cx="1686691" cy="41778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000" b="1" dirty="0">
                    <a:solidFill>
                      <a:srgbClr val="000066"/>
                    </a:solidFill>
                    <a:latin typeface="Calibri" panose="020F0502020204030204" pitchFamily="34" charset="0"/>
                    <a:cs typeface="Calibri" panose="020F0502020204030204" pitchFamily="34" charset="0"/>
                  </a:rPr>
                  <a:t>Sample Receiving group</a:t>
                </a:r>
                <a:endParaRPr lang="ka-GE" sz="1000" b="1" dirty="0">
                  <a:solidFill>
                    <a:srgbClr val="000066"/>
                  </a:solidFill>
                  <a:cs typeface="Calibri" panose="020F0502020204030204" pitchFamily="34" charset="0"/>
                </a:endParaRPr>
              </a:p>
            </p:txBody>
          </p:sp>
          <p:cxnSp>
            <p:nvCxnSpPr>
              <p:cNvPr id="39" name="Straight Connector 38">
                <a:extLst>
                  <a:ext uri="{FF2B5EF4-FFF2-40B4-BE49-F238E27FC236}">
                    <a16:creationId xmlns="" xmlns:a16="http://schemas.microsoft.com/office/drawing/2014/main" id="{7AE2AAF8-59C3-4CF2-954A-B466C7693452}"/>
                  </a:ext>
                </a:extLst>
              </p:cNvPr>
              <p:cNvCxnSpPr/>
              <p:nvPr/>
            </p:nvCxnSpPr>
            <p:spPr>
              <a:xfrm>
                <a:off x="2386598" y="1555654"/>
                <a:ext cx="0" cy="92665"/>
              </a:xfrm>
              <a:prstGeom prst="line">
                <a:avLst/>
              </a:prstGeom>
              <a:ln w="25400" cmpd="sng"/>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 xmlns:a16="http://schemas.microsoft.com/office/drawing/2014/main" id="{1A22D20D-739E-478B-8DF5-776F18FD6863}"/>
                  </a:ext>
                </a:extLst>
              </p:cNvPr>
              <p:cNvCxnSpPr/>
              <p:nvPr/>
            </p:nvCxnSpPr>
            <p:spPr>
              <a:xfrm>
                <a:off x="1616075" y="1832080"/>
                <a:ext cx="11746" cy="394378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 xmlns:a16="http://schemas.microsoft.com/office/drawing/2014/main" id="{66950544-1172-4796-89E3-F39BF43EB7DE}"/>
                  </a:ext>
                </a:extLst>
              </p:cNvPr>
              <p:cNvCxnSpPr/>
              <p:nvPr/>
            </p:nvCxnSpPr>
            <p:spPr>
              <a:xfrm>
                <a:off x="1627821" y="1821085"/>
                <a:ext cx="1785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 xmlns:a16="http://schemas.microsoft.com/office/drawing/2014/main" id="{00131154-5D17-4366-8643-3B5CFFC8E413}"/>
                  </a:ext>
                </a:extLst>
              </p:cNvPr>
              <p:cNvCxnSpPr>
                <a:endCxn id="8" idx="1"/>
              </p:cNvCxnSpPr>
              <p:nvPr/>
            </p:nvCxnSpPr>
            <p:spPr>
              <a:xfrm>
                <a:off x="1616075" y="2501158"/>
                <a:ext cx="190282" cy="157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 xmlns:a16="http://schemas.microsoft.com/office/drawing/2014/main" id="{1F9800FB-083E-44B3-A104-BF0484A74756}"/>
                  </a:ext>
                </a:extLst>
              </p:cNvPr>
              <p:cNvCxnSpPr/>
              <p:nvPr/>
            </p:nvCxnSpPr>
            <p:spPr>
              <a:xfrm>
                <a:off x="1616075" y="3050869"/>
                <a:ext cx="23256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 xmlns:a16="http://schemas.microsoft.com/office/drawing/2014/main" id="{BFF97935-E79E-4D92-892E-CE5785C2E836}"/>
                  </a:ext>
                </a:extLst>
              </p:cNvPr>
              <p:cNvCxnSpPr/>
              <p:nvPr/>
            </p:nvCxnSpPr>
            <p:spPr>
              <a:xfrm>
                <a:off x="1616075" y="3664975"/>
                <a:ext cx="3359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 xmlns:a16="http://schemas.microsoft.com/office/drawing/2014/main" id="{943FA9A6-56D8-459B-8B92-81070A2498C4}"/>
                  </a:ext>
                </a:extLst>
              </p:cNvPr>
              <p:cNvCxnSpPr>
                <a:endCxn id="12" idx="1"/>
              </p:cNvCxnSpPr>
              <p:nvPr/>
            </p:nvCxnSpPr>
            <p:spPr>
              <a:xfrm>
                <a:off x="1616075" y="4244528"/>
                <a:ext cx="1902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 xmlns:a16="http://schemas.microsoft.com/office/drawing/2014/main" id="{3ADA6F29-EC74-496E-8CC0-D7530870CB29}"/>
                  </a:ext>
                </a:extLst>
              </p:cNvPr>
              <p:cNvCxnSpPr>
                <a:endCxn id="13" idx="1"/>
              </p:cNvCxnSpPr>
              <p:nvPr/>
            </p:nvCxnSpPr>
            <p:spPr>
              <a:xfrm>
                <a:off x="1616075" y="4789527"/>
                <a:ext cx="1902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 xmlns:a16="http://schemas.microsoft.com/office/drawing/2014/main" id="{621B26EF-6B20-435F-BA9D-4CF10B2D5703}"/>
                  </a:ext>
                </a:extLst>
              </p:cNvPr>
              <p:cNvCxnSpPr>
                <a:endCxn id="14" idx="1"/>
              </p:cNvCxnSpPr>
              <p:nvPr/>
            </p:nvCxnSpPr>
            <p:spPr>
              <a:xfrm flipV="1">
                <a:off x="1616075" y="5292121"/>
                <a:ext cx="1902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 xmlns:a16="http://schemas.microsoft.com/office/drawing/2014/main" id="{3297542D-0BCD-4093-8441-DDA4A0237532}"/>
                  </a:ext>
                </a:extLst>
              </p:cNvPr>
              <p:cNvCxnSpPr>
                <a:endCxn id="15" idx="1"/>
              </p:cNvCxnSpPr>
              <p:nvPr/>
            </p:nvCxnSpPr>
            <p:spPr>
              <a:xfrm>
                <a:off x="1627821" y="5775867"/>
                <a:ext cx="178536" cy="7853"/>
              </a:xfrm>
              <a:prstGeom prst="line">
                <a:avLst/>
              </a:prstGeom>
            </p:spPr>
            <p:style>
              <a:lnRef idx="1">
                <a:schemeClr val="accent1"/>
              </a:lnRef>
              <a:fillRef idx="0">
                <a:schemeClr val="accent1"/>
              </a:fillRef>
              <a:effectRef idx="0">
                <a:schemeClr val="accent1"/>
              </a:effectRef>
              <a:fontRef idx="minor">
                <a:schemeClr val="tx1"/>
              </a:fontRef>
            </p:style>
          </p:cxnSp>
          <p:sp>
            <p:nvSpPr>
              <p:cNvPr id="91" name="Rounded Rectangle 90">
                <a:extLst>
                  <a:ext uri="{FF2B5EF4-FFF2-40B4-BE49-F238E27FC236}">
                    <a16:creationId xmlns="" xmlns:a16="http://schemas.microsoft.com/office/drawing/2014/main" id="{3B77ABD2-787B-4D79-8332-FB57446E7B40}"/>
                  </a:ext>
                </a:extLst>
              </p:cNvPr>
              <p:cNvSpPr/>
              <p:nvPr/>
            </p:nvSpPr>
            <p:spPr>
              <a:xfrm>
                <a:off x="4719305" y="1632613"/>
                <a:ext cx="2010874" cy="55599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000" b="1" dirty="0">
                    <a:solidFill>
                      <a:srgbClr val="003366"/>
                    </a:solidFill>
                    <a:latin typeface="Calibri" panose="020F0502020204030204" pitchFamily="34" charset="0"/>
                    <a:cs typeface="Calibri" panose="020F0502020204030204" pitchFamily="34" charset="0"/>
                  </a:rPr>
                  <a:t>Virology</a:t>
                </a:r>
                <a:r>
                  <a:rPr lang="ka-GE" sz="1000" b="1" dirty="0">
                    <a:solidFill>
                      <a:srgbClr val="003366"/>
                    </a:solidFill>
                    <a:cs typeface="Calibri" panose="020F0502020204030204" pitchFamily="34" charset="0"/>
                  </a:rPr>
                  <a:t>, </a:t>
                </a:r>
                <a:r>
                  <a:rPr lang="en-US" sz="1000" b="1" dirty="0">
                    <a:solidFill>
                      <a:srgbClr val="003366"/>
                    </a:solidFill>
                    <a:latin typeface="Calibri" panose="020F0502020204030204" pitchFamily="34" charset="0"/>
                    <a:cs typeface="Calibri" panose="020F0502020204030204" pitchFamily="34" charset="0"/>
                  </a:rPr>
                  <a:t>Molecular Biology and  Genomic  Department</a:t>
                </a:r>
                <a:endParaRPr lang="ka-GE" sz="1000" b="1" dirty="0">
                  <a:solidFill>
                    <a:srgbClr val="003366"/>
                  </a:solidFill>
                  <a:cs typeface="Calibri" panose="020F0502020204030204" pitchFamily="34" charset="0"/>
                </a:endParaRPr>
              </a:p>
            </p:txBody>
          </p:sp>
          <p:sp>
            <p:nvSpPr>
              <p:cNvPr id="93" name="Rounded Rectangle 92">
                <a:extLst>
                  <a:ext uri="{FF2B5EF4-FFF2-40B4-BE49-F238E27FC236}">
                    <a16:creationId xmlns="" xmlns:a16="http://schemas.microsoft.com/office/drawing/2014/main" id="{A76625CA-B321-4298-830D-2BB94CA01351}"/>
                  </a:ext>
                </a:extLst>
              </p:cNvPr>
              <p:cNvSpPr/>
              <p:nvPr/>
            </p:nvSpPr>
            <p:spPr>
              <a:xfrm>
                <a:off x="4860254" y="2245149"/>
                <a:ext cx="1728976" cy="5151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000" b="1" dirty="0">
                    <a:solidFill>
                      <a:srgbClr val="003366"/>
                    </a:solidFill>
                    <a:latin typeface="Calibri" panose="020F0502020204030204" pitchFamily="34" charset="0"/>
                    <a:cs typeface="Calibri" panose="020F0502020204030204" pitchFamily="34" charset="0"/>
                  </a:rPr>
                  <a:t>Molecular Epidemiology / Genomics</a:t>
                </a:r>
                <a:endParaRPr lang="ka-GE" sz="1000" b="1" dirty="0">
                  <a:solidFill>
                    <a:srgbClr val="003366"/>
                  </a:solidFill>
                  <a:cs typeface="Calibri" panose="020F0502020204030204" pitchFamily="34" charset="0"/>
                </a:endParaRPr>
              </a:p>
            </p:txBody>
          </p:sp>
          <p:sp>
            <p:nvSpPr>
              <p:cNvPr id="94" name="Rounded Rectangle 93">
                <a:extLst>
                  <a:ext uri="{FF2B5EF4-FFF2-40B4-BE49-F238E27FC236}">
                    <a16:creationId xmlns="" xmlns:a16="http://schemas.microsoft.com/office/drawing/2014/main" id="{A9C3D60E-19D4-4747-A1DB-0B83C78C36D0}"/>
                  </a:ext>
                </a:extLst>
              </p:cNvPr>
              <p:cNvSpPr/>
              <p:nvPr/>
            </p:nvSpPr>
            <p:spPr>
              <a:xfrm>
                <a:off x="4860254" y="2821561"/>
                <a:ext cx="1728976" cy="5167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000" b="1" dirty="0">
                    <a:solidFill>
                      <a:srgbClr val="003366"/>
                    </a:solidFill>
                    <a:latin typeface="Calibri" panose="020F0502020204030204" pitchFamily="34" charset="0"/>
                    <a:cs typeface="Calibri" panose="020F0502020204030204" pitchFamily="34" charset="0"/>
                  </a:rPr>
                  <a:t>Influenza and Respiratory Viruses Lab</a:t>
                </a:r>
                <a:r>
                  <a:rPr lang="ka-GE" sz="1000" b="1" dirty="0">
                    <a:solidFill>
                      <a:srgbClr val="003366"/>
                    </a:solidFill>
                    <a:cs typeface="Calibri" panose="020F0502020204030204" pitchFamily="34" charset="0"/>
                  </a:rPr>
                  <a:t> </a:t>
                </a:r>
              </a:p>
            </p:txBody>
          </p:sp>
          <p:sp>
            <p:nvSpPr>
              <p:cNvPr id="95" name="Rounded Rectangle 94">
                <a:extLst>
                  <a:ext uri="{FF2B5EF4-FFF2-40B4-BE49-F238E27FC236}">
                    <a16:creationId xmlns="" xmlns:a16="http://schemas.microsoft.com/office/drawing/2014/main" id="{C796B68D-2268-4529-A1BF-FD59FA6D0B68}"/>
                  </a:ext>
                </a:extLst>
              </p:cNvPr>
              <p:cNvSpPr/>
              <p:nvPr/>
            </p:nvSpPr>
            <p:spPr>
              <a:xfrm>
                <a:off x="4860254" y="3408967"/>
                <a:ext cx="1728976" cy="50887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000" b="1" dirty="0">
                    <a:solidFill>
                      <a:srgbClr val="002060"/>
                    </a:solidFill>
                    <a:latin typeface="Calibri" panose="020F0502020204030204" pitchFamily="34" charset="0"/>
                    <a:cs typeface="Calibri" panose="020F0502020204030204" pitchFamily="34" charset="0"/>
                  </a:rPr>
                  <a:t>Polio and other </a:t>
                </a:r>
                <a:r>
                  <a:rPr lang="en-US" sz="1000" b="1" dirty="0" err="1">
                    <a:solidFill>
                      <a:srgbClr val="002060"/>
                    </a:solidFill>
                    <a:latin typeface="Calibri" panose="020F0502020204030204" pitchFamily="34" charset="0"/>
                    <a:cs typeface="Calibri" panose="020F0502020204030204" pitchFamily="34" charset="0"/>
                  </a:rPr>
                  <a:t>Entero</a:t>
                </a:r>
                <a:r>
                  <a:rPr lang="en-US" sz="1000" b="1" dirty="0">
                    <a:solidFill>
                      <a:srgbClr val="002060"/>
                    </a:solidFill>
                    <a:latin typeface="Calibri" panose="020F0502020204030204" pitchFamily="34" charset="0"/>
                    <a:cs typeface="Calibri" panose="020F0502020204030204" pitchFamily="34" charset="0"/>
                  </a:rPr>
                  <a:t> viruses lab</a:t>
                </a:r>
                <a:endParaRPr lang="ka-GE" sz="1000" b="1" dirty="0">
                  <a:solidFill>
                    <a:srgbClr val="002060"/>
                  </a:solidFill>
                  <a:cs typeface="Calibri" panose="020F0502020204030204" pitchFamily="34" charset="0"/>
                </a:endParaRPr>
              </a:p>
            </p:txBody>
          </p:sp>
          <p:sp>
            <p:nvSpPr>
              <p:cNvPr id="96" name="Rounded Rectangle 95">
                <a:extLst>
                  <a:ext uri="{FF2B5EF4-FFF2-40B4-BE49-F238E27FC236}">
                    <a16:creationId xmlns="" xmlns:a16="http://schemas.microsoft.com/office/drawing/2014/main" id="{55C695A7-EC3C-46D1-BFEA-DD7CE241A72C}"/>
                  </a:ext>
                </a:extLst>
              </p:cNvPr>
              <p:cNvSpPr/>
              <p:nvPr/>
            </p:nvSpPr>
            <p:spPr>
              <a:xfrm>
                <a:off x="4860254" y="3990090"/>
                <a:ext cx="1728976" cy="51044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000" b="1" dirty="0">
                    <a:solidFill>
                      <a:srgbClr val="003366"/>
                    </a:solidFill>
                    <a:latin typeface="Calibri" panose="020F0502020204030204" pitchFamily="34" charset="0"/>
                    <a:cs typeface="Calibri" panose="020F0502020204030204" pitchFamily="34" charset="0"/>
                  </a:rPr>
                  <a:t>Cell Culture Lab</a:t>
                </a:r>
                <a:endParaRPr lang="ka-GE" sz="1000" b="1" dirty="0">
                  <a:solidFill>
                    <a:srgbClr val="003366"/>
                  </a:solidFill>
                  <a:cs typeface="Calibri" panose="020F0502020204030204" pitchFamily="34" charset="0"/>
                </a:endParaRPr>
              </a:p>
            </p:txBody>
          </p:sp>
          <p:sp>
            <p:nvSpPr>
              <p:cNvPr id="105" name="Rounded Rectangle 104">
                <a:extLst>
                  <a:ext uri="{FF2B5EF4-FFF2-40B4-BE49-F238E27FC236}">
                    <a16:creationId xmlns="" xmlns:a16="http://schemas.microsoft.com/office/drawing/2014/main" id="{0EFEAD58-962A-4BE4-B36A-5BCDC3C9EA7E}"/>
                  </a:ext>
                </a:extLst>
              </p:cNvPr>
              <p:cNvSpPr/>
              <p:nvPr/>
            </p:nvSpPr>
            <p:spPr>
              <a:xfrm>
                <a:off x="4860254" y="4656027"/>
                <a:ext cx="1728976" cy="43819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000" b="1" dirty="0">
                    <a:solidFill>
                      <a:srgbClr val="002060"/>
                    </a:solidFill>
                    <a:latin typeface="Calibri" panose="020F0502020204030204" pitchFamily="34" charset="0"/>
                    <a:cs typeface="Calibri" panose="020F0502020204030204" pitchFamily="34" charset="0"/>
                  </a:rPr>
                  <a:t>Serology Lab – HCV Research Subunit</a:t>
                </a:r>
                <a:endParaRPr lang="ka-GE" sz="1000" b="1" dirty="0">
                  <a:solidFill>
                    <a:srgbClr val="002060"/>
                  </a:solidFill>
                  <a:cs typeface="Calibri" panose="020F0502020204030204" pitchFamily="34" charset="0"/>
                </a:endParaRPr>
              </a:p>
            </p:txBody>
          </p:sp>
        </p:grpSp>
      </p:grpSp>
      <p:sp>
        <p:nvSpPr>
          <p:cNvPr id="14342" name="Rectangle 4"/>
          <p:cNvSpPr>
            <a:spLocks noChangeArrowheads="1"/>
          </p:cNvSpPr>
          <p:nvPr/>
        </p:nvSpPr>
        <p:spPr bwMode="auto">
          <a:xfrm>
            <a:off x="0" y="6257924"/>
            <a:ext cx="9144000" cy="600075"/>
          </a:xfrm>
          <a:prstGeom prst="rect">
            <a:avLst/>
          </a:prstGeom>
          <a:solidFill>
            <a:srgbClr val="0099CC"/>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ka-GE" sz="1800">
              <a:cs typeface="Calibri" panose="020F0502020204030204" pitchFamily="34" charset="0"/>
            </a:endParaRPr>
          </a:p>
        </p:txBody>
      </p:sp>
      <p:sp>
        <p:nvSpPr>
          <p:cNvPr id="14343" name="Rectangle 5"/>
          <p:cNvSpPr>
            <a:spLocks noChangeArrowheads="1"/>
          </p:cNvSpPr>
          <p:nvPr/>
        </p:nvSpPr>
        <p:spPr bwMode="auto">
          <a:xfrm>
            <a:off x="1258888" y="6392654"/>
            <a:ext cx="61928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ka-GE" sz="1400" b="1" dirty="0">
                <a:solidFill>
                  <a:schemeClr val="bg1"/>
                </a:solidFill>
                <a:cs typeface="Calibri" panose="020F0502020204030204" pitchFamily="34" charset="0"/>
              </a:rPr>
              <a:t>National Center for Disease Control and Public Health</a:t>
            </a:r>
            <a:endParaRPr lang="ru-RU" altLang="ka-GE" sz="1400" b="1" dirty="0">
              <a:solidFill>
                <a:schemeClr val="bg1"/>
              </a:solidFill>
              <a:cs typeface="Calibri" panose="020F0502020204030204" pitchFamily="34" charset="0"/>
            </a:endParaRPr>
          </a:p>
        </p:txBody>
      </p:sp>
      <p:sp>
        <p:nvSpPr>
          <p:cNvPr id="14345" name="Text Box 8"/>
          <p:cNvSpPr txBox="1">
            <a:spLocks noChangeArrowheads="1"/>
          </p:cNvSpPr>
          <p:nvPr/>
        </p:nvSpPr>
        <p:spPr bwMode="auto">
          <a:xfrm>
            <a:off x="7451725" y="6381750"/>
            <a:ext cx="14466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ka-GE" sz="1800">
                <a:solidFill>
                  <a:schemeClr val="bg1"/>
                </a:solidFill>
                <a:cs typeface="Calibri" panose="020F0502020204030204" pitchFamily="34" charset="0"/>
              </a:rPr>
              <a:t>www.ncdc.ge</a:t>
            </a:r>
            <a:endParaRPr lang="ru-RU" altLang="ka-GE" sz="1800">
              <a:solidFill>
                <a:schemeClr val="bg1"/>
              </a:solidFill>
              <a:cs typeface="Calibri" panose="020F0502020204030204" pitchFamily="34" charset="0"/>
            </a:endParaRPr>
          </a:p>
        </p:txBody>
      </p:sp>
      <p:sp>
        <p:nvSpPr>
          <p:cNvPr id="14346" name="Rectangle 1"/>
          <p:cNvSpPr>
            <a:spLocks noChangeArrowheads="1"/>
          </p:cNvSpPr>
          <p:nvPr/>
        </p:nvSpPr>
        <p:spPr bwMode="auto">
          <a:xfrm>
            <a:off x="2339752" y="711469"/>
            <a:ext cx="4826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600" b="1" dirty="0">
                <a:solidFill>
                  <a:srgbClr val="C00000"/>
                </a:solidFill>
                <a:latin typeface="+mj-lt"/>
                <a:cs typeface="Calibri" panose="020F0502020204030204" pitchFamily="34" charset="0"/>
              </a:rPr>
              <a:t>Accreditation &amp; Certification – </a:t>
            </a:r>
          </a:p>
          <a:p>
            <a:pPr algn="ctr">
              <a:lnSpc>
                <a:spcPct val="100000"/>
              </a:lnSpc>
              <a:spcBef>
                <a:spcPct val="0"/>
              </a:spcBef>
              <a:buFontTx/>
              <a:buNone/>
            </a:pPr>
            <a:r>
              <a:rPr lang="en-US" altLang="en-US" sz="1600" b="1" dirty="0">
                <a:solidFill>
                  <a:srgbClr val="C00000"/>
                </a:solidFill>
                <a:latin typeface="+mj-lt"/>
                <a:cs typeface="Calibri" panose="020F0502020204030204" pitchFamily="34" charset="0"/>
              </a:rPr>
              <a:t>NCDC  / Lugar Center</a:t>
            </a:r>
            <a:endParaRPr lang="ru-RU" altLang="en-US" sz="1600" b="1" dirty="0">
              <a:latin typeface="+mj-lt"/>
              <a:cs typeface="Calibri" panose="020F0502020204030204" pitchFamily="34" charset="0"/>
            </a:endParaRPr>
          </a:p>
        </p:txBody>
      </p:sp>
      <p:sp>
        <p:nvSpPr>
          <p:cNvPr id="56" name="Rectangle 11">
            <a:extLst>
              <a:ext uri="{FF2B5EF4-FFF2-40B4-BE49-F238E27FC236}">
                <a16:creationId xmlns="" xmlns:a16="http://schemas.microsoft.com/office/drawing/2014/main" id="{6C23196D-524D-4B14-BF55-E2BE0FF0BC9D}"/>
              </a:ext>
            </a:extLst>
          </p:cNvPr>
          <p:cNvSpPr>
            <a:spLocks noChangeArrowheads="1"/>
          </p:cNvSpPr>
          <p:nvPr/>
        </p:nvSpPr>
        <p:spPr bwMode="auto">
          <a:xfrm>
            <a:off x="3759994" y="1953419"/>
            <a:ext cx="3265488" cy="1354138"/>
          </a:xfrm>
          <a:prstGeom prst="rect">
            <a:avLst/>
          </a:prstGeom>
          <a:noFill/>
          <a:ln w="38100">
            <a:solidFill>
              <a:srgbClr val="00B0F0"/>
            </a:solidFill>
          </a:ln>
          <a:effectLst>
            <a:prstShdw prst="shdw17" dist="17961" dir="2700000">
              <a:schemeClr val="accent1">
                <a:gamma/>
                <a:shade val="60000"/>
                <a:invGamma/>
              </a:schemeClr>
            </a:prstShdw>
          </a:effectLst>
        </p:spPr>
        <p:txBody>
          <a:bodyPr>
            <a:spAutoFit/>
          </a:bodyPr>
          <a:lstStyle/>
          <a:p>
            <a:pPr eaLnBrk="1" fontAlgn="auto" hangingPunct="1">
              <a:spcBef>
                <a:spcPct val="50000"/>
              </a:spcBef>
              <a:spcAft>
                <a:spcPts val="0"/>
              </a:spcAft>
              <a:defRPr/>
            </a:pPr>
            <a:endParaRPr lang="en-US" altLang="en-US" sz="1400" b="1" dirty="0">
              <a:solidFill>
                <a:srgbClr val="17375E"/>
              </a:solidFill>
              <a:latin typeface="+mj-lt"/>
              <a:ea typeface="+mn-ea"/>
              <a:cs typeface="Calibri" panose="020F0502020204030204" pitchFamily="34" charset="0"/>
            </a:endParaRPr>
          </a:p>
          <a:p>
            <a:pPr lvl="1" eaLnBrk="1" fontAlgn="auto" hangingPunct="1">
              <a:spcBef>
                <a:spcPct val="50000"/>
              </a:spcBef>
              <a:spcAft>
                <a:spcPts val="0"/>
              </a:spcAft>
              <a:defRPr/>
            </a:pPr>
            <a:r>
              <a:rPr lang="en-US" altLang="en-US" sz="1200" b="1" dirty="0">
                <a:solidFill>
                  <a:srgbClr val="C00000"/>
                </a:solidFill>
                <a:latin typeface="+mj-lt"/>
                <a:ea typeface="+mn-ea"/>
                <a:cs typeface="Calibri" panose="020F0502020204030204" pitchFamily="34" charset="0"/>
              </a:rPr>
              <a:t>3 Labs accredited by WHO </a:t>
            </a:r>
          </a:p>
          <a:p>
            <a:pPr marL="1200150" lvl="2" indent="-285750">
              <a:buFontTx/>
              <a:buChar char="-"/>
              <a:defRPr/>
            </a:pPr>
            <a:r>
              <a:rPr lang="en-US" altLang="en-US" sz="1200" b="1" dirty="0">
                <a:solidFill>
                  <a:srgbClr val="003366"/>
                </a:solidFill>
                <a:latin typeface="+mj-lt"/>
                <a:ea typeface="+mn-ea"/>
                <a:cs typeface="Calibri" panose="020F0502020204030204" pitchFamily="34" charset="0"/>
              </a:rPr>
              <a:t>Polio</a:t>
            </a:r>
          </a:p>
          <a:p>
            <a:pPr marL="1200150" lvl="2" indent="-285750">
              <a:buFontTx/>
              <a:buChar char="-"/>
              <a:defRPr/>
            </a:pPr>
            <a:r>
              <a:rPr lang="en-US" altLang="en-US" sz="1200" b="1" dirty="0">
                <a:solidFill>
                  <a:srgbClr val="003366"/>
                </a:solidFill>
                <a:latin typeface="+mj-lt"/>
                <a:ea typeface="+mn-ea"/>
                <a:cs typeface="Calibri" panose="020F0502020204030204" pitchFamily="34" charset="0"/>
              </a:rPr>
              <a:t>Influenza</a:t>
            </a:r>
          </a:p>
          <a:p>
            <a:pPr marL="1200150" lvl="2" indent="-285750">
              <a:buFontTx/>
              <a:buChar char="-"/>
              <a:defRPr/>
            </a:pPr>
            <a:r>
              <a:rPr lang="en-US" altLang="en-US" sz="1200" b="1" dirty="0">
                <a:solidFill>
                  <a:srgbClr val="003366"/>
                </a:solidFill>
                <a:latin typeface="+mj-lt"/>
                <a:ea typeface="+mn-ea"/>
                <a:cs typeface="Calibri" panose="020F0502020204030204" pitchFamily="34" charset="0"/>
              </a:rPr>
              <a:t>Measles/Rubella</a:t>
            </a:r>
          </a:p>
          <a:p>
            <a:pPr marL="1200150" lvl="2" indent="-285750">
              <a:buFontTx/>
              <a:buChar char="-"/>
              <a:defRPr/>
            </a:pPr>
            <a:endParaRPr lang="en-US" altLang="en-US" sz="1400" b="1" dirty="0">
              <a:solidFill>
                <a:srgbClr val="17375E"/>
              </a:solidFill>
              <a:latin typeface="+mj-lt"/>
              <a:ea typeface="+mn-ea"/>
              <a:cs typeface="Calibri" panose="020F0502020204030204" pitchFamily="34" charset="0"/>
            </a:endParaRPr>
          </a:p>
        </p:txBody>
      </p:sp>
      <p:sp>
        <p:nvSpPr>
          <p:cNvPr id="57" name="Rectangle 11">
            <a:extLst>
              <a:ext uri="{FF2B5EF4-FFF2-40B4-BE49-F238E27FC236}">
                <a16:creationId xmlns="" xmlns:a16="http://schemas.microsoft.com/office/drawing/2014/main" id="{841A6E39-09D0-4A3D-8D07-EA669BCF7FA0}"/>
              </a:ext>
            </a:extLst>
          </p:cNvPr>
          <p:cNvSpPr>
            <a:spLocks noChangeArrowheads="1"/>
          </p:cNvSpPr>
          <p:nvPr/>
        </p:nvSpPr>
        <p:spPr bwMode="auto">
          <a:xfrm>
            <a:off x="6385951" y="3026127"/>
            <a:ext cx="2665413" cy="2406650"/>
          </a:xfrm>
          <a:prstGeom prst="rect">
            <a:avLst/>
          </a:prstGeom>
          <a:noFill/>
          <a:ln w="38100">
            <a:solidFill>
              <a:srgbClr val="00B0F0"/>
            </a:solidFill>
          </a:ln>
          <a:effectLst>
            <a:prstShdw prst="shdw17" dist="17961" dir="2700000">
              <a:schemeClr val="accent1">
                <a:gamma/>
                <a:shade val="60000"/>
                <a:invGamma/>
              </a:schemeClr>
            </a:prstShdw>
          </a:effectLst>
        </p:spPr>
        <p:txBody>
          <a:bodyPr>
            <a:spAutoFit/>
          </a:bodyPr>
          <a:lstStyle/>
          <a:p>
            <a:pPr marL="342900" indent="-342900">
              <a:spcBef>
                <a:spcPct val="20000"/>
              </a:spcBef>
              <a:defRPr/>
            </a:pPr>
            <a:endParaRPr lang="en-US" sz="1600" b="1" kern="0" dirty="0">
              <a:solidFill>
                <a:schemeClr val="accent6"/>
              </a:solidFill>
              <a:latin typeface="+mj-lt"/>
              <a:ea typeface="+mn-ea"/>
              <a:cs typeface="Calibri" panose="020F0502020204030204" pitchFamily="34" charset="0"/>
            </a:endParaRPr>
          </a:p>
          <a:p>
            <a:pPr marL="342900" indent="-342900">
              <a:spcBef>
                <a:spcPct val="20000"/>
              </a:spcBef>
              <a:defRPr/>
            </a:pPr>
            <a:r>
              <a:rPr lang="en-US" sz="1600" b="1" kern="0" dirty="0">
                <a:solidFill>
                  <a:schemeClr val="accent6"/>
                </a:solidFill>
                <a:latin typeface="+mj-lt"/>
                <a:ea typeface="+mn-ea"/>
                <a:cs typeface="Calibri" panose="020F0502020204030204" pitchFamily="34" charset="0"/>
              </a:rPr>
              <a:t>	</a:t>
            </a:r>
            <a:r>
              <a:rPr lang="en-US" sz="1200" b="1" kern="0" dirty="0">
                <a:solidFill>
                  <a:srgbClr val="C00000"/>
                </a:solidFill>
                <a:latin typeface="+mj-lt"/>
                <a:ea typeface="+mn-ea"/>
                <a:cs typeface="Calibri" panose="020F0502020204030204" pitchFamily="34" charset="0"/>
              </a:rPr>
              <a:t>5 Labs Connected to WHO Lab Network with EQA</a:t>
            </a:r>
          </a:p>
          <a:p>
            <a:pPr marL="1257300" lvl="2" indent="-342900">
              <a:spcBef>
                <a:spcPct val="20000"/>
              </a:spcBef>
              <a:buFontTx/>
              <a:buChar char="-"/>
              <a:defRPr/>
            </a:pPr>
            <a:r>
              <a:rPr lang="en-US" sz="1200" b="1" kern="0" dirty="0">
                <a:solidFill>
                  <a:srgbClr val="003366"/>
                </a:solidFill>
                <a:latin typeface="+mj-lt"/>
                <a:ea typeface="+mn-ea"/>
                <a:cs typeface="Calibri" panose="020F0502020204030204" pitchFamily="34" charset="0"/>
              </a:rPr>
              <a:t>Rota</a:t>
            </a:r>
          </a:p>
          <a:p>
            <a:pPr marL="1257300" lvl="2" indent="-342900">
              <a:spcBef>
                <a:spcPct val="20000"/>
              </a:spcBef>
              <a:buFontTx/>
              <a:buChar char="-"/>
              <a:defRPr/>
            </a:pPr>
            <a:r>
              <a:rPr lang="en-US" sz="1200" b="1" kern="0" dirty="0">
                <a:solidFill>
                  <a:srgbClr val="003366"/>
                </a:solidFill>
                <a:latin typeface="+mj-lt"/>
                <a:ea typeface="+mn-ea"/>
                <a:cs typeface="Calibri" panose="020F0502020204030204" pitchFamily="34" charset="0"/>
              </a:rPr>
              <a:t>Invasive Meningitis</a:t>
            </a:r>
          </a:p>
          <a:p>
            <a:pPr marL="1257300" lvl="2" indent="-342900">
              <a:spcBef>
                <a:spcPct val="20000"/>
              </a:spcBef>
              <a:buFontTx/>
              <a:buChar char="-"/>
              <a:defRPr/>
            </a:pPr>
            <a:r>
              <a:rPr lang="en-US" sz="1200" b="1" kern="0" dirty="0">
                <a:solidFill>
                  <a:srgbClr val="003366"/>
                </a:solidFill>
                <a:latin typeface="+mj-lt"/>
                <a:ea typeface="+mn-ea"/>
                <a:cs typeface="Calibri" panose="020F0502020204030204" pitchFamily="34" charset="0"/>
              </a:rPr>
              <a:t>Malaria</a:t>
            </a:r>
          </a:p>
          <a:p>
            <a:pPr marL="1257300" lvl="2" indent="-342900">
              <a:spcBef>
                <a:spcPct val="20000"/>
              </a:spcBef>
              <a:buFontTx/>
              <a:buChar char="-"/>
              <a:defRPr/>
            </a:pPr>
            <a:r>
              <a:rPr lang="en-US" sz="1200" b="1" kern="0" dirty="0" err="1">
                <a:solidFill>
                  <a:srgbClr val="003366"/>
                </a:solidFill>
                <a:latin typeface="+mj-lt"/>
                <a:ea typeface="+mn-ea"/>
                <a:cs typeface="Calibri" panose="020F0502020204030204" pitchFamily="34" charset="0"/>
              </a:rPr>
              <a:t>Salmonelosis</a:t>
            </a:r>
            <a:endParaRPr lang="ka-GE" sz="1200" b="1" kern="0" dirty="0">
              <a:solidFill>
                <a:srgbClr val="003366"/>
              </a:solidFill>
              <a:latin typeface="+mj-lt"/>
              <a:ea typeface="+mn-ea"/>
              <a:cs typeface="Calibri" panose="020F0502020204030204" pitchFamily="34" charset="0"/>
            </a:endParaRPr>
          </a:p>
          <a:p>
            <a:pPr marL="1257300" lvl="2" indent="-342900">
              <a:spcBef>
                <a:spcPct val="20000"/>
              </a:spcBef>
              <a:buFontTx/>
              <a:buChar char="-"/>
              <a:defRPr/>
            </a:pPr>
            <a:r>
              <a:rPr lang="en-US" sz="1200" b="1" kern="0" dirty="0">
                <a:solidFill>
                  <a:srgbClr val="003366"/>
                </a:solidFill>
                <a:latin typeface="+mj-lt"/>
                <a:ea typeface="+mn-ea"/>
                <a:cs typeface="Calibri" panose="020F0502020204030204" pitchFamily="34" charset="0"/>
              </a:rPr>
              <a:t>AMR</a:t>
            </a:r>
            <a:endParaRPr lang="ka-GE" sz="1200" b="1" kern="0" dirty="0">
              <a:solidFill>
                <a:srgbClr val="003366"/>
              </a:solidFill>
              <a:latin typeface="+mj-lt"/>
              <a:ea typeface="+mn-ea"/>
              <a:cs typeface="Calibri" panose="020F0502020204030204" pitchFamily="34" charset="0"/>
            </a:endParaRPr>
          </a:p>
          <a:p>
            <a:pPr>
              <a:spcBef>
                <a:spcPct val="20000"/>
              </a:spcBef>
              <a:defRPr/>
            </a:pPr>
            <a:endParaRPr lang="ru-RU" sz="1600" kern="0" dirty="0">
              <a:solidFill>
                <a:schemeClr val="accent6"/>
              </a:solidFill>
              <a:latin typeface="+mj-lt"/>
              <a:ea typeface="+mn-ea"/>
              <a:cs typeface="Calibri" panose="020F0502020204030204" pitchFamily="34" charset="0"/>
            </a:endParaRPr>
          </a:p>
        </p:txBody>
      </p:sp>
      <p:pic>
        <p:nvPicPr>
          <p:cNvPr id="14350"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32563" y="749300"/>
            <a:ext cx="2489200"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2"/>
          <p:cNvPicPr/>
          <p:nvPr/>
        </p:nvPicPr>
        <p:blipFill>
          <a:blip r:embed="rId5">
            <a:extLst>
              <a:ext uri="{28A0092B-C50C-407E-A947-70E740481C1C}">
                <a14:useLocalDpi xmlns:a14="http://schemas.microsoft.com/office/drawing/2010/main" val="0"/>
              </a:ext>
            </a:extLst>
          </a:blip>
          <a:srcRect/>
          <a:stretch>
            <a:fillRect/>
          </a:stretch>
        </p:blipFill>
        <p:spPr bwMode="auto">
          <a:xfrm>
            <a:off x="3707904" y="3384550"/>
            <a:ext cx="2527300" cy="2581275"/>
          </a:xfrm>
          <a:prstGeom prst="rect">
            <a:avLst/>
          </a:prstGeom>
          <a:noFill/>
          <a:ln>
            <a:noFill/>
          </a:ln>
        </p:spPr>
      </p:pic>
      <p:pic>
        <p:nvPicPr>
          <p:cNvPr id="44" name="Picture 43"/>
          <p:cNvPicPr>
            <a:picLocks noChangeAspect="1"/>
          </p:cNvPicPr>
          <p:nvPr/>
        </p:nvPicPr>
        <p:blipFill>
          <a:blip r:embed="rId6"/>
          <a:stretch>
            <a:fillRect/>
          </a:stretch>
        </p:blipFill>
        <p:spPr>
          <a:xfrm>
            <a:off x="120650" y="6308688"/>
            <a:ext cx="651920" cy="501709"/>
          </a:xfrm>
          <a:prstGeom prst="rect">
            <a:avLst/>
          </a:prstGeom>
        </p:spPr>
      </p:pic>
    </p:spTree>
    <p:extLst>
      <p:ext uri="{BB962C8B-B14F-4D97-AF65-F5344CB8AC3E}">
        <p14:creationId xmlns:p14="http://schemas.microsoft.com/office/powerpoint/2010/main" val="286845024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ru-RU" altLang="ka-GE" sz="1800">
              <a:latin typeface="Arial" panose="020B0604020202020204" pitchFamily="34" charset="0"/>
            </a:endParaRPr>
          </a:p>
        </p:txBody>
      </p:sp>
      <p:sp>
        <p:nvSpPr>
          <p:cNvPr id="13315" name="Rectangle 3"/>
          <p:cNvSpPr>
            <a:spLocks noChangeArrowheads="1"/>
          </p:cNvSpPr>
          <p:nvPr/>
        </p:nvSpPr>
        <p:spPr bwMode="auto">
          <a:xfrm>
            <a:off x="1258888" y="6237288"/>
            <a:ext cx="460851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ka-GE" altLang="ka-GE" sz="1400" b="1">
                <a:solidFill>
                  <a:schemeClr val="bg1"/>
                </a:solidFill>
                <a:latin typeface="Arial" panose="020B0604020202020204" pitchFamily="34" charset="0"/>
              </a:rPr>
              <a:t>დაავადებათა კონტროლისა და საზოგადოებრივი ჯანმრთელობის ეროვნული ცენტრი</a:t>
            </a:r>
            <a:endParaRPr lang="ru-RU" altLang="ka-GE" sz="1400" b="1">
              <a:solidFill>
                <a:schemeClr val="bg1"/>
              </a:solidFill>
              <a:latin typeface="Arial" panose="020B0604020202020204" pitchFamily="34" charset="0"/>
            </a:endParaRPr>
          </a:p>
        </p:txBody>
      </p:sp>
      <p:pic>
        <p:nvPicPr>
          <p:cNvPr id="13316" name="Picture 1030"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6165850"/>
            <a:ext cx="900113"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5"/>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ka-GE" sz="1800">
                <a:solidFill>
                  <a:schemeClr val="bg1"/>
                </a:solidFill>
                <a:latin typeface="Arial" panose="020B0604020202020204" pitchFamily="34" charset="0"/>
              </a:rPr>
              <a:t>www.ncdc.ge</a:t>
            </a:r>
            <a:endParaRPr lang="ru-RU" altLang="ka-GE" sz="1800">
              <a:solidFill>
                <a:schemeClr val="bg1"/>
              </a:solidFill>
              <a:latin typeface="Arial" panose="020B0604020202020204" pitchFamily="34" charset="0"/>
            </a:endParaRPr>
          </a:p>
        </p:txBody>
      </p:sp>
      <p:sp>
        <p:nvSpPr>
          <p:cNvPr id="13318" name="Rectangle 7"/>
          <p:cNvSpPr>
            <a:spLocks noChangeArrowheads="1"/>
          </p:cNvSpPr>
          <p:nvPr/>
        </p:nvSpPr>
        <p:spPr bwMode="auto">
          <a:xfrm>
            <a:off x="0" y="6165850"/>
            <a:ext cx="9180513" cy="692150"/>
          </a:xfrm>
          <a:prstGeom prst="rect">
            <a:avLst/>
          </a:prstGeom>
          <a:solidFill>
            <a:srgbClr val="0099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ru-RU" altLang="ka-GE" sz="1800">
              <a:latin typeface="Arial" panose="020B0604020202020204" pitchFamily="34" charset="0"/>
            </a:endParaRPr>
          </a:p>
        </p:txBody>
      </p:sp>
      <p:sp>
        <p:nvSpPr>
          <p:cNvPr id="13319" name="Rectangle 8"/>
          <p:cNvSpPr>
            <a:spLocks noChangeArrowheads="1"/>
          </p:cNvSpPr>
          <p:nvPr/>
        </p:nvSpPr>
        <p:spPr bwMode="auto">
          <a:xfrm>
            <a:off x="1331913" y="6381750"/>
            <a:ext cx="46275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ka-GE" sz="1400" b="1">
                <a:solidFill>
                  <a:schemeClr val="bg1"/>
                </a:solidFill>
                <a:latin typeface="Arial" panose="020B0604020202020204" pitchFamily="34" charset="0"/>
              </a:rPr>
              <a:t>National Center for Disease Control &amp; Public Health</a:t>
            </a:r>
            <a:endParaRPr lang="ru-RU" altLang="ka-GE" sz="1400" b="1">
              <a:solidFill>
                <a:schemeClr val="bg1"/>
              </a:solidFill>
              <a:latin typeface="Arial" panose="020B0604020202020204" pitchFamily="34" charset="0"/>
            </a:endParaRPr>
          </a:p>
        </p:txBody>
      </p:sp>
      <p:sp>
        <p:nvSpPr>
          <p:cNvPr id="13321" name="Text Box 10"/>
          <p:cNvSpPr txBox="1">
            <a:spLocks noChangeArrowheads="1"/>
          </p:cNvSpPr>
          <p:nvPr/>
        </p:nvSpPr>
        <p:spPr bwMode="auto">
          <a:xfrm>
            <a:off x="7481888"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ka-GE" sz="1800">
                <a:solidFill>
                  <a:schemeClr val="bg1"/>
                </a:solidFill>
                <a:latin typeface="Arial" panose="020B0604020202020204" pitchFamily="34" charset="0"/>
              </a:rPr>
              <a:t>www.ncdc.ge</a:t>
            </a:r>
            <a:endParaRPr lang="ru-RU" altLang="ka-GE" sz="1800">
              <a:solidFill>
                <a:schemeClr val="bg1"/>
              </a:solidFill>
              <a:latin typeface="Arial" panose="020B0604020202020204" pitchFamily="34" charset="0"/>
            </a:endParaRPr>
          </a:p>
        </p:txBody>
      </p:sp>
      <p:sp>
        <p:nvSpPr>
          <p:cNvPr id="13322" name="Title 1"/>
          <p:cNvSpPr txBox="1">
            <a:spLocks/>
          </p:cNvSpPr>
          <p:nvPr/>
        </p:nvSpPr>
        <p:spPr bwMode="auto">
          <a:xfrm>
            <a:off x="1747424" y="142379"/>
            <a:ext cx="5802313"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ka-GE" sz="2800" b="1" dirty="0">
                <a:solidFill>
                  <a:srgbClr val="C00000"/>
                </a:solidFill>
                <a:latin typeface="+mj-lt"/>
              </a:rPr>
              <a:t>Mission and Main Functions of the Lugar Center</a:t>
            </a:r>
            <a:endParaRPr lang="ru-RU" altLang="ka-GE" sz="2800" b="1" dirty="0">
              <a:solidFill>
                <a:srgbClr val="C00000"/>
              </a:solidFill>
              <a:latin typeface="+mj-lt"/>
            </a:endParaRPr>
          </a:p>
        </p:txBody>
      </p:sp>
      <p:sp>
        <p:nvSpPr>
          <p:cNvPr id="6" name="Rectangle 5"/>
          <p:cNvSpPr/>
          <p:nvPr/>
        </p:nvSpPr>
        <p:spPr>
          <a:xfrm>
            <a:off x="214313" y="1227138"/>
            <a:ext cx="7500937" cy="2744787"/>
          </a:xfrm>
          <a:prstGeom prst="rect">
            <a:avLst/>
          </a:prstGeom>
        </p:spPr>
        <p:txBody>
          <a:bodyPr>
            <a:spAutoFit/>
          </a:bodyPr>
          <a:lstStyle/>
          <a:p>
            <a:pPr algn="ctr" eaLnBrk="1" fontAlgn="auto" hangingPunct="1">
              <a:spcBef>
                <a:spcPts val="0"/>
              </a:spcBef>
              <a:spcAft>
                <a:spcPts val="0"/>
              </a:spcAft>
              <a:defRPr/>
            </a:pPr>
            <a:endParaRPr lang="en-US" sz="2400" b="1" dirty="0">
              <a:solidFill>
                <a:schemeClr val="tx1">
                  <a:lumMod val="65000"/>
                  <a:lumOff val="35000"/>
                </a:schemeClr>
              </a:solidFill>
              <a:ea typeface="+mn-ea"/>
            </a:endParaRPr>
          </a:p>
          <a:p>
            <a:pPr algn="ctr" eaLnBrk="1" fontAlgn="auto" hangingPunct="1">
              <a:spcBef>
                <a:spcPts val="0"/>
              </a:spcBef>
              <a:spcAft>
                <a:spcPts val="0"/>
              </a:spcAft>
              <a:defRPr/>
            </a:pPr>
            <a:endParaRPr lang="en-US" sz="2400" b="1" dirty="0">
              <a:solidFill>
                <a:schemeClr val="tx1">
                  <a:lumMod val="65000"/>
                  <a:lumOff val="35000"/>
                </a:schemeClr>
              </a:solidFill>
              <a:ea typeface="+mn-ea"/>
            </a:endParaRPr>
          </a:p>
          <a:p>
            <a:pPr algn="ctr" eaLnBrk="1" fontAlgn="auto" hangingPunct="1">
              <a:spcBef>
                <a:spcPts val="0"/>
              </a:spcBef>
              <a:spcAft>
                <a:spcPts val="0"/>
              </a:spcAft>
              <a:defRPr/>
            </a:pPr>
            <a:endParaRPr lang="en-US" b="1" dirty="0">
              <a:solidFill>
                <a:schemeClr val="tx1">
                  <a:lumMod val="65000"/>
                  <a:lumOff val="35000"/>
                </a:schemeClr>
              </a:solidFill>
              <a:ea typeface="+mn-ea"/>
            </a:endParaRPr>
          </a:p>
          <a:p>
            <a:pPr algn="ctr" eaLnBrk="1" fontAlgn="auto" hangingPunct="1">
              <a:spcBef>
                <a:spcPts val="0"/>
              </a:spcBef>
              <a:spcAft>
                <a:spcPts val="0"/>
              </a:spcAft>
              <a:defRPr/>
            </a:pPr>
            <a:endParaRPr lang="en-US" b="1" dirty="0">
              <a:solidFill>
                <a:schemeClr val="tx1">
                  <a:lumMod val="65000"/>
                  <a:lumOff val="35000"/>
                </a:schemeClr>
              </a:solidFill>
              <a:ea typeface="+mn-ea"/>
            </a:endParaRPr>
          </a:p>
          <a:p>
            <a:pPr algn="ctr" eaLnBrk="1" fontAlgn="auto" hangingPunct="1">
              <a:spcBef>
                <a:spcPts val="0"/>
              </a:spcBef>
              <a:spcAft>
                <a:spcPts val="0"/>
              </a:spcAft>
              <a:defRPr/>
            </a:pPr>
            <a:endParaRPr lang="en-US" b="1" dirty="0">
              <a:solidFill>
                <a:schemeClr val="tx1">
                  <a:lumMod val="65000"/>
                  <a:lumOff val="35000"/>
                </a:schemeClr>
              </a:solidFill>
              <a:ea typeface="+mn-ea"/>
            </a:endParaRPr>
          </a:p>
          <a:p>
            <a:pPr algn="ctr" eaLnBrk="1" fontAlgn="auto" hangingPunct="1">
              <a:spcBef>
                <a:spcPts val="0"/>
              </a:spcBef>
              <a:spcAft>
                <a:spcPts val="0"/>
              </a:spcAft>
              <a:defRPr/>
            </a:pPr>
            <a:endParaRPr lang="en-US" b="1" dirty="0">
              <a:solidFill>
                <a:schemeClr val="tx1">
                  <a:lumMod val="65000"/>
                  <a:lumOff val="35000"/>
                </a:schemeClr>
              </a:solidFill>
              <a:ea typeface="+mn-ea"/>
            </a:endParaRPr>
          </a:p>
          <a:p>
            <a:pPr algn="ctr" eaLnBrk="1" fontAlgn="auto" hangingPunct="1">
              <a:spcBef>
                <a:spcPts val="0"/>
              </a:spcBef>
              <a:spcAft>
                <a:spcPts val="0"/>
              </a:spcAft>
              <a:defRPr/>
            </a:pPr>
            <a:endParaRPr lang="en-US" b="1" dirty="0">
              <a:solidFill>
                <a:schemeClr val="tx1">
                  <a:lumMod val="65000"/>
                  <a:lumOff val="35000"/>
                </a:schemeClr>
              </a:solidFill>
              <a:ea typeface="+mn-ea"/>
            </a:endParaRPr>
          </a:p>
          <a:p>
            <a:pPr algn="ctr" eaLnBrk="1" fontAlgn="auto" hangingPunct="1">
              <a:spcBef>
                <a:spcPts val="0"/>
              </a:spcBef>
              <a:spcAft>
                <a:spcPts val="0"/>
              </a:spcAft>
              <a:defRPr/>
            </a:pPr>
            <a:r>
              <a:rPr lang="en-US" b="1" dirty="0">
                <a:solidFill>
                  <a:schemeClr val="tx1">
                    <a:lumMod val="65000"/>
                    <a:lumOff val="35000"/>
                  </a:schemeClr>
                </a:solidFill>
                <a:ea typeface="+mn-ea"/>
              </a:rPr>
              <a:t/>
            </a:r>
            <a:br>
              <a:rPr lang="en-US" b="1" dirty="0">
                <a:solidFill>
                  <a:schemeClr val="tx1">
                    <a:lumMod val="65000"/>
                    <a:lumOff val="35000"/>
                  </a:schemeClr>
                </a:solidFill>
                <a:ea typeface="+mn-ea"/>
              </a:rPr>
            </a:br>
            <a:endParaRPr lang="ru-RU" dirty="0">
              <a:solidFill>
                <a:schemeClr val="tx1">
                  <a:lumMod val="65000"/>
                  <a:lumOff val="35000"/>
                </a:schemeClr>
              </a:solidFill>
              <a:latin typeface="+mn-lt"/>
              <a:ea typeface="+mn-ea"/>
              <a:cs typeface="+mn-cs"/>
            </a:endParaRPr>
          </a:p>
        </p:txBody>
      </p:sp>
      <p:pic>
        <p:nvPicPr>
          <p:cNvPr id="13" name="Picture 12"/>
          <p:cNvPicPr>
            <a:picLocks noChangeAspect="1"/>
          </p:cNvPicPr>
          <p:nvPr/>
        </p:nvPicPr>
        <p:blipFill>
          <a:blip r:embed="rId4"/>
          <a:stretch>
            <a:fillRect/>
          </a:stretch>
        </p:blipFill>
        <p:spPr>
          <a:xfrm>
            <a:off x="55013" y="6218816"/>
            <a:ext cx="772571" cy="594560"/>
          </a:xfrm>
          <a:prstGeom prst="rect">
            <a:avLst/>
          </a:prstGeom>
        </p:spPr>
      </p:pic>
      <p:sp>
        <p:nvSpPr>
          <p:cNvPr id="3" name="TextBox 2"/>
          <p:cNvSpPr txBox="1"/>
          <p:nvPr/>
        </p:nvSpPr>
        <p:spPr>
          <a:xfrm>
            <a:off x="323528" y="1317576"/>
            <a:ext cx="8496944" cy="4708981"/>
          </a:xfrm>
          <a:prstGeom prst="rect">
            <a:avLst/>
          </a:prstGeom>
          <a:noFill/>
        </p:spPr>
        <p:txBody>
          <a:bodyPr wrap="square" rtlCol="0">
            <a:spAutoFit/>
          </a:bodyPr>
          <a:lstStyle/>
          <a:p>
            <a:pPr marL="285750" indent="-285750">
              <a:buFont typeface="Arial" panose="020B0604020202020204" pitchFamily="34" charset="0"/>
              <a:buChar char="•"/>
            </a:pPr>
            <a:r>
              <a:rPr lang="en-US" sz="2400" b="1" dirty="0">
                <a:solidFill>
                  <a:srgbClr val="003366"/>
                </a:solidFill>
                <a:latin typeface="+mj-lt"/>
                <a:cs typeface="Calibri" panose="020F0502020204030204" pitchFamily="34" charset="0"/>
              </a:rPr>
              <a:t>Country epidemiological security;</a:t>
            </a:r>
          </a:p>
          <a:p>
            <a:endParaRPr lang="en-US" sz="2400" b="1" dirty="0">
              <a:solidFill>
                <a:srgbClr val="003366"/>
              </a:solidFill>
              <a:latin typeface="+mj-lt"/>
              <a:cs typeface="Calibri" panose="020F0502020204030204" pitchFamily="34" charset="0"/>
            </a:endParaRPr>
          </a:p>
          <a:p>
            <a:pPr marL="285750" indent="-285750">
              <a:buFont typeface="Arial" panose="020B0604020202020204" pitchFamily="34" charset="0"/>
              <a:buChar char="•"/>
            </a:pPr>
            <a:r>
              <a:rPr lang="en-US" sz="2400" b="1" dirty="0">
                <a:solidFill>
                  <a:srgbClr val="003366"/>
                </a:solidFill>
                <a:latin typeface="+mj-lt"/>
                <a:cs typeface="Calibri" panose="020F0502020204030204" pitchFamily="34" charset="0"/>
              </a:rPr>
              <a:t>Rapid detection of biological threats and response;</a:t>
            </a:r>
          </a:p>
          <a:p>
            <a:endParaRPr lang="en-US" sz="2400" b="1" dirty="0">
              <a:solidFill>
                <a:srgbClr val="003366"/>
              </a:solidFill>
              <a:latin typeface="+mj-lt"/>
              <a:cs typeface="Calibri" panose="020F0502020204030204" pitchFamily="34" charset="0"/>
            </a:endParaRPr>
          </a:p>
          <a:p>
            <a:pPr marL="285750" indent="-285750">
              <a:buFont typeface="Arial" panose="020B0604020202020204" pitchFamily="34" charset="0"/>
              <a:buChar char="•"/>
            </a:pPr>
            <a:r>
              <a:rPr lang="en-US" sz="2400" b="1" dirty="0">
                <a:solidFill>
                  <a:srgbClr val="003366"/>
                </a:solidFill>
                <a:latin typeface="+mj-lt"/>
                <a:cs typeface="Calibri" panose="020F0502020204030204" pitchFamily="34" charset="0"/>
              </a:rPr>
              <a:t>Leading facility responsible for biological security;</a:t>
            </a:r>
          </a:p>
          <a:p>
            <a:endParaRPr lang="en-US" sz="2400" b="1" dirty="0">
              <a:solidFill>
                <a:srgbClr val="003366"/>
              </a:solidFill>
              <a:latin typeface="+mj-lt"/>
              <a:cs typeface="Calibri" panose="020F0502020204030204" pitchFamily="34" charset="0"/>
            </a:endParaRPr>
          </a:p>
          <a:p>
            <a:pPr marL="285750" indent="-285750">
              <a:buFont typeface="Arial" panose="020B0604020202020204" pitchFamily="34" charset="0"/>
              <a:buChar char="•"/>
            </a:pPr>
            <a:r>
              <a:rPr lang="en-US" sz="2400" b="1" dirty="0">
                <a:solidFill>
                  <a:srgbClr val="003366"/>
                </a:solidFill>
                <a:latin typeface="+mj-lt"/>
                <a:cs typeface="Calibri" panose="020F0502020204030204" pitchFamily="34" charset="0"/>
              </a:rPr>
              <a:t>Participation in Global Health Security Agenda (GHSA);</a:t>
            </a:r>
          </a:p>
          <a:p>
            <a:endParaRPr lang="en-US" sz="2400" b="1" dirty="0">
              <a:solidFill>
                <a:srgbClr val="003366"/>
              </a:solidFill>
              <a:latin typeface="+mj-lt"/>
              <a:cs typeface="Calibri" panose="020F0502020204030204" pitchFamily="34" charset="0"/>
            </a:endParaRPr>
          </a:p>
          <a:p>
            <a:pPr marL="285750" indent="-285750">
              <a:buFont typeface="Arial" panose="020B0604020202020204" pitchFamily="34" charset="0"/>
              <a:buChar char="•"/>
            </a:pPr>
            <a:r>
              <a:rPr lang="en-US" sz="2400" b="1" dirty="0">
                <a:solidFill>
                  <a:srgbClr val="003366"/>
                </a:solidFill>
                <a:latin typeface="+mj-lt"/>
                <a:cs typeface="Calibri" panose="020F0502020204030204" pitchFamily="34" charset="0"/>
              </a:rPr>
              <a:t>EDPs consolidated in a secure place;</a:t>
            </a:r>
          </a:p>
          <a:p>
            <a:endParaRPr lang="en-US" sz="2400" b="1" dirty="0">
              <a:solidFill>
                <a:srgbClr val="003366"/>
              </a:solidFill>
              <a:latin typeface="+mj-lt"/>
              <a:cs typeface="Calibri" panose="020F0502020204030204" pitchFamily="34" charset="0"/>
            </a:endParaRPr>
          </a:p>
          <a:p>
            <a:pPr marL="285750" indent="-285750">
              <a:buFont typeface="Arial" panose="020B0604020202020204" pitchFamily="34" charset="0"/>
              <a:buChar char="•"/>
            </a:pPr>
            <a:r>
              <a:rPr lang="en-US" sz="2400" b="1" dirty="0">
                <a:solidFill>
                  <a:srgbClr val="003366"/>
                </a:solidFill>
                <a:latin typeface="+mj-lt"/>
                <a:cs typeface="Calibri" panose="020F0502020204030204" pitchFamily="34" charset="0"/>
              </a:rPr>
              <a:t>Zoo-entomological Surveillance;</a:t>
            </a:r>
          </a:p>
          <a:p>
            <a:pPr marL="285750" indent="-285750">
              <a:buFont typeface="Arial" panose="020B0604020202020204" pitchFamily="34" charset="0"/>
              <a:buChar char="•"/>
            </a:pPr>
            <a:endParaRPr lang="en-US" dirty="0">
              <a:solidFill>
                <a:srgbClr val="003366"/>
              </a:solidFill>
              <a:latin typeface="+mj-lt"/>
              <a:cs typeface="Calibri" panose="020F0502020204030204" pitchFamily="34" charset="0"/>
            </a:endParaRPr>
          </a:p>
          <a:p>
            <a:pPr marL="285750" indent="-285750">
              <a:buFont typeface="Arial" panose="020B0604020202020204" pitchFamily="34" charset="0"/>
              <a:buChar char="•"/>
            </a:pPr>
            <a:endParaRPr lang="en-US" dirty="0">
              <a:solidFill>
                <a:srgbClr val="003366"/>
              </a:solidFill>
              <a:latin typeface="+mj-lt"/>
              <a:cs typeface="Calibri" panose="020F0502020204030204" pitchFamily="34" charset="0"/>
            </a:endParaRPr>
          </a:p>
        </p:txBody>
      </p:sp>
    </p:spTree>
    <p:extLst>
      <p:ext uri="{BB962C8B-B14F-4D97-AF65-F5344CB8AC3E}">
        <p14:creationId xmlns:p14="http://schemas.microsoft.com/office/powerpoint/2010/main" val="11392139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827584" y="485775"/>
            <a:ext cx="7072312" cy="493713"/>
          </a:xfrm>
        </p:spPr>
        <p:txBody>
          <a:bodyPr>
            <a:noAutofit/>
          </a:bodyPr>
          <a:lstStyle/>
          <a:p>
            <a:pPr>
              <a:lnSpc>
                <a:spcPct val="150000"/>
              </a:lnSpc>
              <a:defRPr/>
            </a:pPr>
            <a:r>
              <a:rPr lang="en-US" sz="2800" b="1" dirty="0">
                <a:solidFill>
                  <a:srgbClr val="C00000"/>
                </a:solidFill>
                <a:effectLst>
                  <a:outerShdw blurRad="38100" dist="38100" dir="2700000" algn="tl">
                    <a:srgbClr val="000000">
                      <a:alpha val="43137"/>
                    </a:srgbClr>
                  </a:outerShdw>
                </a:effectLst>
              </a:rPr>
              <a:t>Mortality structure, </a:t>
            </a:r>
            <a:r>
              <a:rPr lang="en-US" sz="2800" b="1" dirty="0" smtClean="0">
                <a:solidFill>
                  <a:srgbClr val="C00000"/>
                </a:solidFill>
                <a:effectLst>
                  <a:outerShdw blurRad="38100" dist="38100" dir="2700000" algn="tl">
                    <a:srgbClr val="000000">
                      <a:alpha val="43137"/>
                    </a:srgbClr>
                  </a:outerShdw>
                </a:effectLst>
              </a:rPr>
              <a:t>Georgia, 2016 </a:t>
            </a:r>
            <a:br>
              <a:rPr lang="en-US" sz="2800" b="1" dirty="0" smtClean="0">
                <a:solidFill>
                  <a:srgbClr val="C00000"/>
                </a:solidFill>
                <a:effectLst>
                  <a:outerShdw blurRad="38100" dist="38100" dir="2700000" algn="tl">
                    <a:srgbClr val="000000">
                      <a:alpha val="43137"/>
                    </a:srgbClr>
                  </a:outerShdw>
                </a:effectLst>
              </a:rPr>
            </a:br>
            <a:r>
              <a:rPr lang="en-US" sz="2800" b="1" dirty="0" smtClean="0">
                <a:solidFill>
                  <a:srgbClr val="C00000"/>
                </a:solidFill>
                <a:effectLst>
                  <a:outerShdw blurRad="38100" dist="38100" dir="2700000" algn="tl">
                    <a:srgbClr val="000000">
                      <a:alpha val="43137"/>
                    </a:srgbClr>
                  </a:outerShdw>
                </a:effectLst>
              </a:rPr>
              <a:t>(WHO estimates)</a:t>
            </a:r>
            <a:endParaRPr lang="en-US" sz="2800" b="1" dirty="0">
              <a:solidFill>
                <a:srgbClr val="C00000"/>
              </a:solidFill>
              <a:effectLst>
                <a:outerShdw blurRad="38100" dist="38100" dir="2700000" algn="tl">
                  <a:srgbClr val="000000">
                    <a:alpha val="43137"/>
                  </a:srgbClr>
                </a:outerShdw>
              </a:effectLst>
            </a:endParaRPr>
          </a:p>
        </p:txBody>
      </p:sp>
      <p:sp>
        <p:nvSpPr>
          <p:cNvPr id="4" name="Rectangle 4">
            <a:extLst>
              <a:ext uri="{FF2B5EF4-FFF2-40B4-BE49-F238E27FC236}">
                <a16:creationId xmlns="" xmlns:a16="http://schemas.microsoft.com/office/drawing/2014/main" id="{F4058A56-E8BC-4892-8A42-3CFA7CD0788F}"/>
              </a:ext>
            </a:extLst>
          </p:cNvPr>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dirty="0"/>
          </a:p>
        </p:txBody>
      </p:sp>
      <p:sp>
        <p:nvSpPr>
          <p:cNvPr id="5" name="Rectangle 5">
            <a:extLst>
              <a:ext uri="{FF2B5EF4-FFF2-40B4-BE49-F238E27FC236}">
                <a16:creationId xmlns="" xmlns:a16="http://schemas.microsoft.com/office/drawing/2014/main" id="{95603622-966E-4823-83FC-C52B49FC3581}"/>
              </a:ext>
            </a:extLst>
          </p:cNvPr>
          <p:cNvSpPr>
            <a:spLocks noChangeArrowheads="1"/>
          </p:cNvSpPr>
          <p:nvPr/>
        </p:nvSpPr>
        <p:spPr bwMode="auto">
          <a:xfrm>
            <a:off x="1258888" y="6237288"/>
            <a:ext cx="47529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en-US" altLang="en-US" sz="800" b="1" dirty="0">
              <a:solidFill>
                <a:schemeClr val="bg1"/>
              </a:solidFill>
              <a:latin typeface="Calibri" panose="020F0502020204030204" pitchFamily="34" charset="0"/>
              <a:cs typeface="Calibri" panose="020F0502020204030204" pitchFamily="34" charset="0"/>
            </a:endParaRPr>
          </a:p>
          <a:p>
            <a:pPr eaLnBrk="1" hangingPunct="1">
              <a:spcBef>
                <a:spcPct val="0"/>
              </a:spcBef>
              <a:buFontTx/>
              <a:buNone/>
            </a:pPr>
            <a:r>
              <a:rPr lang="en-US" altLang="en-US" sz="1400" b="1" dirty="0">
                <a:solidFill>
                  <a:schemeClr val="bg1"/>
                </a:solidFill>
                <a:latin typeface="Calibri" panose="020F0502020204030204" pitchFamily="34" charset="0"/>
                <a:cs typeface="Calibri" panose="020F0502020204030204" pitchFamily="34" charset="0"/>
              </a:rPr>
              <a:t>National Center for Disease Control &amp;  Public Health</a:t>
            </a:r>
            <a:endParaRPr lang="ru-RU" altLang="en-US" sz="1400" b="1" dirty="0">
              <a:solidFill>
                <a:schemeClr val="bg1"/>
              </a:solidFill>
              <a:latin typeface="Calibri" panose="020F0502020204030204" pitchFamily="34" charset="0"/>
              <a:cs typeface="Calibri" panose="020F0502020204030204" pitchFamily="34" charset="0"/>
            </a:endParaRPr>
          </a:p>
        </p:txBody>
      </p:sp>
      <p:sp>
        <p:nvSpPr>
          <p:cNvPr id="6" name="Text Box 8">
            <a:extLst>
              <a:ext uri="{FF2B5EF4-FFF2-40B4-BE49-F238E27FC236}">
                <a16:creationId xmlns="" xmlns:a16="http://schemas.microsoft.com/office/drawing/2014/main" id="{BDA7139D-1CE7-4988-8CB9-EE1E380624A3}"/>
              </a:ext>
            </a:extLst>
          </p:cNvPr>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solidFill>
                  <a:schemeClr val="bg1"/>
                </a:solidFill>
              </a:rPr>
              <a:t>www.ncdc.ge</a:t>
            </a:r>
            <a:endParaRPr lang="ru-RU" altLang="en-US" sz="1800">
              <a:solidFill>
                <a:schemeClr val="bg1"/>
              </a:solidFill>
            </a:endParaRPr>
          </a:p>
        </p:txBody>
      </p:sp>
      <p:pic>
        <p:nvPicPr>
          <p:cNvPr id="7" name="Picture 6"/>
          <p:cNvPicPr>
            <a:picLocks noChangeAspect="1"/>
          </p:cNvPicPr>
          <p:nvPr/>
        </p:nvPicPr>
        <p:blipFill>
          <a:blip r:embed="rId2"/>
          <a:stretch>
            <a:fillRect/>
          </a:stretch>
        </p:blipFill>
        <p:spPr>
          <a:xfrm>
            <a:off x="55013" y="6218816"/>
            <a:ext cx="772571" cy="594560"/>
          </a:xfrm>
          <a:prstGeom prst="rect">
            <a:avLst/>
          </a:prstGeom>
        </p:spPr>
      </p:pic>
      <p:sp>
        <p:nvSpPr>
          <p:cNvPr id="2" name="Rectangle 1"/>
          <p:cNvSpPr/>
          <p:nvPr/>
        </p:nvSpPr>
        <p:spPr>
          <a:xfrm>
            <a:off x="7386642" y="5757915"/>
            <a:ext cx="1608133" cy="369332"/>
          </a:xfrm>
          <a:prstGeom prst="rect">
            <a:avLst/>
          </a:prstGeom>
        </p:spPr>
        <p:txBody>
          <a:bodyPr wrap="none">
            <a:spAutoFit/>
          </a:bodyPr>
          <a:lstStyle/>
          <a:p>
            <a:pPr algn="r">
              <a:spcAft>
                <a:spcPts val="600"/>
              </a:spcAft>
            </a:pPr>
            <a:r>
              <a:rPr lang="en-US" i="1" dirty="0"/>
              <a:t>Source: WHO</a:t>
            </a:r>
            <a:endParaRPr lang="en-US" dirty="0">
              <a:effectLst/>
            </a:endParaRPr>
          </a:p>
        </p:txBody>
      </p:sp>
      <p:graphicFrame>
        <p:nvGraphicFramePr>
          <p:cNvPr id="3" name="Chart 2"/>
          <p:cNvGraphicFramePr/>
          <p:nvPr>
            <p:extLst>
              <p:ext uri="{D42A27DB-BD31-4B8C-83A1-F6EECF244321}">
                <p14:modId xmlns:p14="http://schemas.microsoft.com/office/powerpoint/2010/main" val="4047003345"/>
              </p:ext>
            </p:extLst>
          </p:nvPr>
        </p:nvGraphicFramePr>
        <p:xfrm>
          <a:off x="441298" y="1536700"/>
          <a:ext cx="8359802"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509528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ru-RU" altLang="ka-GE" sz="1800">
              <a:latin typeface="Arial" panose="020B0604020202020204" pitchFamily="34" charset="0"/>
            </a:endParaRPr>
          </a:p>
        </p:txBody>
      </p:sp>
      <p:sp>
        <p:nvSpPr>
          <p:cNvPr id="15363" name="Rectangle 3"/>
          <p:cNvSpPr>
            <a:spLocks noChangeArrowheads="1"/>
          </p:cNvSpPr>
          <p:nvPr/>
        </p:nvSpPr>
        <p:spPr bwMode="auto">
          <a:xfrm>
            <a:off x="1258888" y="6237288"/>
            <a:ext cx="460851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ka-GE" altLang="ka-GE" sz="1400" b="1">
                <a:solidFill>
                  <a:schemeClr val="bg1"/>
                </a:solidFill>
                <a:latin typeface="Arial" panose="020B0604020202020204" pitchFamily="34" charset="0"/>
              </a:rPr>
              <a:t>დაავადებათა კონტროლისა და საზოგადოებრივი ჯანმრთელობის ეროვნული ცენტრი</a:t>
            </a:r>
            <a:endParaRPr lang="ru-RU" altLang="ka-GE" sz="1400" b="1">
              <a:solidFill>
                <a:schemeClr val="bg1"/>
              </a:solidFill>
              <a:latin typeface="Arial" panose="020B0604020202020204" pitchFamily="34" charset="0"/>
            </a:endParaRPr>
          </a:p>
        </p:txBody>
      </p:sp>
      <p:pic>
        <p:nvPicPr>
          <p:cNvPr id="15364" name="Picture 1030"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6165850"/>
            <a:ext cx="900113"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 Box 5"/>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ka-GE" sz="1800">
                <a:solidFill>
                  <a:schemeClr val="bg1"/>
                </a:solidFill>
                <a:latin typeface="Arial" panose="020B0604020202020204" pitchFamily="34" charset="0"/>
              </a:rPr>
              <a:t>www.ncdc.ge</a:t>
            </a:r>
            <a:endParaRPr lang="ru-RU" altLang="ka-GE" sz="1800">
              <a:solidFill>
                <a:schemeClr val="bg1"/>
              </a:solidFill>
              <a:latin typeface="Arial" panose="020B0604020202020204" pitchFamily="34" charset="0"/>
            </a:endParaRPr>
          </a:p>
        </p:txBody>
      </p:sp>
      <p:sp>
        <p:nvSpPr>
          <p:cNvPr id="15366" name="Rectangle 7"/>
          <p:cNvSpPr>
            <a:spLocks noChangeArrowheads="1"/>
          </p:cNvSpPr>
          <p:nvPr/>
        </p:nvSpPr>
        <p:spPr bwMode="auto">
          <a:xfrm>
            <a:off x="0" y="6165850"/>
            <a:ext cx="9180513" cy="692150"/>
          </a:xfrm>
          <a:prstGeom prst="rect">
            <a:avLst/>
          </a:prstGeom>
          <a:solidFill>
            <a:srgbClr val="0099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ru-RU" altLang="ka-GE" sz="1800">
              <a:latin typeface="Arial" panose="020B0604020202020204" pitchFamily="34" charset="0"/>
            </a:endParaRPr>
          </a:p>
        </p:txBody>
      </p:sp>
      <p:sp>
        <p:nvSpPr>
          <p:cNvPr id="15367" name="Rectangle 8"/>
          <p:cNvSpPr>
            <a:spLocks noChangeArrowheads="1"/>
          </p:cNvSpPr>
          <p:nvPr/>
        </p:nvSpPr>
        <p:spPr bwMode="auto">
          <a:xfrm>
            <a:off x="1331913" y="6381750"/>
            <a:ext cx="46275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ka-GE" sz="1400" b="1">
                <a:solidFill>
                  <a:schemeClr val="bg1"/>
                </a:solidFill>
                <a:latin typeface="Arial" panose="020B0604020202020204" pitchFamily="34" charset="0"/>
              </a:rPr>
              <a:t>National Center for Disease Control &amp; Public Health</a:t>
            </a:r>
            <a:endParaRPr lang="ru-RU" altLang="ka-GE" sz="1400" b="1">
              <a:solidFill>
                <a:schemeClr val="bg1"/>
              </a:solidFill>
              <a:latin typeface="Arial" panose="020B0604020202020204" pitchFamily="34" charset="0"/>
            </a:endParaRPr>
          </a:p>
        </p:txBody>
      </p:sp>
      <p:sp>
        <p:nvSpPr>
          <p:cNvPr id="15369" name="Text Box 10"/>
          <p:cNvSpPr txBox="1">
            <a:spLocks noChangeArrowheads="1"/>
          </p:cNvSpPr>
          <p:nvPr/>
        </p:nvSpPr>
        <p:spPr bwMode="auto">
          <a:xfrm>
            <a:off x="7481888"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ka-GE" sz="1800">
                <a:solidFill>
                  <a:schemeClr val="bg1"/>
                </a:solidFill>
                <a:latin typeface="Arial" panose="020B0604020202020204" pitchFamily="34" charset="0"/>
              </a:rPr>
              <a:t>www.ncdc.ge</a:t>
            </a:r>
            <a:endParaRPr lang="ru-RU" altLang="ka-GE" sz="1800">
              <a:solidFill>
                <a:schemeClr val="bg1"/>
              </a:solidFill>
              <a:latin typeface="Arial" panose="020B0604020202020204" pitchFamily="34" charset="0"/>
            </a:endParaRPr>
          </a:p>
        </p:txBody>
      </p:sp>
      <p:sp>
        <p:nvSpPr>
          <p:cNvPr id="3" name="Rectangle 2"/>
          <p:cNvSpPr/>
          <p:nvPr/>
        </p:nvSpPr>
        <p:spPr>
          <a:xfrm>
            <a:off x="5436096" y="764704"/>
            <a:ext cx="3024336"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67544" y="764704"/>
            <a:ext cx="2520280" cy="1080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139952" y="836712"/>
            <a:ext cx="648072" cy="1080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stretch>
            <a:fillRect/>
          </a:stretch>
        </p:blipFill>
        <p:spPr>
          <a:xfrm>
            <a:off x="328067" y="116632"/>
            <a:ext cx="8487866" cy="5718231"/>
          </a:xfrm>
          <a:prstGeom prst="rect">
            <a:avLst/>
          </a:prstGeom>
        </p:spPr>
      </p:pic>
      <p:pic>
        <p:nvPicPr>
          <p:cNvPr id="14" name="Picture 13"/>
          <p:cNvPicPr>
            <a:picLocks noChangeAspect="1"/>
          </p:cNvPicPr>
          <p:nvPr/>
        </p:nvPicPr>
        <p:blipFill>
          <a:blip r:embed="rId5"/>
          <a:stretch>
            <a:fillRect/>
          </a:stretch>
        </p:blipFill>
        <p:spPr>
          <a:xfrm>
            <a:off x="55013" y="6218816"/>
            <a:ext cx="772571" cy="594560"/>
          </a:xfrm>
          <a:prstGeom prst="rect">
            <a:avLst/>
          </a:prstGeom>
        </p:spPr>
      </p:pic>
    </p:spTree>
    <p:extLst>
      <p:ext uri="{BB962C8B-B14F-4D97-AF65-F5344CB8AC3E}">
        <p14:creationId xmlns:p14="http://schemas.microsoft.com/office/powerpoint/2010/main" val="400792117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ru-RU" altLang="ka-GE" sz="1800">
              <a:latin typeface="Arial" panose="020B0604020202020204" pitchFamily="34" charset="0"/>
            </a:endParaRPr>
          </a:p>
        </p:txBody>
      </p:sp>
      <p:sp>
        <p:nvSpPr>
          <p:cNvPr id="15363" name="Rectangle 3"/>
          <p:cNvSpPr>
            <a:spLocks noChangeArrowheads="1"/>
          </p:cNvSpPr>
          <p:nvPr/>
        </p:nvSpPr>
        <p:spPr bwMode="auto">
          <a:xfrm>
            <a:off x="1258888" y="6237288"/>
            <a:ext cx="460851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ka-GE" altLang="ka-GE" sz="1400" b="1">
                <a:solidFill>
                  <a:schemeClr val="bg1"/>
                </a:solidFill>
                <a:latin typeface="Arial" panose="020B0604020202020204" pitchFamily="34" charset="0"/>
              </a:rPr>
              <a:t>დაავადებათა კონტროლისა და საზოგადოებრივი ჯანმრთელობის ეროვნული ცენტრი</a:t>
            </a:r>
            <a:endParaRPr lang="ru-RU" altLang="ka-GE" sz="1400" b="1">
              <a:solidFill>
                <a:schemeClr val="bg1"/>
              </a:solidFill>
              <a:latin typeface="Arial" panose="020B0604020202020204" pitchFamily="34" charset="0"/>
            </a:endParaRPr>
          </a:p>
        </p:txBody>
      </p:sp>
      <p:pic>
        <p:nvPicPr>
          <p:cNvPr id="15364" name="Picture 1030"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6165850"/>
            <a:ext cx="900113"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 Box 5"/>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ka-GE" sz="1800">
                <a:solidFill>
                  <a:schemeClr val="bg1"/>
                </a:solidFill>
                <a:latin typeface="Arial" panose="020B0604020202020204" pitchFamily="34" charset="0"/>
              </a:rPr>
              <a:t>www.ncdc.ge</a:t>
            </a:r>
            <a:endParaRPr lang="ru-RU" altLang="ka-GE" sz="1800">
              <a:solidFill>
                <a:schemeClr val="bg1"/>
              </a:solidFill>
              <a:latin typeface="Arial" panose="020B0604020202020204" pitchFamily="34" charset="0"/>
            </a:endParaRPr>
          </a:p>
        </p:txBody>
      </p:sp>
      <p:sp>
        <p:nvSpPr>
          <p:cNvPr id="15366" name="Rectangle 7"/>
          <p:cNvSpPr>
            <a:spLocks noChangeArrowheads="1"/>
          </p:cNvSpPr>
          <p:nvPr/>
        </p:nvSpPr>
        <p:spPr bwMode="auto">
          <a:xfrm>
            <a:off x="0" y="6165850"/>
            <a:ext cx="9180513" cy="692150"/>
          </a:xfrm>
          <a:prstGeom prst="rect">
            <a:avLst/>
          </a:prstGeom>
          <a:solidFill>
            <a:srgbClr val="0099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ru-RU" altLang="ka-GE" sz="1800">
              <a:latin typeface="Arial" panose="020B0604020202020204" pitchFamily="34" charset="0"/>
            </a:endParaRPr>
          </a:p>
        </p:txBody>
      </p:sp>
      <p:sp>
        <p:nvSpPr>
          <p:cNvPr id="15367" name="Rectangle 8"/>
          <p:cNvSpPr>
            <a:spLocks noChangeArrowheads="1"/>
          </p:cNvSpPr>
          <p:nvPr/>
        </p:nvSpPr>
        <p:spPr bwMode="auto">
          <a:xfrm>
            <a:off x="1331913" y="6381750"/>
            <a:ext cx="46275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ka-GE" sz="1400" b="1">
                <a:solidFill>
                  <a:schemeClr val="bg1"/>
                </a:solidFill>
                <a:latin typeface="Arial" panose="020B0604020202020204" pitchFamily="34" charset="0"/>
              </a:rPr>
              <a:t>National Center for Disease Control &amp; Public Health</a:t>
            </a:r>
            <a:endParaRPr lang="ru-RU" altLang="ka-GE" sz="1400" b="1">
              <a:solidFill>
                <a:schemeClr val="bg1"/>
              </a:solidFill>
              <a:latin typeface="Arial" panose="020B0604020202020204" pitchFamily="34" charset="0"/>
            </a:endParaRPr>
          </a:p>
        </p:txBody>
      </p:sp>
      <p:sp>
        <p:nvSpPr>
          <p:cNvPr id="15369" name="Text Box 10"/>
          <p:cNvSpPr txBox="1">
            <a:spLocks noChangeArrowheads="1"/>
          </p:cNvSpPr>
          <p:nvPr/>
        </p:nvSpPr>
        <p:spPr bwMode="auto">
          <a:xfrm>
            <a:off x="7481888"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ka-GE" sz="1800">
                <a:solidFill>
                  <a:schemeClr val="bg1"/>
                </a:solidFill>
                <a:latin typeface="Arial" panose="020B0604020202020204" pitchFamily="34" charset="0"/>
              </a:rPr>
              <a:t>www.ncdc.ge</a:t>
            </a:r>
            <a:endParaRPr lang="ru-RU" altLang="ka-GE" sz="1800">
              <a:solidFill>
                <a:schemeClr val="bg1"/>
              </a:solidFill>
              <a:latin typeface="Arial" panose="020B0604020202020204" pitchFamily="34" charset="0"/>
            </a:endParaRPr>
          </a:p>
        </p:txBody>
      </p:sp>
      <p:sp>
        <p:nvSpPr>
          <p:cNvPr id="3" name="Rectangle 2"/>
          <p:cNvSpPr/>
          <p:nvPr/>
        </p:nvSpPr>
        <p:spPr>
          <a:xfrm>
            <a:off x="5436096" y="764704"/>
            <a:ext cx="3024336"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67544" y="764704"/>
            <a:ext cx="2520280" cy="1080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139952" y="836712"/>
            <a:ext cx="648072" cy="1080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stretch>
            <a:fillRect/>
          </a:stretch>
        </p:blipFill>
        <p:spPr>
          <a:xfrm>
            <a:off x="55013" y="332656"/>
            <a:ext cx="9088987" cy="5346538"/>
          </a:xfrm>
          <a:prstGeom prst="rect">
            <a:avLst/>
          </a:prstGeom>
        </p:spPr>
      </p:pic>
      <p:pic>
        <p:nvPicPr>
          <p:cNvPr id="14" name="Picture 13"/>
          <p:cNvPicPr>
            <a:picLocks noChangeAspect="1"/>
          </p:cNvPicPr>
          <p:nvPr/>
        </p:nvPicPr>
        <p:blipFill>
          <a:blip r:embed="rId5"/>
          <a:stretch>
            <a:fillRect/>
          </a:stretch>
        </p:blipFill>
        <p:spPr>
          <a:xfrm>
            <a:off x="55013" y="6218816"/>
            <a:ext cx="772571" cy="594560"/>
          </a:xfrm>
          <a:prstGeom prst="rect">
            <a:avLst/>
          </a:prstGeom>
        </p:spPr>
      </p:pic>
    </p:spTree>
    <p:extLst>
      <p:ext uri="{BB962C8B-B14F-4D97-AF65-F5344CB8AC3E}">
        <p14:creationId xmlns:p14="http://schemas.microsoft.com/office/powerpoint/2010/main" val="354984827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ru-RU" altLang="ka-GE" sz="1800">
              <a:latin typeface="Arial" panose="020B0604020202020204" pitchFamily="34" charset="0"/>
            </a:endParaRPr>
          </a:p>
        </p:txBody>
      </p:sp>
      <p:sp>
        <p:nvSpPr>
          <p:cNvPr id="15363" name="Rectangle 3"/>
          <p:cNvSpPr>
            <a:spLocks noChangeArrowheads="1"/>
          </p:cNvSpPr>
          <p:nvPr/>
        </p:nvSpPr>
        <p:spPr bwMode="auto">
          <a:xfrm>
            <a:off x="1258888" y="6237288"/>
            <a:ext cx="460851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ka-GE" altLang="ka-GE" sz="1400" b="1">
                <a:solidFill>
                  <a:schemeClr val="bg1"/>
                </a:solidFill>
                <a:latin typeface="Arial" panose="020B0604020202020204" pitchFamily="34" charset="0"/>
              </a:rPr>
              <a:t>დაავადებათა კონტროლისა და საზოგადოებრივი ჯანმრთელობის ეროვნული ცენტრი</a:t>
            </a:r>
            <a:endParaRPr lang="ru-RU" altLang="ka-GE" sz="1400" b="1">
              <a:solidFill>
                <a:schemeClr val="bg1"/>
              </a:solidFill>
              <a:latin typeface="Arial" panose="020B0604020202020204" pitchFamily="34" charset="0"/>
            </a:endParaRPr>
          </a:p>
        </p:txBody>
      </p:sp>
      <p:pic>
        <p:nvPicPr>
          <p:cNvPr id="15364" name="Picture 1030"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6165850"/>
            <a:ext cx="900113"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 Box 5"/>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ka-GE" sz="1800">
                <a:solidFill>
                  <a:schemeClr val="bg1"/>
                </a:solidFill>
                <a:latin typeface="Arial" panose="020B0604020202020204" pitchFamily="34" charset="0"/>
              </a:rPr>
              <a:t>www.ncdc.ge</a:t>
            </a:r>
            <a:endParaRPr lang="ru-RU" altLang="ka-GE" sz="1800">
              <a:solidFill>
                <a:schemeClr val="bg1"/>
              </a:solidFill>
              <a:latin typeface="Arial" panose="020B0604020202020204" pitchFamily="34" charset="0"/>
            </a:endParaRPr>
          </a:p>
        </p:txBody>
      </p:sp>
      <p:sp>
        <p:nvSpPr>
          <p:cNvPr id="15366" name="Rectangle 7"/>
          <p:cNvSpPr>
            <a:spLocks noChangeArrowheads="1"/>
          </p:cNvSpPr>
          <p:nvPr/>
        </p:nvSpPr>
        <p:spPr bwMode="auto">
          <a:xfrm>
            <a:off x="0" y="6165850"/>
            <a:ext cx="9180513" cy="692150"/>
          </a:xfrm>
          <a:prstGeom prst="rect">
            <a:avLst/>
          </a:prstGeom>
          <a:solidFill>
            <a:srgbClr val="0099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ru-RU" altLang="ka-GE" sz="1800">
              <a:latin typeface="Arial" panose="020B0604020202020204" pitchFamily="34" charset="0"/>
            </a:endParaRPr>
          </a:p>
        </p:txBody>
      </p:sp>
      <p:sp>
        <p:nvSpPr>
          <p:cNvPr id="15367" name="Rectangle 8"/>
          <p:cNvSpPr>
            <a:spLocks noChangeArrowheads="1"/>
          </p:cNvSpPr>
          <p:nvPr/>
        </p:nvSpPr>
        <p:spPr bwMode="auto">
          <a:xfrm>
            <a:off x="1331913" y="6381750"/>
            <a:ext cx="46275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ka-GE" sz="1400" b="1" dirty="0">
                <a:solidFill>
                  <a:schemeClr val="bg1"/>
                </a:solidFill>
                <a:latin typeface="Arial" panose="020B0604020202020204" pitchFamily="34" charset="0"/>
              </a:rPr>
              <a:t>National Center for Disease Control &amp; Public Health</a:t>
            </a:r>
            <a:endParaRPr lang="ru-RU" altLang="ka-GE" sz="1400" b="1" dirty="0">
              <a:solidFill>
                <a:schemeClr val="bg1"/>
              </a:solidFill>
              <a:latin typeface="Arial" panose="020B0604020202020204" pitchFamily="34" charset="0"/>
            </a:endParaRPr>
          </a:p>
        </p:txBody>
      </p:sp>
      <p:sp>
        <p:nvSpPr>
          <p:cNvPr id="15369" name="Text Box 10"/>
          <p:cNvSpPr txBox="1">
            <a:spLocks noChangeArrowheads="1"/>
          </p:cNvSpPr>
          <p:nvPr/>
        </p:nvSpPr>
        <p:spPr bwMode="auto">
          <a:xfrm>
            <a:off x="7481888"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ka-GE" sz="1800">
                <a:solidFill>
                  <a:schemeClr val="bg1"/>
                </a:solidFill>
                <a:latin typeface="Arial" panose="020B0604020202020204" pitchFamily="34" charset="0"/>
              </a:rPr>
              <a:t>www.ncdc.ge</a:t>
            </a:r>
            <a:endParaRPr lang="ru-RU" altLang="ka-GE" sz="1800">
              <a:solidFill>
                <a:schemeClr val="bg1"/>
              </a:solidFill>
              <a:latin typeface="Arial" panose="020B0604020202020204" pitchFamily="34" charset="0"/>
            </a:endParaRPr>
          </a:p>
        </p:txBody>
      </p:sp>
      <p:sp>
        <p:nvSpPr>
          <p:cNvPr id="3" name="Rectangle 2"/>
          <p:cNvSpPr/>
          <p:nvPr/>
        </p:nvSpPr>
        <p:spPr>
          <a:xfrm>
            <a:off x="5436096" y="764704"/>
            <a:ext cx="3024336"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67544" y="764704"/>
            <a:ext cx="2520280" cy="1080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139952" y="836712"/>
            <a:ext cx="648072" cy="1080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stretch>
            <a:fillRect/>
          </a:stretch>
        </p:blipFill>
        <p:spPr>
          <a:xfrm>
            <a:off x="142875" y="1"/>
            <a:ext cx="8882063" cy="5994400"/>
          </a:xfrm>
          <a:prstGeom prst="rect">
            <a:avLst/>
          </a:prstGeom>
        </p:spPr>
      </p:pic>
      <p:pic>
        <p:nvPicPr>
          <p:cNvPr id="14" name="Picture 13"/>
          <p:cNvPicPr>
            <a:picLocks noChangeAspect="1"/>
          </p:cNvPicPr>
          <p:nvPr/>
        </p:nvPicPr>
        <p:blipFill>
          <a:blip r:embed="rId5"/>
          <a:stretch>
            <a:fillRect/>
          </a:stretch>
        </p:blipFill>
        <p:spPr>
          <a:xfrm>
            <a:off x="55013" y="6218816"/>
            <a:ext cx="772571" cy="594560"/>
          </a:xfrm>
          <a:prstGeom prst="rect">
            <a:avLst/>
          </a:prstGeom>
        </p:spPr>
      </p:pic>
    </p:spTree>
    <p:extLst>
      <p:ext uri="{BB962C8B-B14F-4D97-AF65-F5344CB8AC3E}">
        <p14:creationId xmlns:p14="http://schemas.microsoft.com/office/powerpoint/2010/main" val="69027136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22" name="Rectangle 6"/>
          <p:cNvSpPr>
            <a:spLocks noChangeArrowheads="1"/>
          </p:cNvSpPr>
          <p:nvPr/>
        </p:nvSpPr>
        <p:spPr bwMode="auto">
          <a:xfrm>
            <a:off x="0" y="-2776"/>
            <a:ext cx="9144000"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b="1" dirty="0">
                <a:solidFill>
                  <a:srgbClr val="C00000"/>
                </a:solidFill>
              </a:rPr>
              <a:t>Achievements (2)</a:t>
            </a:r>
          </a:p>
          <a:p>
            <a:pPr algn="ctr" eaLnBrk="1" hangingPunct="1">
              <a:spcBef>
                <a:spcPct val="0"/>
              </a:spcBef>
              <a:buFontTx/>
              <a:buNone/>
            </a:pPr>
            <a:r>
              <a:rPr lang="en-US" altLang="en-US" sz="2400" b="1" dirty="0">
                <a:solidFill>
                  <a:srgbClr val="C00000"/>
                </a:solidFill>
              </a:rPr>
              <a:t>First time:</a:t>
            </a:r>
          </a:p>
          <a:p>
            <a:pPr eaLnBrk="1" hangingPunct="1">
              <a:spcBef>
                <a:spcPct val="0"/>
              </a:spcBef>
              <a:buFontTx/>
              <a:buNone/>
            </a:pPr>
            <a:r>
              <a:rPr lang="en-US" altLang="en-US" sz="2400" b="1" dirty="0">
                <a:solidFill>
                  <a:srgbClr val="C00000"/>
                </a:solidFill>
              </a:rPr>
              <a:t>In Georgia</a:t>
            </a:r>
            <a:endParaRPr lang="ka-GE" altLang="en-US" sz="2400" b="1" dirty="0">
              <a:solidFill>
                <a:srgbClr val="A50021"/>
              </a:solidFill>
            </a:endParaRPr>
          </a:p>
          <a:p>
            <a:pPr eaLnBrk="1" hangingPunct="1">
              <a:spcBef>
                <a:spcPct val="0"/>
              </a:spcBef>
              <a:buFontTx/>
              <a:buNone/>
            </a:pPr>
            <a:r>
              <a:rPr lang="ka-GE" altLang="en-US" sz="1800" b="1" dirty="0">
                <a:solidFill>
                  <a:srgbClr val="A50021"/>
                </a:solidFill>
              </a:rPr>
              <a:t> </a:t>
            </a:r>
            <a:endParaRPr lang="ru-RU" altLang="en-US" sz="1800" b="1" dirty="0">
              <a:solidFill>
                <a:srgbClr val="A50021"/>
              </a:solidFill>
            </a:endParaRPr>
          </a:p>
        </p:txBody>
      </p:sp>
      <p:sp>
        <p:nvSpPr>
          <p:cNvPr id="86023" name="Rectangle 7"/>
          <p:cNvSpPr>
            <a:spLocks noChangeArrowheads="1"/>
          </p:cNvSpPr>
          <p:nvPr/>
        </p:nvSpPr>
        <p:spPr bwMode="auto">
          <a:xfrm>
            <a:off x="250825" y="3241675"/>
            <a:ext cx="8713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ka-GE" altLang="en-US" sz="1800" b="1">
                <a:solidFill>
                  <a:srgbClr val="003366"/>
                </a:solidFill>
              </a:rPr>
              <a:t>  </a:t>
            </a:r>
            <a:endParaRPr lang="ru-RU" altLang="en-US" sz="1800" b="1">
              <a:solidFill>
                <a:srgbClr val="003366"/>
              </a:solidFill>
            </a:endParaRPr>
          </a:p>
        </p:txBody>
      </p:sp>
      <p:sp>
        <p:nvSpPr>
          <p:cNvPr id="86024" name="Rectangle 2"/>
          <p:cNvSpPr>
            <a:spLocks noChangeArrowheads="1"/>
          </p:cNvSpPr>
          <p:nvPr/>
        </p:nvSpPr>
        <p:spPr bwMode="auto">
          <a:xfrm>
            <a:off x="189657" y="1313873"/>
            <a:ext cx="8836124" cy="4905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just">
              <a:lnSpc>
                <a:spcPct val="115000"/>
              </a:lnSpc>
              <a:spcBef>
                <a:spcPct val="0"/>
              </a:spcBef>
              <a:buFont typeface="Symbol" panose="05050102010706020507" pitchFamily="18" charset="2"/>
              <a:buChar char=""/>
            </a:pPr>
            <a:r>
              <a:rPr lang="en-US" altLang="en-US" sz="1600" b="1" dirty="0">
                <a:solidFill>
                  <a:srgbClr val="003366"/>
                </a:solidFill>
                <a:latin typeface="+mj-lt"/>
                <a:cs typeface="Calibri" panose="020F0502020204030204" pitchFamily="34" charset="0"/>
              </a:rPr>
              <a:t>Active anthrax soil foci increased up to 15% (10% historically). Correspondingly increased the risk of disease, in animals as well as in humans</a:t>
            </a:r>
          </a:p>
          <a:p>
            <a:pPr algn="just">
              <a:lnSpc>
                <a:spcPct val="115000"/>
              </a:lnSpc>
              <a:spcBef>
                <a:spcPct val="0"/>
              </a:spcBef>
              <a:buFont typeface="Symbol" panose="05050102010706020507" pitchFamily="18" charset="2"/>
              <a:buChar char=""/>
            </a:pPr>
            <a:r>
              <a:rPr lang="en-US" sz="1600" b="1" dirty="0">
                <a:solidFill>
                  <a:srgbClr val="003366"/>
                </a:solidFill>
                <a:latin typeface="+mj-lt"/>
                <a:cs typeface="Calibri" panose="020F0502020204030204" pitchFamily="34" charset="0"/>
              </a:rPr>
              <a:t>New tularemia foci was detected in </a:t>
            </a:r>
            <a:r>
              <a:rPr lang="en-US" sz="1600" b="1" dirty="0" err="1">
                <a:solidFill>
                  <a:srgbClr val="003366"/>
                </a:solidFill>
                <a:latin typeface="+mj-lt"/>
                <a:cs typeface="Calibri" panose="020F0502020204030204" pitchFamily="34" charset="0"/>
              </a:rPr>
              <a:t>Kvemo</a:t>
            </a:r>
            <a:r>
              <a:rPr lang="en-US" sz="1600" b="1" dirty="0">
                <a:solidFill>
                  <a:srgbClr val="003366"/>
                </a:solidFill>
                <a:latin typeface="+mj-lt"/>
                <a:cs typeface="Calibri" panose="020F0502020204030204" pitchFamily="34" charset="0"/>
              </a:rPr>
              <a:t> </a:t>
            </a:r>
            <a:r>
              <a:rPr lang="en-US" sz="1600" b="1" dirty="0" err="1">
                <a:solidFill>
                  <a:srgbClr val="003366"/>
                </a:solidFill>
                <a:latin typeface="+mj-lt"/>
                <a:cs typeface="Calibri" panose="020F0502020204030204" pitchFamily="34" charset="0"/>
              </a:rPr>
              <a:t>Kartli</a:t>
            </a:r>
            <a:r>
              <a:rPr lang="en-US" sz="1600" b="1" dirty="0">
                <a:solidFill>
                  <a:srgbClr val="003366"/>
                </a:solidFill>
                <a:latin typeface="+mj-lt"/>
                <a:cs typeface="Calibri" panose="020F0502020204030204" pitchFamily="34" charset="0"/>
              </a:rPr>
              <a:t> region</a:t>
            </a:r>
          </a:p>
          <a:p>
            <a:pPr algn="just">
              <a:lnSpc>
                <a:spcPct val="115000"/>
              </a:lnSpc>
              <a:spcBef>
                <a:spcPct val="0"/>
              </a:spcBef>
              <a:buFont typeface="Symbol" panose="05050102010706020507" pitchFamily="18" charset="2"/>
              <a:buChar char=""/>
            </a:pPr>
            <a:r>
              <a:rPr lang="en-US" sz="1600" b="1" dirty="0">
                <a:solidFill>
                  <a:srgbClr val="003366"/>
                </a:solidFill>
                <a:latin typeface="+mj-lt"/>
                <a:cs typeface="Calibri" panose="020F0502020204030204" pitchFamily="34" charset="0"/>
              </a:rPr>
              <a:t>Cases of tularemia were detected in West Georgia, Imereti region</a:t>
            </a:r>
          </a:p>
          <a:p>
            <a:pPr algn="just">
              <a:lnSpc>
                <a:spcPct val="115000"/>
              </a:lnSpc>
              <a:spcBef>
                <a:spcPct val="0"/>
              </a:spcBef>
              <a:buFont typeface="Symbol" panose="05050102010706020507" pitchFamily="18" charset="2"/>
              <a:buChar char=""/>
            </a:pPr>
            <a:r>
              <a:rPr lang="en-US" sz="1600" b="1" i="1" dirty="0">
                <a:solidFill>
                  <a:srgbClr val="003366"/>
                </a:solidFill>
                <a:latin typeface="+mj-lt"/>
                <a:cs typeface="Calibri" panose="020F0502020204030204" pitchFamily="34" charset="0"/>
              </a:rPr>
              <a:t>Cl. </a:t>
            </a:r>
            <a:r>
              <a:rPr lang="en-US" sz="1600" b="1" i="1" dirty="0" err="1">
                <a:solidFill>
                  <a:srgbClr val="003366"/>
                </a:solidFill>
                <a:latin typeface="+mj-lt"/>
                <a:cs typeface="Calibri" panose="020F0502020204030204" pitchFamily="34" charset="0"/>
              </a:rPr>
              <a:t>Dificille</a:t>
            </a:r>
            <a:r>
              <a:rPr lang="en-US" sz="1600" b="1" i="1" dirty="0">
                <a:solidFill>
                  <a:srgbClr val="003366"/>
                </a:solidFill>
                <a:latin typeface="+mj-lt"/>
                <a:cs typeface="Calibri" panose="020F0502020204030204" pitchFamily="34" charset="0"/>
              </a:rPr>
              <a:t> </a:t>
            </a:r>
            <a:r>
              <a:rPr lang="en-US" sz="1600" b="1" dirty="0">
                <a:solidFill>
                  <a:srgbClr val="003366"/>
                </a:solidFill>
                <a:latin typeface="+mj-lt"/>
                <a:cs typeface="Calibri" panose="020F0502020204030204" pitchFamily="34" charset="0"/>
              </a:rPr>
              <a:t>was isolated from clinical samples</a:t>
            </a:r>
          </a:p>
          <a:p>
            <a:pPr algn="just">
              <a:lnSpc>
                <a:spcPct val="115000"/>
              </a:lnSpc>
              <a:spcBef>
                <a:spcPct val="0"/>
              </a:spcBef>
              <a:buFont typeface="Symbol" panose="05050102010706020507" pitchFamily="18" charset="2"/>
              <a:buChar char=""/>
            </a:pPr>
            <a:r>
              <a:rPr lang="en-US" sz="1600" b="1" dirty="0">
                <a:solidFill>
                  <a:srgbClr val="003366"/>
                </a:solidFill>
                <a:latin typeface="+mj-lt"/>
                <a:cs typeface="Calibri" panose="020F0502020204030204" pitchFamily="34" charset="0"/>
              </a:rPr>
              <a:t>Leptospirosis species were identified in the country</a:t>
            </a:r>
          </a:p>
          <a:p>
            <a:pPr algn="just">
              <a:lnSpc>
                <a:spcPct val="115000"/>
              </a:lnSpc>
              <a:spcBef>
                <a:spcPct val="0"/>
              </a:spcBef>
              <a:buFont typeface="Symbol" panose="05050102010706020507" pitchFamily="18" charset="2"/>
              <a:buChar char=""/>
            </a:pPr>
            <a:r>
              <a:rPr lang="en-US" sz="1600" b="1" i="1" dirty="0">
                <a:solidFill>
                  <a:srgbClr val="003366"/>
                </a:solidFill>
                <a:latin typeface="+mj-lt"/>
                <a:cs typeface="Calibri" panose="020F0502020204030204" pitchFamily="34" charset="0"/>
              </a:rPr>
              <a:t>Escherichia coli </a:t>
            </a:r>
            <a:r>
              <a:rPr lang="en-US" sz="1600" b="1" dirty="0">
                <a:solidFill>
                  <a:srgbClr val="003366"/>
                </a:solidFill>
                <a:latin typeface="+mj-lt"/>
                <a:cs typeface="Calibri" panose="020F0502020204030204" pitchFamily="34" charset="0"/>
              </a:rPr>
              <a:t>(STEC) toxigenic markers (stx1/stx2/</a:t>
            </a:r>
            <a:r>
              <a:rPr lang="en-US" sz="1600" b="1" dirty="0" err="1">
                <a:solidFill>
                  <a:srgbClr val="003366"/>
                </a:solidFill>
                <a:latin typeface="+mj-lt"/>
                <a:cs typeface="Calibri" panose="020F0502020204030204" pitchFamily="34" charset="0"/>
              </a:rPr>
              <a:t>eae</a:t>
            </a:r>
            <a:r>
              <a:rPr lang="en-US" sz="1600" b="1" dirty="0">
                <a:solidFill>
                  <a:srgbClr val="003366"/>
                </a:solidFill>
                <a:latin typeface="+mj-lt"/>
                <a:cs typeface="Calibri" panose="020F0502020204030204" pitchFamily="34" charset="0"/>
              </a:rPr>
              <a:t>/</a:t>
            </a:r>
            <a:r>
              <a:rPr lang="en-US" sz="1600" b="1" dirty="0" err="1">
                <a:solidFill>
                  <a:srgbClr val="003366"/>
                </a:solidFill>
                <a:latin typeface="+mj-lt"/>
                <a:cs typeface="Calibri" panose="020F0502020204030204" pitchFamily="34" charset="0"/>
              </a:rPr>
              <a:t>Ehly</a:t>
            </a:r>
            <a:r>
              <a:rPr lang="en-US" sz="1600" b="1" dirty="0">
                <a:solidFill>
                  <a:srgbClr val="003366"/>
                </a:solidFill>
                <a:latin typeface="+mj-lt"/>
                <a:cs typeface="Calibri" panose="020F0502020204030204" pitchFamily="34" charset="0"/>
              </a:rPr>
              <a:t>) were identified </a:t>
            </a:r>
          </a:p>
          <a:p>
            <a:pPr algn="just">
              <a:lnSpc>
                <a:spcPct val="115000"/>
              </a:lnSpc>
              <a:spcBef>
                <a:spcPct val="0"/>
              </a:spcBef>
              <a:buFont typeface="Symbol" panose="05050102010706020507" pitchFamily="18" charset="2"/>
              <a:buChar char=""/>
            </a:pPr>
            <a:r>
              <a:rPr lang="en-US" sz="1600" b="1" dirty="0">
                <a:solidFill>
                  <a:srgbClr val="003366"/>
                </a:solidFill>
                <a:latin typeface="+mj-lt"/>
                <a:cs typeface="Calibri" panose="020F0502020204030204" pitchFamily="34" charset="0"/>
              </a:rPr>
              <a:t>Data of the genetic profiles of </a:t>
            </a:r>
            <a:r>
              <a:rPr lang="en-US" sz="1600" b="1" i="1" dirty="0">
                <a:solidFill>
                  <a:srgbClr val="003366"/>
                </a:solidFill>
                <a:latin typeface="+mj-lt"/>
                <a:cs typeface="Calibri" panose="020F0502020204030204" pitchFamily="34" charset="0"/>
              </a:rPr>
              <a:t>Salmonella </a:t>
            </a:r>
            <a:r>
              <a:rPr lang="en-US" sz="1600" b="1" dirty="0">
                <a:solidFill>
                  <a:srgbClr val="003366"/>
                </a:solidFill>
                <a:latin typeface="+mj-lt"/>
                <a:cs typeface="Calibri" panose="020F0502020204030204" pitchFamily="34" charset="0"/>
              </a:rPr>
              <a:t>spp., </a:t>
            </a:r>
            <a:r>
              <a:rPr lang="en-US" sz="1600" b="1" i="1" dirty="0" err="1">
                <a:solidFill>
                  <a:srgbClr val="003366"/>
                </a:solidFill>
                <a:latin typeface="+mj-lt"/>
                <a:cs typeface="Calibri" panose="020F0502020204030204" pitchFamily="34" charset="0"/>
              </a:rPr>
              <a:t>Shigella</a:t>
            </a:r>
            <a:r>
              <a:rPr lang="en-US" sz="1600" b="1" dirty="0">
                <a:solidFill>
                  <a:srgbClr val="003366"/>
                </a:solidFill>
                <a:latin typeface="+mj-lt"/>
                <a:cs typeface="Calibri" panose="020F0502020204030204" pitchFamily="34" charset="0"/>
              </a:rPr>
              <a:t> spp. and </a:t>
            </a:r>
            <a:r>
              <a:rPr lang="en-US" sz="1600" b="1" i="1" dirty="0">
                <a:solidFill>
                  <a:srgbClr val="003366"/>
                </a:solidFill>
                <a:latin typeface="+mj-lt"/>
                <a:cs typeface="Calibri" panose="020F0502020204030204" pitchFamily="34" charset="0"/>
              </a:rPr>
              <a:t>Escherichia</a:t>
            </a:r>
            <a:r>
              <a:rPr lang="en-US" sz="1600" b="1" dirty="0">
                <a:solidFill>
                  <a:srgbClr val="003366"/>
                </a:solidFill>
                <a:latin typeface="+mj-lt"/>
                <a:cs typeface="Calibri" panose="020F0502020204030204" pitchFamily="34" charset="0"/>
              </a:rPr>
              <a:t> </a:t>
            </a:r>
            <a:r>
              <a:rPr lang="en-US" sz="1600" b="1" i="1" dirty="0">
                <a:solidFill>
                  <a:srgbClr val="003366"/>
                </a:solidFill>
                <a:latin typeface="+mj-lt"/>
                <a:cs typeface="Calibri" panose="020F0502020204030204" pitchFamily="34" charset="0"/>
              </a:rPr>
              <a:t>coli </a:t>
            </a:r>
            <a:r>
              <a:rPr lang="en-US" sz="1600" b="1" dirty="0">
                <a:solidFill>
                  <a:srgbClr val="003366"/>
                </a:solidFill>
                <a:latin typeface="+mj-lt"/>
                <a:cs typeface="Calibri" panose="020F0502020204030204" pitchFamily="34" charset="0"/>
              </a:rPr>
              <a:t>(STEC) by the pulsed field gel electrophoresis (PFGE) were obtained and interpreted in </a:t>
            </a:r>
            <a:r>
              <a:rPr lang="en-US" sz="1600" b="1" dirty="0" err="1">
                <a:solidFill>
                  <a:srgbClr val="003366"/>
                </a:solidFill>
                <a:latin typeface="+mj-lt"/>
                <a:cs typeface="Calibri" panose="020F0502020204030204" pitchFamily="34" charset="0"/>
              </a:rPr>
              <a:t>Pulsnet</a:t>
            </a:r>
            <a:r>
              <a:rPr lang="en-US" sz="1600" b="1" dirty="0">
                <a:solidFill>
                  <a:srgbClr val="003366"/>
                </a:solidFill>
                <a:latin typeface="+mj-lt"/>
                <a:cs typeface="Calibri" panose="020F0502020204030204" pitchFamily="34" charset="0"/>
              </a:rPr>
              <a:t> (National database was established for </a:t>
            </a:r>
            <a:r>
              <a:rPr lang="en-US" sz="1600" b="1" i="1" dirty="0" err="1">
                <a:solidFill>
                  <a:srgbClr val="003366"/>
                </a:solidFill>
                <a:latin typeface="+mj-lt"/>
                <a:cs typeface="Calibri" panose="020F0502020204030204" pitchFamily="34" charset="0"/>
              </a:rPr>
              <a:t>Shigella</a:t>
            </a:r>
            <a:r>
              <a:rPr lang="en-US" sz="1600" b="1" i="1" dirty="0">
                <a:solidFill>
                  <a:srgbClr val="003366"/>
                </a:solidFill>
                <a:latin typeface="+mj-lt"/>
                <a:cs typeface="Calibri" panose="020F0502020204030204" pitchFamily="34" charset="0"/>
              </a:rPr>
              <a:t> </a:t>
            </a:r>
            <a:r>
              <a:rPr lang="en-US" sz="1600" b="1" i="1" dirty="0" err="1">
                <a:solidFill>
                  <a:srgbClr val="003366"/>
                </a:solidFill>
                <a:latin typeface="+mj-lt"/>
                <a:cs typeface="Calibri" panose="020F0502020204030204" pitchFamily="34" charset="0"/>
              </a:rPr>
              <a:t>sonnei</a:t>
            </a:r>
            <a:r>
              <a:rPr lang="en-US" sz="1600" b="1" dirty="0">
                <a:solidFill>
                  <a:srgbClr val="003366"/>
                </a:solidFill>
                <a:latin typeface="+mj-lt"/>
                <a:cs typeface="Calibri" panose="020F0502020204030204" pitchFamily="34" charset="0"/>
              </a:rPr>
              <a:t>, </a:t>
            </a:r>
            <a:r>
              <a:rPr lang="en-US" sz="1600" b="1" i="1" dirty="0" err="1">
                <a:solidFill>
                  <a:srgbClr val="003366"/>
                </a:solidFill>
                <a:latin typeface="+mj-lt"/>
                <a:cs typeface="Calibri" panose="020F0502020204030204" pitchFamily="34" charset="0"/>
              </a:rPr>
              <a:t>E.coli</a:t>
            </a:r>
            <a:r>
              <a:rPr lang="en-US" sz="1600" b="1" i="1" dirty="0">
                <a:solidFill>
                  <a:srgbClr val="003366"/>
                </a:solidFill>
                <a:latin typeface="+mj-lt"/>
                <a:cs typeface="Calibri" panose="020F0502020204030204" pitchFamily="34" charset="0"/>
              </a:rPr>
              <a:t> </a:t>
            </a:r>
            <a:r>
              <a:rPr lang="en-US" sz="1600" b="1" dirty="0">
                <a:solidFill>
                  <a:srgbClr val="003366"/>
                </a:solidFill>
                <a:latin typeface="+mj-lt"/>
                <a:cs typeface="Calibri" panose="020F0502020204030204" pitchFamily="34" charset="0"/>
              </a:rPr>
              <a:t>0157, </a:t>
            </a:r>
            <a:r>
              <a:rPr lang="en-US" sz="1600" b="1" i="1" dirty="0" err="1">
                <a:solidFill>
                  <a:srgbClr val="003366"/>
                </a:solidFill>
                <a:latin typeface="+mj-lt"/>
                <a:cs typeface="Calibri" panose="020F0502020204030204" pitchFamily="34" charset="0"/>
              </a:rPr>
              <a:t>E.coli</a:t>
            </a:r>
            <a:r>
              <a:rPr lang="en-US" sz="1600" b="1" i="1" dirty="0">
                <a:solidFill>
                  <a:srgbClr val="003366"/>
                </a:solidFill>
                <a:latin typeface="+mj-lt"/>
                <a:cs typeface="Calibri" panose="020F0502020204030204" pitchFamily="34" charset="0"/>
              </a:rPr>
              <a:t> </a:t>
            </a:r>
            <a:r>
              <a:rPr lang="en-US" sz="1600" b="1" dirty="0">
                <a:solidFill>
                  <a:srgbClr val="003366"/>
                </a:solidFill>
                <a:latin typeface="+mj-lt"/>
                <a:cs typeface="Calibri" panose="020F0502020204030204" pitchFamily="34" charset="0"/>
              </a:rPr>
              <a:t>non 0157, </a:t>
            </a:r>
            <a:r>
              <a:rPr lang="en-US" sz="1600" b="1" i="1" dirty="0" err="1">
                <a:solidFill>
                  <a:srgbClr val="003366"/>
                </a:solidFill>
                <a:latin typeface="+mj-lt"/>
                <a:cs typeface="Calibri" panose="020F0502020204030204" pitchFamily="34" charset="0"/>
              </a:rPr>
              <a:t>Shigella</a:t>
            </a:r>
            <a:r>
              <a:rPr lang="en-US" sz="1600" b="1" i="1" dirty="0">
                <a:solidFill>
                  <a:srgbClr val="003366"/>
                </a:solidFill>
                <a:latin typeface="+mj-lt"/>
                <a:cs typeface="Calibri" panose="020F0502020204030204" pitchFamily="34" charset="0"/>
              </a:rPr>
              <a:t> </a:t>
            </a:r>
            <a:r>
              <a:rPr lang="en-US" sz="1600" b="1" i="1" dirty="0" err="1">
                <a:solidFill>
                  <a:srgbClr val="003366"/>
                </a:solidFill>
                <a:latin typeface="+mj-lt"/>
                <a:cs typeface="Calibri" panose="020F0502020204030204" pitchFamily="34" charset="0"/>
              </a:rPr>
              <a:t>flexneri</a:t>
            </a:r>
            <a:r>
              <a:rPr lang="en-US" sz="1600" b="1" i="1" dirty="0">
                <a:solidFill>
                  <a:srgbClr val="003366"/>
                </a:solidFill>
                <a:latin typeface="+mj-lt"/>
                <a:cs typeface="Calibri" panose="020F0502020204030204" pitchFamily="34" charset="0"/>
              </a:rPr>
              <a:t> </a:t>
            </a:r>
            <a:r>
              <a:rPr lang="en-US" sz="1600" b="1" dirty="0">
                <a:solidFill>
                  <a:srgbClr val="003366"/>
                </a:solidFill>
                <a:latin typeface="+mj-lt"/>
                <a:cs typeface="Calibri" panose="020F0502020204030204" pitchFamily="34" charset="0"/>
              </a:rPr>
              <a:t>and </a:t>
            </a:r>
            <a:r>
              <a:rPr lang="en-US" sz="1600" b="1" i="1" dirty="0">
                <a:solidFill>
                  <a:srgbClr val="003366"/>
                </a:solidFill>
                <a:latin typeface="+mj-lt"/>
                <a:cs typeface="Calibri" panose="020F0502020204030204" pitchFamily="34" charset="0"/>
              </a:rPr>
              <a:t>Salmonella </a:t>
            </a:r>
            <a:r>
              <a:rPr lang="en-US" sz="1600" b="1" dirty="0">
                <a:solidFill>
                  <a:srgbClr val="003366"/>
                </a:solidFill>
                <a:latin typeface="+mj-lt"/>
                <a:cs typeface="Calibri" panose="020F0502020204030204" pitchFamily="34" charset="0"/>
              </a:rPr>
              <a:t>at NCDC)</a:t>
            </a:r>
          </a:p>
          <a:p>
            <a:pPr algn="just">
              <a:lnSpc>
                <a:spcPct val="115000"/>
              </a:lnSpc>
              <a:spcBef>
                <a:spcPct val="0"/>
              </a:spcBef>
              <a:buFont typeface="Symbol" panose="05050102010706020507" pitchFamily="18" charset="2"/>
              <a:buChar char=""/>
            </a:pPr>
            <a:r>
              <a:rPr lang="en-US" sz="1600" b="1" dirty="0">
                <a:solidFill>
                  <a:srgbClr val="003366"/>
                </a:solidFill>
                <a:latin typeface="+mj-lt"/>
                <a:cs typeface="Calibri" panose="020F0502020204030204" pitchFamily="34" charset="0"/>
              </a:rPr>
              <a:t>Sequencing of measles/rubella was introduced. Study revealed measles genotype – D8</a:t>
            </a:r>
          </a:p>
          <a:p>
            <a:pPr algn="just">
              <a:lnSpc>
                <a:spcPct val="115000"/>
              </a:lnSpc>
              <a:spcBef>
                <a:spcPct val="0"/>
              </a:spcBef>
              <a:buFont typeface="Symbol" panose="05050102010706020507" pitchFamily="18" charset="2"/>
              <a:buChar char=""/>
            </a:pPr>
            <a:r>
              <a:rPr lang="en-US" sz="1600" b="1" dirty="0">
                <a:solidFill>
                  <a:srgbClr val="003366"/>
                </a:solidFill>
                <a:latin typeface="+mj-lt"/>
                <a:cs typeface="Calibri" panose="020F0502020204030204" pitchFamily="34" charset="0"/>
              </a:rPr>
              <a:t>New serotypes of </a:t>
            </a:r>
            <a:r>
              <a:rPr lang="en-US" sz="1600" b="1" i="1" dirty="0">
                <a:solidFill>
                  <a:srgbClr val="003366"/>
                </a:solidFill>
                <a:latin typeface="+mj-lt"/>
                <a:cs typeface="Calibri" panose="020F0502020204030204" pitchFamily="34" charset="0"/>
              </a:rPr>
              <a:t>Salmonella </a:t>
            </a:r>
            <a:r>
              <a:rPr lang="en-US" sz="1600" b="1" dirty="0">
                <a:solidFill>
                  <a:srgbClr val="003366"/>
                </a:solidFill>
                <a:latin typeface="+mj-lt"/>
                <a:cs typeface="Calibri" panose="020F0502020204030204" pitchFamily="34" charset="0"/>
              </a:rPr>
              <a:t>and </a:t>
            </a:r>
            <a:r>
              <a:rPr lang="en-US" sz="1600" b="1" i="1" dirty="0" err="1">
                <a:solidFill>
                  <a:srgbClr val="003366"/>
                </a:solidFill>
                <a:latin typeface="+mj-lt"/>
                <a:cs typeface="Calibri" panose="020F0502020204030204" pitchFamily="34" charset="0"/>
              </a:rPr>
              <a:t>Shigella</a:t>
            </a:r>
            <a:r>
              <a:rPr lang="en-US" sz="1600" b="1" i="1" dirty="0">
                <a:solidFill>
                  <a:srgbClr val="003366"/>
                </a:solidFill>
                <a:latin typeface="+mj-lt"/>
                <a:cs typeface="Calibri" panose="020F0502020204030204" pitchFamily="34" charset="0"/>
              </a:rPr>
              <a:t> </a:t>
            </a:r>
            <a:r>
              <a:rPr lang="en-US" sz="1600" b="1" dirty="0">
                <a:solidFill>
                  <a:srgbClr val="003366"/>
                </a:solidFill>
                <a:latin typeface="+mj-lt"/>
                <a:cs typeface="Calibri" panose="020F0502020204030204" pitchFamily="34" charset="0"/>
              </a:rPr>
              <a:t>were found from clinical samples</a:t>
            </a:r>
          </a:p>
          <a:p>
            <a:pPr algn="just">
              <a:lnSpc>
                <a:spcPct val="115000"/>
              </a:lnSpc>
              <a:spcBef>
                <a:spcPct val="0"/>
              </a:spcBef>
              <a:buFont typeface="Symbol" panose="05050102010706020507" pitchFamily="18" charset="2"/>
              <a:buChar char=""/>
            </a:pPr>
            <a:r>
              <a:rPr lang="en-US" sz="1600" b="1" dirty="0">
                <a:solidFill>
                  <a:srgbClr val="003366"/>
                </a:solidFill>
                <a:latin typeface="+mj-lt"/>
                <a:cs typeface="Calibri" panose="020F0502020204030204" pitchFamily="34" charset="0"/>
              </a:rPr>
              <a:t>Through GAPR (Genetic Algorithm for Rule-set Production) it became possible to forecast and perform ecological niche modelling of vectors; GIS database started to be </a:t>
            </a:r>
            <a:r>
              <a:rPr lang="en-US" sz="1600" b="1" dirty="0" smtClean="0">
                <a:solidFill>
                  <a:srgbClr val="003366"/>
                </a:solidFill>
                <a:latin typeface="+mj-lt"/>
                <a:cs typeface="Calibri" panose="020F0502020204030204" pitchFamily="34" charset="0"/>
              </a:rPr>
              <a:t>developed</a:t>
            </a:r>
            <a:endParaRPr lang="ka-GE" altLang="en-US" sz="1700" b="1" dirty="0">
              <a:solidFill>
                <a:srgbClr val="003366"/>
              </a:solidFill>
              <a:latin typeface="+mj-lt"/>
              <a:cs typeface="Calibri" panose="020F0502020204030204" pitchFamily="34" charset="0"/>
            </a:endParaRPr>
          </a:p>
        </p:txBody>
      </p:sp>
      <p:grpSp>
        <p:nvGrpSpPr>
          <p:cNvPr id="9" name="Group 4">
            <a:extLst>
              <a:ext uri="{FF2B5EF4-FFF2-40B4-BE49-F238E27FC236}">
                <a16:creationId xmlns="" xmlns:a16="http://schemas.microsoft.com/office/drawing/2014/main" id="{7B0D9617-8D1C-4299-92C7-CB2ED633CC4B}"/>
              </a:ext>
            </a:extLst>
          </p:cNvPr>
          <p:cNvGrpSpPr>
            <a:grpSpLocks/>
          </p:cNvGrpSpPr>
          <p:nvPr/>
        </p:nvGrpSpPr>
        <p:grpSpPr bwMode="auto">
          <a:xfrm>
            <a:off x="1" y="6165850"/>
            <a:ext cx="9144000" cy="692150"/>
            <a:chOff x="0" y="3884"/>
            <a:chExt cx="5760" cy="436"/>
          </a:xfrm>
        </p:grpSpPr>
        <p:sp>
          <p:nvSpPr>
            <p:cNvPr id="10" name="Rectangle 5">
              <a:extLst>
                <a:ext uri="{FF2B5EF4-FFF2-40B4-BE49-F238E27FC236}">
                  <a16:creationId xmlns="" xmlns:a16="http://schemas.microsoft.com/office/drawing/2014/main" id="{DEE363E0-1DC3-4D13-8327-463C807891D2}"/>
                </a:ext>
              </a:extLst>
            </p:cNvPr>
            <p:cNvSpPr>
              <a:spLocks noChangeArrowheads="1"/>
            </p:cNvSpPr>
            <p:nvPr/>
          </p:nvSpPr>
          <p:spPr bwMode="auto">
            <a:xfrm>
              <a:off x="0" y="3884"/>
              <a:ext cx="5760" cy="436"/>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en-US" sz="1800">
                <a:latin typeface="Calibri" panose="020F0502020204030204" pitchFamily="34" charset="0"/>
              </a:endParaRPr>
            </a:p>
          </p:txBody>
        </p:sp>
        <p:sp>
          <p:nvSpPr>
            <p:cNvPr id="13" name="Text Box 8">
              <a:extLst>
                <a:ext uri="{FF2B5EF4-FFF2-40B4-BE49-F238E27FC236}">
                  <a16:creationId xmlns="" xmlns:a16="http://schemas.microsoft.com/office/drawing/2014/main" id="{89283BFE-E748-476F-82DE-8B22FA808BF9}"/>
                </a:ext>
              </a:extLst>
            </p:cNvPr>
            <p:cNvSpPr txBox="1">
              <a:spLocks noChangeArrowheads="1"/>
            </p:cNvSpPr>
            <p:nvPr/>
          </p:nvSpPr>
          <p:spPr bwMode="auto">
            <a:xfrm>
              <a:off x="4694" y="4020"/>
              <a:ext cx="9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en-US" altLang="en-US" sz="1800">
                  <a:solidFill>
                    <a:schemeClr val="bg1"/>
                  </a:solidFill>
                  <a:latin typeface="Calibri" panose="020F0502020204030204" pitchFamily="34" charset="0"/>
                </a:rPr>
                <a:t>www.ncdc.ge</a:t>
              </a:r>
              <a:endParaRPr lang="ru-RU" altLang="en-US" sz="1800">
                <a:solidFill>
                  <a:schemeClr val="bg1"/>
                </a:solidFill>
                <a:latin typeface="Calibri" panose="020F0502020204030204" pitchFamily="34" charset="0"/>
              </a:endParaRPr>
            </a:p>
          </p:txBody>
        </p:sp>
      </p:grpSp>
      <p:pic>
        <p:nvPicPr>
          <p:cNvPr id="14" name="Picture 13"/>
          <p:cNvPicPr>
            <a:picLocks noChangeAspect="1"/>
          </p:cNvPicPr>
          <p:nvPr/>
        </p:nvPicPr>
        <p:blipFill>
          <a:blip r:embed="rId3"/>
          <a:stretch>
            <a:fillRect/>
          </a:stretch>
        </p:blipFill>
        <p:spPr>
          <a:xfrm>
            <a:off x="55013" y="6218816"/>
            <a:ext cx="772571" cy="594560"/>
          </a:xfrm>
          <a:prstGeom prst="rect">
            <a:avLst/>
          </a:prstGeom>
        </p:spPr>
      </p:pic>
      <p:sp>
        <p:nvSpPr>
          <p:cNvPr id="12" name="Rectangle 6"/>
          <p:cNvSpPr>
            <a:spLocks noChangeArrowheads="1"/>
          </p:cNvSpPr>
          <p:nvPr/>
        </p:nvSpPr>
        <p:spPr bwMode="auto">
          <a:xfrm>
            <a:off x="1258888" y="6397625"/>
            <a:ext cx="4989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en-US" altLang="en-US" sz="1400" b="1" dirty="0">
                <a:solidFill>
                  <a:schemeClr val="bg1"/>
                </a:solidFill>
              </a:rPr>
              <a:t>National Center for Disease Control and Public Health</a:t>
            </a:r>
            <a:endParaRPr lang="ru-RU" altLang="en-US" sz="1400" b="1" dirty="0">
              <a:solidFill>
                <a:schemeClr val="bg1"/>
              </a:solidFill>
            </a:endParaRPr>
          </a:p>
        </p:txBody>
      </p:sp>
    </p:spTree>
    <p:extLst>
      <p:ext uri="{BB962C8B-B14F-4D97-AF65-F5344CB8AC3E}">
        <p14:creationId xmlns:p14="http://schemas.microsoft.com/office/powerpoint/2010/main" val="356021152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22263" y="0"/>
            <a:ext cx="8550275" cy="446088"/>
          </a:xfrm>
        </p:spPr>
        <p:txBody>
          <a:bodyPr/>
          <a:lstStyle/>
          <a:p>
            <a:pPr>
              <a:lnSpc>
                <a:spcPct val="150000"/>
              </a:lnSpc>
            </a:pPr>
            <a:r>
              <a:rPr lang="en-US" sz="2400" b="1" dirty="0">
                <a:solidFill>
                  <a:srgbClr val="C00000"/>
                </a:solidFill>
                <a:latin typeface="Calibri" panose="020F0502020204030204" pitchFamily="34" charset="0"/>
                <a:ea typeface="Calibri" panose="020F0502020204030204" pitchFamily="34" charset="0"/>
                <a:cs typeface="Calibri" panose="020F0502020204030204" pitchFamily="34" charset="0"/>
              </a:rPr>
              <a:t>Non-communicable Diseases Surveillance</a:t>
            </a:r>
            <a:endParaRPr lang="ru-RU" sz="2400" b="1" dirty="0">
              <a:solidFill>
                <a:srgbClr val="C00000"/>
              </a:solidFill>
            </a:endParaRPr>
          </a:p>
        </p:txBody>
      </p:sp>
      <p:sp>
        <p:nvSpPr>
          <p:cNvPr id="3075" name="Content Placeholder 2"/>
          <p:cNvSpPr>
            <a:spLocks noGrp="1"/>
          </p:cNvSpPr>
          <p:nvPr>
            <p:ph idx="1"/>
          </p:nvPr>
        </p:nvSpPr>
        <p:spPr>
          <a:xfrm>
            <a:off x="55013" y="575469"/>
            <a:ext cx="6677227" cy="5446712"/>
          </a:xfrm>
        </p:spPr>
        <p:txBody>
          <a:bodyPr/>
          <a:lstStyle/>
          <a:p>
            <a:pPr>
              <a:lnSpc>
                <a:spcPct val="150000"/>
              </a:lnSpc>
              <a:spcBef>
                <a:spcPct val="0"/>
              </a:spcBef>
            </a:pPr>
            <a:r>
              <a:rPr lang="en-US" sz="1800" b="1" dirty="0">
                <a:solidFill>
                  <a:srgbClr val="C00000"/>
                </a:solidFill>
                <a:latin typeface="Calibri" panose="020F0502020204030204" pitchFamily="34" charset="0"/>
                <a:ea typeface="Calibri" panose="020F0502020204030204" pitchFamily="34" charset="0"/>
                <a:cs typeface="Calibri" panose="020F0502020204030204" pitchFamily="34" charset="0"/>
              </a:rPr>
              <a:t>NCDs and Risk-factors Surveillance</a:t>
            </a:r>
            <a:endParaRPr lang="en-US" sz="1800" b="1" dirty="0">
              <a:solidFill>
                <a:srgbClr val="C00000"/>
              </a:solidFill>
              <a:latin typeface="Calibri" panose="020F0502020204030204" pitchFamily="34" charset="0"/>
              <a:cs typeface="Calibri" panose="020F0502020204030204" pitchFamily="34" charset="0"/>
            </a:endParaRPr>
          </a:p>
          <a:p>
            <a:pPr lvl="1">
              <a:lnSpc>
                <a:spcPct val="150000"/>
              </a:lnSpc>
              <a:spcBef>
                <a:spcPct val="0"/>
              </a:spcBef>
            </a:pPr>
            <a:r>
              <a:rPr lang="en-US" sz="1400" dirty="0">
                <a:solidFill>
                  <a:srgbClr val="002060"/>
                </a:solidFill>
                <a:latin typeface="Calibri" panose="020F0502020204030204" pitchFamily="34" charset="0"/>
                <a:cs typeface="Calibri" panose="020F0502020204030204" pitchFamily="34" charset="0"/>
              </a:rPr>
              <a:t>Routine statistics</a:t>
            </a:r>
            <a:endParaRPr lang="ka-GE" sz="1400" dirty="0">
              <a:solidFill>
                <a:srgbClr val="002060"/>
              </a:solidFill>
              <a:cs typeface="Calibri" panose="020F0502020204030204" pitchFamily="34" charset="0"/>
            </a:endParaRPr>
          </a:p>
          <a:p>
            <a:pPr lvl="1">
              <a:lnSpc>
                <a:spcPct val="150000"/>
              </a:lnSpc>
              <a:spcBef>
                <a:spcPct val="0"/>
              </a:spcBef>
            </a:pPr>
            <a:r>
              <a:rPr lang="en-US" sz="1400" dirty="0">
                <a:solidFill>
                  <a:srgbClr val="002060"/>
                </a:solidFill>
                <a:latin typeface="Calibri" panose="020F0502020204030204" pitchFamily="34" charset="0"/>
                <a:cs typeface="Calibri" panose="020F0502020204030204" pitchFamily="34" charset="0"/>
              </a:rPr>
              <a:t>Registries</a:t>
            </a:r>
            <a:r>
              <a:rPr lang="ka-GE" sz="1400" dirty="0">
                <a:solidFill>
                  <a:srgbClr val="002060"/>
                </a:solidFill>
                <a:cs typeface="Calibri" panose="020F0502020204030204" pitchFamily="34" charset="0"/>
              </a:rPr>
              <a:t> – </a:t>
            </a:r>
            <a:r>
              <a:rPr lang="en-US" sz="1400" dirty="0">
                <a:solidFill>
                  <a:srgbClr val="002060"/>
                </a:solidFill>
                <a:latin typeface="Calibri" panose="020F0502020204030204" pitchFamily="34" charset="0"/>
                <a:cs typeface="Calibri" panose="020F0502020204030204" pitchFamily="34" charset="0"/>
              </a:rPr>
              <a:t>cancer registry</a:t>
            </a:r>
            <a:r>
              <a:rPr lang="ka-GE" sz="1400" dirty="0">
                <a:solidFill>
                  <a:srgbClr val="002060"/>
                </a:solidFill>
                <a:cs typeface="Calibri" panose="020F0502020204030204" pitchFamily="34" charset="0"/>
              </a:rPr>
              <a:t>, </a:t>
            </a:r>
            <a:r>
              <a:rPr lang="en-US" sz="1400" dirty="0">
                <a:solidFill>
                  <a:srgbClr val="002060"/>
                </a:solidFill>
                <a:latin typeface="Calibri" panose="020F0502020204030204" pitchFamily="34" charset="0"/>
                <a:cs typeface="Calibri" panose="020F0502020204030204" pitchFamily="34" charset="0"/>
              </a:rPr>
              <a:t>birth registry</a:t>
            </a:r>
          </a:p>
          <a:p>
            <a:pPr lvl="1">
              <a:lnSpc>
                <a:spcPct val="150000"/>
              </a:lnSpc>
              <a:spcBef>
                <a:spcPct val="0"/>
              </a:spcBef>
            </a:pPr>
            <a:r>
              <a:rPr lang="en-US" altLang="ka-GE" sz="1400" dirty="0">
                <a:solidFill>
                  <a:srgbClr val="002060"/>
                </a:solidFill>
                <a:latin typeface="Calibri" panose="020F0502020204030204" pitchFamily="34" charset="0"/>
                <a:cs typeface="Calibri" panose="020F0502020204030204" pitchFamily="34" charset="0"/>
              </a:rPr>
              <a:t>EIDSS</a:t>
            </a:r>
            <a:endParaRPr lang="ka-GE" altLang="ka-GE" sz="1400" dirty="0">
              <a:solidFill>
                <a:srgbClr val="002060"/>
              </a:solidFill>
              <a:cs typeface="Calibri" panose="020F0502020204030204" pitchFamily="34" charset="0"/>
            </a:endParaRPr>
          </a:p>
          <a:p>
            <a:pPr lvl="1">
              <a:lnSpc>
                <a:spcPct val="150000"/>
              </a:lnSpc>
              <a:spcBef>
                <a:spcPct val="0"/>
              </a:spcBef>
            </a:pPr>
            <a:r>
              <a:rPr lang="en-US" sz="1400" dirty="0">
                <a:solidFill>
                  <a:srgbClr val="002060"/>
                </a:solidFill>
                <a:latin typeface="Calibri" panose="020F0502020204030204" pitchFamily="34" charset="0"/>
                <a:cs typeface="Calibri" panose="020F0502020204030204" pitchFamily="34" charset="0"/>
              </a:rPr>
              <a:t>Sentinel surveillance</a:t>
            </a:r>
            <a:r>
              <a:rPr lang="ka-GE" sz="1400" dirty="0">
                <a:solidFill>
                  <a:srgbClr val="002060"/>
                </a:solidFill>
                <a:cs typeface="Calibri" panose="020F0502020204030204" pitchFamily="34" charset="0"/>
              </a:rPr>
              <a:t> - „</a:t>
            </a:r>
            <a:r>
              <a:rPr lang="en-US" sz="1400" dirty="0">
                <a:solidFill>
                  <a:srgbClr val="002060"/>
                </a:solidFill>
                <a:latin typeface="Calibri" panose="020F0502020204030204" pitchFamily="34" charset="0"/>
                <a:cs typeface="Calibri" panose="020F0502020204030204" pitchFamily="34" charset="0"/>
              </a:rPr>
              <a:t>Strengthening of micronutrients deficiency surveillance systems” Collaborative Project </a:t>
            </a:r>
            <a:r>
              <a:rPr lang="ka-GE" sz="1400" dirty="0">
                <a:solidFill>
                  <a:srgbClr val="002060"/>
                </a:solidFill>
                <a:cs typeface="Calibri" panose="020F0502020204030204" pitchFamily="34" charset="0"/>
              </a:rPr>
              <a:t>/</a:t>
            </a:r>
            <a:r>
              <a:rPr lang="en-US" sz="1400" dirty="0">
                <a:solidFill>
                  <a:srgbClr val="002060"/>
                </a:solidFill>
                <a:latin typeface="Calibri" panose="020F0502020204030204" pitchFamily="34" charset="0"/>
                <a:cs typeface="Calibri" panose="020F0502020204030204" pitchFamily="34" charset="0"/>
              </a:rPr>
              <a:t> CDC USA – NCDC Georgia</a:t>
            </a:r>
          </a:p>
          <a:p>
            <a:pPr lvl="1">
              <a:lnSpc>
                <a:spcPct val="150000"/>
              </a:lnSpc>
              <a:spcBef>
                <a:spcPct val="0"/>
              </a:spcBef>
            </a:pPr>
            <a:r>
              <a:rPr lang="en-US" sz="1400" dirty="0">
                <a:solidFill>
                  <a:srgbClr val="002060"/>
                </a:solidFill>
                <a:latin typeface="Calibri" panose="020F0502020204030204" pitchFamily="34" charset="0"/>
                <a:cs typeface="Calibri" panose="020F0502020204030204" pitchFamily="34" charset="0"/>
              </a:rPr>
              <a:t>STEPS 2010 and</a:t>
            </a:r>
            <a:r>
              <a:rPr lang="ka-GE" sz="1400" dirty="0">
                <a:solidFill>
                  <a:srgbClr val="002060"/>
                </a:solidFill>
                <a:cs typeface="Calibri" panose="020F0502020204030204" pitchFamily="34" charset="0"/>
              </a:rPr>
              <a:t> </a:t>
            </a:r>
            <a:r>
              <a:rPr lang="en-US" sz="1400" dirty="0">
                <a:solidFill>
                  <a:srgbClr val="002060"/>
                </a:solidFill>
                <a:latin typeface="Calibri" panose="020F0502020204030204" pitchFamily="34" charset="0"/>
                <a:cs typeface="Calibri" panose="020F0502020204030204" pitchFamily="34" charset="0"/>
              </a:rPr>
              <a:t>STEPS 2016</a:t>
            </a:r>
            <a:endParaRPr lang="ka-GE" sz="1400" dirty="0">
              <a:solidFill>
                <a:srgbClr val="002060"/>
              </a:solidFill>
              <a:cs typeface="Calibri" panose="020F0502020204030204" pitchFamily="34" charset="0"/>
            </a:endParaRPr>
          </a:p>
          <a:p>
            <a:pPr lvl="1">
              <a:lnSpc>
                <a:spcPct val="150000"/>
              </a:lnSpc>
              <a:spcBef>
                <a:spcPct val="0"/>
              </a:spcBef>
            </a:pPr>
            <a:r>
              <a:rPr lang="en-US" sz="1400" dirty="0">
                <a:solidFill>
                  <a:srgbClr val="002060"/>
                </a:solidFill>
                <a:latin typeface="Calibri" panose="020F0502020204030204" pitchFamily="34" charset="0"/>
                <a:cs typeface="Calibri" panose="020F0502020204030204" pitchFamily="34" charset="0"/>
              </a:rPr>
              <a:t>Other surveys</a:t>
            </a:r>
            <a:endParaRPr lang="ka-GE" sz="1400" dirty="0">
              <a:solidFill>
                <a:srgbClr val="002060"/>
              </a:solidFill>
              <a:cs typeface="Calibri" panose="020F0502020204030204" pitchFamily="34" charset="0"/>
            </a:endParaRPr>
          </a:p>
          <a:p>
            <a:pPr lvl="2">
              <a:lnSpc>
                <a:spcPct val="150000"/>
              </a:lnSpc>
              <a:spcBef>
                <a:spcPct val="0"/>
              </a:spcBef>
            </a:pPr>
            <a:r>
              <a:rPr lang="en-US" sz="1400" i="1" dirty="0" err="1">
                <a:solidFill>
                  <a:srgbClr val="002060"/>
                </a:solidFill>
                <a:latin typeface="Calibri" panose="020F0502020204030204" pitchFamily="34" charset="0"/>
                <a:cs typeface="Calibri" panose="020F0502020204030204" pitchFamily="34" charset="0"/>
              </a:rPr>
              <a:t>GeRHS</a:t>
            </a:r>
            <a:r>
              <a:rPr lang="en-US" sz="1400" i="1" dirty="0">
                <a:solidFill>
                  <a:srgbClr val="002060"/>
                </a:solidFill>
                <a:latin typeface="Calibri" panose="020F0502020204030204" pitchFamily="34" charset="0"/>
                <a:cs typeface="Calibri" panose="020F0502020204030204" pitchFamily="34" charset="0"/>
              </a:rPr>
              <a:t>, GNNS, GYTS, COSI, HBSC, ESPAD, </a:t>
            </a:r>
            <a:r>
              <a:rPr lang="en-US" sz="1400" i="1" dirty="0" err="1">
                <a:solidFill>
                  <a:srgbClr val="002060"/>
                </a:solidFill>
                <a:latin typeface="Calibri" panose="020F0502020204030204" pitchFamily="34" charset="0"/>
                <a:cs typeface="Calibri" panose="020F0502020204030204" pitchFamily="34" charset="0"/>
              </a:rPr>
              <a:t>Hep</a:t>
            </a:r>
            <a:r>
              <a:rPr lang="en-US" sz="1400" i="1" dirty="0">
                <a:solidFill>
                  <a:srgbClr val="002060"/>
                </a:solidFill>
                <a:latin typeface="Calibri" panose="020F0502020204030204" pitchFamily="34" charset="0"/>
                <a:cs typeface="Calibri" panose="020F0502020204030204" pitchFamily="34" charset="0"/>
              </a:rPr>
              <a:t> C survey,</a:t>
            </a:r>
            <a:r>
              <a:rPr lang="ka-GE" sz="1400" i="1" dirty="0">
                <a:solidFill>
                  <a:srgbClr val="002060"/>
                </a:solidFill>
                <a:cs typeface="Calibri" panose="020F0502020204030204" pitchFamily="34" charset="0"/>
              </a:rPr>
              <a:t> </a:t>
            </a:r>
            <a:r>
              <a:rPr lang="en-US" sz="1400" i="1" dirty="0">
                <a:solidFill>
                  <a:srgbClr val="002060"/>
                </a:solidFill>
                <a:latin typeface="Calibri" panose="020F0502020204030204" pitchFamily="34" charset="0"/>
                <a:cs typeface="Calibri" panose="020F0502020204030204" pitchFamily="34" charset="0"/>
              </a:rPr>
              <a:t>Iodine survey…</a:t>
            </a:r>
          </a:p>
          <a:p>
            <a:pPr>
              <a:lnSpc>
                <a:spcPct val="150000"/>
              </a:lnSpc>
              <a:spcBef>
                <a:spcPct val="0"/>
              </a:spcBef>
            </a:pPr>
            <a:r>
              <a:rPr lang="en-US" sz="1800" b="1" dirty="0">
                <a:solidFill>
                  <a:srgbClr val="C00000"/>
                </a:solidFill>
                <a:latin typeface="Calibri" panose="020F0502020204030204" pitchFamily="34" charset="0"/>
                <a:cs typeface="Calibri" panose="020F0502020204030204" pitchFamily="34" charset="0"/>
              </a:rPr>
              <a:t>Health Promotion State Program</a:t>
            </a:r>
          </a:p>
          <a:p>
            <a:pPr lvl="1">
              <a:lnSpc>
                <a:spcPct val="150000"/>
              </a:lnSpc>
              <a:spcBef>
                <a:spcPct val="0"/>
              </a:spcBef>
            </a:pPr>
            <a:r>
              <a:rPr lang="en-US" sz="1400" dirty="0">
                <a:solidFill>
                  <a:srgbClr val="002060"/>
                </a:solidFill>
                <a:latin typeface="Calibri" panose="020F0502020204030204" pitchFamily="34" charset="0"/>
                <a:cs typeface="Calibri" panose="020F0502020204030204" pitchFamily="34" charset="0"/>
              </a:rPr>
              <a:t>Tobacco, Alcohol, Nutrition, Physical activity, Mental Health, Drug abuse, Hepatitis C, Environmental Health, Health promotion</a:t>
            </a:r>
          </a:p>
          <a:p>
            <a:pPr>
              <a:lnSpc>
                <a:spcPct val="150000"/>
              </a:lnSpc>
              <a:spcBef>
                <a:spcPct val="0"/>
              </a:spcBef>
            </a:pPr>
            <a:r>
              <a:rPr lang="en-US" sz="1800" b="1" dirty="0">
                <a:solidFill>
                  <a:srgbClr val="C00000"/>
                </a:solidFill>
                <a:latin typeface="Calibri" panose="020F0502020204030204" pitchFamily="34" charset="0"/>
                <a:cs typeface="Calibri" panose="020F0502020204030204" pitchFamily="34" charset="0"/>
              </a:rPr>
              <a:t>Health educational activities</a:t>
            </a:r>
          </a:p>
          <a:p>
            <a:pPr>
              <a:lnSpc>
                <a:spcPct val="150000"/>
              </a:lnSpc>
              <a:spcBef>
                <a:spcPct val="0"/>
              </a:spcBef>
            </a:pPr>
            <a:r>
              <a:rPr lang="en-US" sz="1800" b="1" dirty="0">
                <a:solidFill>
                  <a:srgbClr val="C00000"/>
                </a:solidFill>
                <a:latin typeface="Calibri" panose="020F0502020204030204" pitchFamily="34" charset="0"/>
                <a:cs typeface="Calibri" panose="020F0502020204030204" pitchFamily="34" charset="0"/>
              </a:rPr>
              <a:t>Tobacco Control Strengthening</a:t>
            </a:r>
          </a:p>
        </p:txBody>
      </p:sp>
      <p:sp>
        <p:nvSpPr>
          <p:cNvPr id="3076" name="Rectangle 7"/>
          <p:cNvSpPr>
            <a:spLocks noChangeArrowheads="1"/>
          </p:cNvSpPr>
          <p:nvPr/>
        </p:nvSpPr>
        <p:spPr bwMode="auto">
          <a:xfrm>
            <a:off x="25400" y="6151563"/>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lnSpc>
                <a:spcPct val="90000"/>
              </a:lnSpc>
              <a:spcBef>
                <a:spcPct val="0"/>
              </a:spcBef>
              <a:buFontTx/>
              <a:buNone/>
            </a:pPr>
            <a:r>
              <a:rPr lang="en-US" sz="1800" b="1">
                <a:solidFill>
                  <a:srgbClr val="FFFFFF"/>
                </a:solidFill>
                <a:latin typeface="Calibri" panose="020F0502020204030204" pitchFamily="34" charset="0"/>
              </a:rPr>
              <a:t>                     National Center for Disease Control  &amp; Public Health</a:t>
            </a:r>
          </a:p>
        </p:txBody>
      </p:sp>
      <p:pic>
        <p:nvPicPr>
          <p:cNvPr id="8" name="Picture 7"/>
          <p:cNvPicPr>
            <a:picLocks noChangeAspect="1"/>
          </p:cNvPicPr>
          <p:nvPr/>
        </p:nvPicPr>
        <p:blipFill>
          <a:blip r:embed="rId2"/>
          <a:stretch>
            <a:fillRect/>
          </a:stretch>
        </p:blipFill>
        <p:spPr>
          <a:xfrm>
            <a:off x="55013" y="6218816"/>
            <a:ext cx="772571" cy="594560"/>
          </a:xfrm>
          <a:prstGeom prst="rect">
            <a:avLst/>
          </a:prstGeom>
        </p:spPr>
      </p:pic>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9952"/>
          <a:stretch/>
        </p:blipFill>
        <p:spPr bwMode="auto">
          <a:xfrm>
            <a:off x="4815912" y="4599787"/>
            <a:ext cx="4056626" cy="1422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steps-en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6635" y="575469"/>
            <a:ext cx="2205903" cy="3058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816630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3" name="Google Shape;73;p18"/>
          <p:cNvSpPr txBox="1">
            <a:spLocks noGrp="1"/>
          </p:cNvSpPr>
          <p:nvPr>
            <p:ph type="body" idx="1"/>
          </p:nvPr>
        </p:nvSpPr>
        <p:spPr>
          <a:xfrm>
            <a:off x="195138" y="1775947"/>
            <a:ext cx="2935922" cy="276435"/>
          </a:xfrm>
          <a:prstGeom prst="rect">
            <a:avLst/>
          </a:prstGeom>
        </p:spPr>
        <p:txBody>
          <a:bodyPr spcFirstLastPara="1" vert="horz" wrap="square" lIns="91425" tIns="91425" rIns="91425" bIns="91425" numCol="1" rtlCol="0" anchor="ctr" anchorCtr="0" compatLnSpc="1">
            <a:prstTxWarp prst="textNoShape">
              <a:avLst/>
            </a:prstTxWarp>
            <a:noAutofit/>
          </a:bodyPr>
          <a:lstStyle/>
          <a:p>
            <a:pPr marL="0" indent="0" algn="ctr">
              <a:lnSpc>
                <a:spcPct val="150000"/>
              </a:lnSpc>
              <a:buClr>
                <a:schemeClr val="dk1"/>
              </a:buClr>
              <a:buSzPts val="1100"/>
              <a:buNone/>
            </a:pPr>
            <a:r>
              <a:rPr lang="en-US" sz="1600" b="1" dirty="0">
                <a:solidFill>
                  <a:srgbClr val="0B5394"/>
                </a:solidFill>
                <a:latin typeface="+mj-lt"/>
              </a:rPr>
              <a:t>Lead Prevalence </a:t>
            </a:r>
            <a:r>
              <a:rPr lang="ka-GE" sz="1600" b="1" dirty="0">
                <a:solidFill>
                  <a:srgbClr val="0B5394"/>
                </a:solidFill>
                <a:latin typeface="+mj-lt"/>
              </a:rPr>
              <a:t>(%)</a:t>
            </a:r>
            <a:endParaRPr lang="en-US" sz="1600" b="1" spc="-38" dirty="0">
              <a:solidFill>
                <a:srgbClr val="0B5394"/>
              </a:solidFill>
              <a:latin typeface="+mj-lt"/>
              <a:ea typeface="Pangolin"/>
              <a:cs typeface="Pangolin"/>
              <a:sym typeface="Pangolin"/>
            </a:endParaRPr>
          </a:p>
        </p:txBody>
      </p:sp>
      <p:sp>
        <p:nvSpPr>
          <p:cNvPr id="74" name="Google Shape;74;p18"/>
          <p:cNvSpPr txBox="1">
            <a:spLocks noGrp="1"/>
          </p:cNvSpPr>
          <p:nvPr>
            <p:ph type="sldNum" idx="12"/>
          </p:nvPr>
        </p:nvSpPr>
        <p:spPr>
          <a:prstGeom prst="rect">
            <a:avLst/>
          </a:prstGeom>
        </p:spPr>
        <p:txBody>
          <a:bodyPr spcFirstLastPara="1" vert="horz" wrap="square" lIns="91425" tIns="91425" rIns="91425" bIns="91425" numCol="1" rtlCol="0" anchor="ctr" anchorCtr="0" compatLnSpc="1">
            <a:prstTxWarp prst="textNoShape">
              <a:avLst/>
            </a:prstTxWarp>
            <a:noAutofit/>
          </a:bodyPr>
          <a:lstStyle/>
          <a:p>
            <a:pPr defTabSz="685800"/>
            <a:fld id="{00000000-1234-1234-1234-123412341234}" type="slidenum">
              <a:rPr lang="en" kern="1200">
                <a:solidFill>
                  <a:prstClr val="black">
                    <a:tint val="75000"/>
                  </a:prstClr>
                </a:solidFill>
                <a:latin typeface="Calibri" panose="020F0502020204030204"/>
                <a:ea typeface="+mn-ea"/>
                <a:cs typeface="+mn-cs"/>
              </a:rPr>
              <a:pPr defTabSz="685800"/>
              <a:t>55</a:t>
            </a:fld>
            <a:endParaRPr kern="1200">
              <a:solidFill>
                <a:prstClr val="black">
                  <a:tint val="75000"/>
                </a:prstClr>
              </a:solidFill>
              <a:latin typeface="Calibri" panose="020F0502020204030204"/>
              <a:ea typeface="+mn-ea"/>
              <a:cs typeface="+mn-cs"/>
            </a:endParaRPr>
          </a:p>
        </p:txBody>
      </p:sp>
      <p:sp>
        <p:nvSpPr>
          <p:cNvPr id="17" name="Content Placeholder 2"/>
          <p:cNvSpPr txBox="1">
            <a:spLocks/>
          </p:cNvSpPr>
          <p:nvPr/>
        </p:nvSpPr>
        <p:spPr>
          <a:xfrm>
            <a:off x="4177003" y="1750828"/>
            <a:ext cx="4723990" cy="306772"/>
          </a:xfrm>
          <a:prstGeom prst="rect">
            <a:avLst/>
          </a:prstGeom>
        </p:spPr>
        <p:txBody>
          <a:bodyPr spcFirstLastPara="1" vert="horz" wrap="square" lIns="68569" tIns="68569" rIns="68569" bIns="68569" rtlCol="0" anchor="ctr" anchorCtr="0">
            <a:noAutofit/>
          </a:bodyPr>
          <a:lstStyle>
            <a:lvl1pPr marL="609585" lvl="0" indent="-423323" algn="l" defTabSz="914400" rtl="0" eaLnBrk="1" latinLnBrk="0" hangingPunct="1">
              <a:lnSpc>
                <a:spcPct val="90000"/>
              </a:lnSpc>
              <a:spcBef>
                <a:spcPts val="0"/>
              </a:spcBef>
              <a:spcAft>
                <a:spcPts val="0"/>
              </a:spcAft>
              <a:buSzPts val="14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0"/>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0"/>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57189" algn="l" defTabSz="914400" rtl="0" eaLnBrk="1" latinLnBrk="0" hangingPunct="1">
              <a:lnSpc>
                <a:spcPct val="90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5pPr>
            <a:lvl6pPr marL="3657509" lvl="5" indent="-457189" algn="l" defTabSz="914400" rtl="0" eaLnBrk="1" latinLnBrk="0" hangingPunct="1">
              <a:lnSpc>
                <a:spcPct val="90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6pPr>
            <a:lvl7pPr marL="4267093" lvl="6" indent="-457189" algn="l" defTabSz="914400" rtl="0" eaLnBrk="1" latinLnBrk="0" hangingPunct="1">
              <a:lnSpc>
                <a:spcPct val="90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7pPr>
            <a:lvl8pPr marL="4876678" lvl="7" indent="-457189" algn="l" defTabSz="914400" rtl="0" eaLnBrk="1" latinLnBrk="0" hangingPunct="1">
              <a:lnSpc>
                <a:spcPct val="90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8pPr>
            <a:lvl9pPr marL="5486263" lvl="8" indent="-457189" algn="l" defTabSz="914400" rtl="0" eaLnBrk="1" latinLnBrk="0" hangingPunct="1">
              <a:lnSpc>
                <a:spcPct val="90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50000"/>
              </a:lnSpc>
              <a:buNone/>
            </a:pPr>
            <a:r>
              <a:rPr lang="ka-GE" sz="1600" b="1" dirty="0">
                <a:solidFill>
                  <a:srgbClr val="0B5394"/>
                </a:solidFill>
                <a:latin typeface="+mj-lt"/>
              </a:rPr>
              <a:t>≥5 </a:t>
            </a:r>
            <a:r>
              <a:rPr lang="en-US" sz="1600" b="1" dirty="0" err="1">
                <a:solidFill>
                  <a:srgbClr val="0B5394"/>
                </a:solidFill>
                <a:latin typeface="+mj-lt"/>
              </a:rPr>
              <a:t>μg</a:t>
            </a:r>
            <a:r>
              <a:rPr lang="en-US" sz="1600" b="1" dirty="0">
                <a:solidFill>
                  <a:srgbClr val="0B5394"/>
                </a:solidFill>
                <a:latin typeface="+mj-lt"/>
              </a:rPr>
              <a:t>/</a:t>
            </a:r>
            <a:r>
              <a:rPr lang="en-US" sz="1600" b="1" dirty="0" err="1">
                <a:solidFill>
                  <a:srgbClr val="0B5394"/>
                </a:solidFill>
                <a:latin typeface="+mj-lt"/>
              </a:rPr>
              <a:t>dL</a:t>
            </a:r>
            <a:r>
              <a:rPr lang="en-US" sz="1600" b="1" dirty="0">
                <a:solidFill>
                  <a:srgbClr val="0B5394"/>
                </a:solidFill>
                <a:latin typeface="+mj-lt"/>
              </a:rPr>
              <a:t> and </a:t>
            </a:r>
            <a:r>
              <a:rPr lang="ka-GE" sz="1600" b="1" dirty="0">
                <a:solidFill>
                  <a:srgbClr val="0B5394"/>
                </a:solidFill>
                <a:latin typeface="+mj-lt"/>
              </a:rPr>
              <a:t> ≥10 </a:t>
            </a:r>
            <a:r>
              <a:rPr lang="en-US" sz="1600" b="1" dirty="0" err="1">
                <a:solidFill>
                  <a:srgbClr val="0B5394"/>
                </a:solidFill>
                <a:latin typeface="+mj-lt"/>
              </a:rPr>
              <a:t>μg</a:t>
            </a:r>
            <a:r>
              <a:rPr lang="en-US" sz="1600" b="1" dirty="0">
                <a:solidFill>
                  <a:srgbClr val="0B5394"/>
                </a:solidFill>
                <a:latin typeface="+mj-lt"/>
              </a:rPr>
              <a:t>/</a:t>
            </a:r>
            <a:r>
              <a:rPr lang="en-US" sz="1600" b="1" dirty="0" err="1">
                <a:solidFill>
                  <a:srgbClr val="0B5394"/>
                </a:solidFill>
                <a:latin typeface="+mj-lt"/>
              </a:rPr>
              <a:t>dL</a:t>
            </a:r>
            <a:r>
              <a:rPr lang="en-US" sz="1600" b="1" dirty="0">
                <a:solidFill>
                  <a:srgbClr val="0B5394"/>
                </a:solidFill>
                <a:latin typeface="+mj-lt"/>
              </a:rPr>
              <a:t> lead Prevalence </a:t>
            </a:r>
            <a:r>
              <a:rPr lang="ka-GE" sz="1600" b="1" dirty="0">
                <a:solidFill>
                  <a:srgbClr val="0B5394"/>
                </a:solidFill>
                <a:latin typeface="+mj-lt"/>
              </a:rPr>
              <a:t>(%)</a:t>
            </a:r>
            <a:endParaRPr lang="en-US" sz="1600" b="1" dirty="0">
              <a:solidFill>
                <a:srgbClr val="0B5394"/>
              </a:solidFill>
              <a:latin typeface="+mj-lt"/>
            </a:endParaRPr>
          </a:p>
        </p:txBody>
      </p:sp>
      <p:grpSp>
        <p:nvGrpSpPr>
          <p:cNvPr id="19" name="Group 18">
            <a:extLst>
              <a:ext uri="{FF2B5EF4-FFF2-40B4-BE49-F238E27FC236}">
                <a16:creationId xmlns="" xmlns:a16="http://schemas.microsoft.com/office/drawing/2014/main" id="{66F8F3B3-D254-42AE-8FC7-F1A35859D7EE}"/>
              </a:ext>
            </a:extLst>
          </p:cNvPr>
          <p:cNvGrpSpPr/>
          <p:nvPr/>
        </p:nvGrpSpPr>
        <p:grpSpPr>
          <a:xfrm>
            <a:off x="930707" y="309233"/>
            <a:ext cx="7176621" cy="747022"/>
            <a:chOff x="275699" y="272309"/>
            <a:chExt cx="7176621" cy="747022"/>
          </a:xfrm>
        </p:grpSpPr>
        <p:pic>
          <p:nvPicPr>
            <p:cNvPr id="20" name="Picture 19" descr="W:\3_Planning\# MONITORING &amp; EVALUATION\00 MICS\## - MICS\# MICS-4 countries\MICS4 DP workshop - Belgrade\MICS4 DP WS - Belgrade\MICS Logos\MICS Logo\Print\Cyan (CMYK for print)\MICS logo_cyan.png">
              <a:extLst>
                <a:ext uri="{FF2B5EF4-FFF2-40B4-BE49-F238E27FC236}">
                  <a16:creationId xmlns="" xmlns:a16="http://schemas.microsoft.com/office/drawing/2014/main" id="{0A2B769C-B56E-4B98-8C9E-B2FCA02C709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6898" y="434484"/>
              <a:ext cx="1995422" cy="457308"/>
            </a:xfrm>
            <a:prstGeom prst="rect">
              <a:avLst/>
            </a:prstGeom>
            <a:noFill/>
            <a:ln>
              <a:noFill/>
            </a:ln>
          </p:spPr>
        </p:pic>
        <p:pic>
          <p:nvPicPr>
            <p:cNvPr id="22" name="Picture 21">
              <a:extLst>
                <a:ext uri="{FF2B5EF4-FFF2-40B4-BE49-F238E27FC236}">
                  <a16:creationId xmlns="" xmlns:a16="http://schemas.microsoft.com/office/drawing/2014/main" id="{2874F75F-A390-4FDC-8B7D-235BF67DE4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0204" y="339970"/>
              <a:ext cx="894525" cy="572496"/>
            </a:xfrm>
            <a:prstGeom prst="rect">
              <a:avLst/>
            </a:prstGeom>
          </p:spPr>
        </p:pic>
        <p:pic>
          <p:nvPicPr>
            <p:cNvPr id="23" name="Picture 22">
              <a:extLst>
                <a:ext uri="{FF2B5EF4-FFF2-40B4-BE49-F238E27FC236}">
                  <a16:creationId xmlns="" xmlns:a16="http://schemas.microsoft.com/office/drawing/2014/main" id="{D4315A23-4321-478C-938D-09E9C340384D}"/>
                </a:ext>
              </a:extLst>
            </p:cNvPr>
            <p:cNvPicPr>
              <a:picLocks noChangeAspect="1"/>
            </p:cNvPicPr>
            <p:nvPr/>
          </p:nvPicPr>
          <p:blipFill>
            <a:blip r:embed="rId5"/>
            <a:stretch>
              <a:fillRect/>
            </a:stretch>
          </p:blipFill>
          <p:spPr>
            <a:xfrm>
              <a:off x="2397867" y="434484"/>
              <a:ext cx="1625138" cy="477982"/>
            </a:xfrm>
            <a:prstGeom prst="rect">
              <a:avLst/>
            </a:prstGeom>
          </p:spPr>
        </p:pic>
        <p:pic>
          <p:nvPicPr>
            <p:cNvPr id="24" name="Picture 23">
              <a:extLst>
                <a:ext uri="{FF2B5EF4-FFF2-40B4-BE49-F238E27FC236}">
                  <a16:creationId xmlns="" xmlns:a16="http://schemas.microsoft.com/office/drawing/2014/main" id="{D42CF659-674C-4D58-BF13-6D8F86B88F91}"/>
                </a:ext>
              </a:extLst>
            </p:cNvPr>
            <p:cNvPicPr>
              <a:picLocks noChangeAspect="1"/>
            </p:cNvPicPr>
            <p:nvPr/>
          </p:nvPicPr>
          <p:blipFill>
            <a:blip r:embed="rId6"/>
            <a:stretch>
              <a:fillRect/>
            </a:stretch>
          </p:blipFill>
          <p:spPr>
            <a:xfrm>
              <a:off x="4283968" y="272309"/>
              <a:ext cx="911967" cy="747022"/>
            </a:xfrm>
            <a:prstGeom prst="rect">
              <a:avLst/>
            </a:prstGeom>
          </p:spPr>
        </p:pic>
        <p:pic>
          <p:nvPicPr>
            <p:cNvPr id="25" name="Picture 24">
              <a:extLst>
                <a:ext uri="{FF2B5EF4-FFF2-40B4-BE49-F238E27FC236}">
                  <a16:creationId xmlns="" xmlns:a16="http://schemas.microsoft.com/office/drawing/2014/main" id="{5BD61330-6FEA-4D30-82F1-924984794048}"/>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5699" y="319216"/>
              <a:ext cx="781367" cy="653208"/>
            </a:xfrm>
            <a:prstGeom prst="rect">
              <a:avLst/>
            </a:prstGeom>
            <a:noFill/>
            <a:ln>
              <a:noFill/>
            </a:ln>
          </p:spPr>
        </p:pic>
      </p:grpSp>
      <p:graphicFrame>
        <p:nvGraphicFramePr>
          <p:cNvPr id="26" name="Chart 25">
            <a:extLst>
              <a:ext uri="{FF2B5EF4-FFF2-40B4-BE49-F238E27FC236}">
                <a16:creationId xmlns="" xmlns:a16="http://schemas.microsoft.com/office/drawing/2014/main" id="{00000000-0008-0000-0100-000002000000}"/>
              </a:ext>
            </a:extLst>
          </p:cNvPr>
          <p:cNvGraphicFramePr>
            <a:graphicFrameLocks/>
          </p:cNvGraphicFramePr>
          <p:nvPr>
            <p:extLst>
              <p:ext uri="{D42A27DB-BD31-4B8C-83A1-F6EECF244321}">
                <p14:modId xmlns:p14="http://schemas.microsoft.com/office/powerpoint/2010/main" val="1240652818"/>
              </p:ext>
            </p:extLst>
          </p:nvPr>
        </p:nvGraphicFramePr>
        <p:xfrm>
          <a:off x="55013" y="2261431"/>
          <a:ext cx="3590220" cy="2724015"/>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7" name="Chart 26">
            <a:extLst>
              <a:ext uri="{FF2B5EF4-FFF2-40B4-BE49-F238E27FC236}">
                <a16:creationId xmlns="" xmlns:a16="http://schemas.microsoft.com/office/drawing/2014/main" id="{00000000-0008-0000-0900-000002000000}"/>
              </a:ext>
            </a:extLst>
          </p:cNvPr>
          <p:cNvGraphicFramePr>
            <a:graphicFrameLocks/>
          </p:cNvGraphicFramePr>
          <p:nvPr>
            <p:extLst>
              <p:ext uri="{D42A27DB-BD31-4B8C-83A1-F6EECF244321}">
                <p14:modId xmlns:p14="http://schemas.microsoft.com/office/powerpoint/2010/main" val="2311627127"/>
              </p:ext>
            </p:extLst>
          </p:nvPr>
        </p:nvGraphicFramePr>
        <p:xfrm>
          <a:off x="3059832" y="2536795"/>
          <a:ext cx="5966181" cy="3234740"/>
        </p:xfrm>
        <a:graphic>
          <a:graphicData uri="http://schemas.openxmlformats.org/drawingml/2006/chart">
            <c:chart xmlns:c="http://schemas.openxmlformats.org/drawingml/2006/chart" xmlns:r="http://schemas.openxmlformats.org/officeDocument/2006/relationships" r:id="rId9"/>
          </a:graphicData>
        </a:graphic>
      </p:graphicFrame>
      <p:sp>
        <p:nvSpPr>
          <p:cNvPr id="18" name="Rectangle 7"/>
          <p:cNvSpPr>
            <a:spLocks noChangeArrowheads="1"/>
          </p:cNvSpPr>
          <p:nvPr/>
        </p:nvSpPr>
        <p:spPr bwMode="auto">
          <a:xfrm>
            <a:off x="25400" y="6151563"/>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lnSpc>
                <a:spcPct val="90000"/>
              </a:lnSpc>
              <a:spcBef>
                <a:spcPct val="0"/>
              </a:spcBef>
              <a:buFontTx/>
              <a:buNone/>
            </a:pPr>
            <a:r>
              <a:rPr lang="en-US" sz="1800" b="1" dirty="0">
                <a:solidFill>
                  <a:srgbClr val="FFFFFF"/>
                </a:solidFill>
                <a:latin typeface="Calibri" panose="020F0502020204030204" pitchFamily="34" charset="0"/>
              </a:rPr>
              <a:t>                     National Center for Disease Control  &amp; Public Health</a:t>
            </a:r>
          </a:p>
        </p:txBody>
      </p:sp>
      <p:pic>
        <p:nvPicPr>
          <p:cNvPr id="28" name="Picture 27"/>
          <p:cNvPicPr>
            <a:picLocks noChangeAspect="1"/>
          </p:cNvPicPr>
          <p:nvPr/>
        </p:nvPicPr>
        <p:blipFill>
          <a:blip r:embed="rId10"/>
          <a:stretch>
            <a:fillRect/>
          </a:stretch>
        </p:blipFill>
        <p:spPr>
          <a:xfrm>
            <a:off x="55013" y="6218816"/>
            <a:ext cx="772571" cy="594560"/>
          </a:xfrm>
          <a:prstGeom prst="rect">
            <a:avLst/>
          </a:prstGeom>
        </p:spPr>
      </p:pic>
      <p:sp>
        <p:nvSpPr>
          <p:cNvPr id="29" name="Google Shape;57;p16"/>
          <p:cNvSpPr txBox="1">
            <a:spLocks/>
          </p:cNvSpPr>
          <p:nvPr/>
        </p:nvSpPr>
        <p:spPr bwMode="auto">
          <a:xfrm>
            <a:off x="1663099" y="1186159"/>
            <a:ext cx="6279862" cy="459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ctr" anchorCtr="0" compatLnSpc="1">
            <a:prstTxWarp prst="textNoShape">
              <a:avLst/>
            </a:prstTxWarp>
            <a:normAutofit fontScale="97500" lnSpcReduction="10000"/>
          </a:bodyPr>
          <a:lstStyle>
            <a:lvl1pPr lvl="0" algn="ctr" rtl="0" eaLnBrk="0" fontAlgn="base" hangingPunct="0">
              <a:spcBef>
                <a:spcPts val="0"/>
              </a:spcBef>
              <a:spcAft>
                <a:spcPts val="0"/>
              </a:spcAft>
              <a:buSzPts val="2000"/>
              <a:buNone/>
              <a:defRPr sz="2000">
                <a:solidFill>
                  <a:schemeClr val="tx2"/>
                </a:solidFill>
                <a:latin typeface="+mj-lt"/>
                <a:ea typeface="Arial" panose="020B0604020202020204" pitchFamily="34" charset="0"/>
                <a:cs typeface="+mj-cs"/>
              </a:defRPr>
            </a:lvl1pPr>
            <a:lvl2pPr lvl="1" algn="ctr" rtl="0" eaLnBrk="0" fontAlgn="base" hangingPunct="0">
              <a:spcBef>
                <a:spcPts val="0"/>
              </a:spcBef>
              <a:spcAft>
                <a:spcPts val="0"/>
              </a:spcAft>
              <a:buSzPts val="2000"/>
              <a:buNone/>
              <a:defRPr sz="2000">
                <a:solidFill>
                  <a:schemeClr val="tx2"/>
                </a:solidFill>
                <a:latin typeface="Arial" pitchFamily="34" charset="0"/>
                <a:ea typeface="Arial" panose="020B0604020202020204" pitchFamily="34" charset="0"/>
                <a:cs typeface="Arial" pitchFamily="34" charset="0"/>
              </a:defRPr>
            </a:lvl2pPr>
            <a:lvl3pPr lvl="2" algn="ctr" rtl="0" eaLnBrk="0" fontAlgn="base" hangingPunct="0">
              <a:spcBef>
                <a:spcPts val="0"/>
              </a:spcBef>
              <a:spcAft>
                <a:spcPts val="0"/>
              </a:spcAft>
              <a:buSzPts val="2000"/>
              <a:buNone/>
              <a:defRPr sz="2000">
                <a:solidFill>
                  <a:schemeClr val="tx2"/>
                </a:solidFill>
                <a:latin typeface="Arial" pitchFamily="34" charset="0"/>
                <a:ea typeface="Arial" panose="020B0604020202020204" pitchFamily="34" charset="0"/>
                <a:cs typeface="Arial" pitchFamily="34" charset="0"/>
              </a:defRPr>
            </a:lvl3pPr>
            <a:lvl4pPr lvl="3" algn="ctr" rtl="0" eaLnBrk="0" fontAlgn="base" hangingPunct="0">
              <a:spcBef>
                <a:spcPts val="0"/>
              </a:spcBef>
              <a:spcAft>
                <a:spcPts val="0"/>
              </a:spcAft>
              <a:buSzPts val="2000"/>
              <a:buNone/>
              <a:defRPr sz="2000">
                <a:solidFill>
                  <a:schemeClr val="tx2"/>
                </a:solidFill>
                <a:latin typeface="Arial" pitchFamily="34" charset="0"/>
                <a:ea typeface="Arial" panose="020B0604020202020204" pitchFamily="34" charset="0"/>
                <a:cs typeface="Arial" pitchFamily="34" charset="0"/>
              </a:defRPr>
            </a:lvl4pPr>
            <a:lvl5pPr lvl="4" algn="ctr" rtl="0" eaLnBrk="0" fontAlgn="base" hangingPunct="0">
              <a:spcBef>
                <a:spcPts val="0"/>
              </a:spcBef>
              <a:spcAft>
                <a:spcPts val="0"/>
              </a:spcAft>
              <a:buSzPts val="2000"/>
              <a:buNone/>
              <a:defRPr sz="2000">
                <a:solidFill>
                  <a:schemeClr val="tx2"/>
                </a:solidFill>
                <a:latin typeface="Arial" pitchFamily="34" charset="0"/>
                <a:ea typeface="Arial" panose="020B0604020202020204" pitchFamily="34" charset="0"/>
                <a:cs typeface="Arial" pitchFamily="34" charset="0"/>
              </a:defRPr>
            </a:lvl5pPr>
            <a:lvl6pPr marL="457200" lvl="5" algn="ctr" rtl="0" fontAlgn="base">
              <a:spcBef>
                <a:spcPts val="0"/>
              </a:spcBef>
              <a:spcAft>
                <a:spcPts val="0"/>
              </a:spcAft>
              <a:buSzPts val="2000"/>
              <a:buNone/>
              <a:defRPr sz="2000">
                <a:solidFill>
                  <a:schemeClr val="tx2"/>
                </a:solidFill>
                <a:latin typeface="Arial" pitchFamily="34" charset="0"/>
                <a:cs typeface="Arial" pitchFamily="34" charset="0"/>
              </a:defRPr>
            </a:lvl6pPr>
            <a:lvl7pPr marL="914400" lvl="6" algn="ctr" rtl="0" fontAlgn="base">
              <a:spcBef>
                <a:spcPts val="0"/>
              </a:spcBef>
              <a:spcAft>
                <a:spcPts val="0"/>
              </a:spcAft>
              <a:buSzPts val="2000"/>
              <a:buNone/>
              <a:defRPr sz="2000">
                <a:solidFill>
                  <a:schemeClr val="tx2"/>
                </a:solidFill>
                <a:latin typeface="Arial" pitchFamily="34" charset="0"/>
                <a:cs typeface="Arial" pitchFamily="34" charset="0"/>
              </a:defRPr>
            </a:lvl7pPr>
            <a:lvl8pPr marL="1371600" lvl="7" algn="ctr" rtl="0" fontAlgn="base">
              <a:spcBef>
                <a:spcPts val="0"/>
              </a:spcBef>
              <a:spcAft>
                <a:spcPts val="0"/>
              </a:spcAft>
              <a:buSzPts val="2000"/>
              <a:buNone/>
              <a:defRPr sz="2000">
                <a:solidFill>
                  <a:schemeClr val="tx2"/>
                </a:solidFill>
                <a:latin typeface="Arial" pitchFamily="34" charset="0"/>
                <a:cs typeface="Arial" pitchFamily="34" charset="0"/>
              </a:defRPr>
            </a:lvl8pPr>
            <a:lvl9pPr marL="1828800" lvl="8" algn="ctr" rtl="0" fontAlgn="base">
              <a:spcBef>
                <a:spcPts val="0"/>
              </a:spcBef>
              <a:spcAft>
                <a:spcPts val="0"/>
              </a:spcAft>
              <a:buSzPts val="2000"/>
              <a:buNone/>
              <a:defRPr sz="2000">
                <a:solidFill>
                  <a:schemeClr val="tx2"/>
                </a:solidFill>
                <a:latin typeface="Arial" pitchFamily="34" charset="0"/>
                <a:cs typeface="Arial" pitchFamily="34" charset="0"/>
              </a:defRPr>
            </a:lvl9pPr>
          </a:lstStyle>
          <a:p>
            <a:r>
              <a:rPr lang="en-US" b="1" kern="0" dirty="0">
                <a:solidFill>
                  <a:srgbClr val="C00000"/>
                </a:solidFill>
              </a:rPr>
              <a:t>Multiple Indicator Cluster Survey (MICS)</a:t>
            </a:r>
          </a:p>
        </p:txBody>
      </p:sp>
    </p:spTree>
    <p:extLst>
      <p:ext uri="{BB962C8B-B14F-4D97-AF65-F5344CB8AC3E}">
        <p14:creationId xmlns:p14="http://schemas.microsoft.com/office/powerpoint/2010/main" val="189349976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graphicFrame>
        <p:nvGraphicFramePr>
          <p:cNvPr id="29" name="Chart 28">
            <a:extLst>
              <a:ext uri="{FF2B5EF4-FFF2-40B4-BE49-F238E27FC236}">
                <a16:creationId xmlns="" xmlns:a16="http://schemas.microsoft.com/office/drawing/2014/main" id="{23EF912F-E3BD-403A-A429-E733EFF446C5}"/>
              </a:ext>
            </a:extLst>
          </p:cNvPr>
          <p:cNvGraphicFramePr>
            <a:graphicFrameLocks/>
          </p:cNvGraphicFramePr>
          <p:nvPr>
            <p:extLst>
              <p:ext uri="{D42A27DB-BD31-4B8C-83A1-F6EECF244321}">
                <p14:modId xmlns:p14="http://schemas.microsoft.com/office/powerpoint/2010/main" val="3288517320"/>
              </p:ext>
            </p:extLst>
          </p:nvPr>
        </p:nvGraphicFramePr>
        <p:xfrm>
          <a:off x="45944" y="2678028"/>
          <a:ext cx="4542098" cy="3339313"/>
        </p:xfrm>
        <a:graphic>
          <a:graphicData uri="http://schemas.openxmlformats.org/drawingml/2006/chart">
            <c:chart xmlns:c="http://schemas.openxmlformats.org/drawingml/2006/chart" xmlns:r="http://schemas.openxmlformats.org/officeDocument/2006/relationships" r:id="rId3"/>
          </a:graphicData>
        </a:graphic>
      </p:graphicFrame>
      <p:sp>
        <p:nvSpPr>
          <p:cNvPr id="74" name="Google Shape;74;p18"/>
          <p:cNvSpPr txBox="1">
            <a:spLocks noGrp="1"/>
          </p:cNvSpPr>
          <p:nvPr>
            <p:ph type="sldNum" idx="12"/>
          </p:nvPr>
        </p:nvSpPr>
        <p:spPr>
          <a:prstGeom prst="rect">
            <a:avLst/>
          </a:prstGeom>
        </p:spPr>
        <p:txBody>
          <a:bodyPr spcFirstLastPara="1" vert="horz" wrap="square" lIns="91425" tIns="91425" rIns="91425" bIns="91425" numCol="1" rtlCol="0" anchor="ctr" anchorCtr="0" compatLnSpc="1">
            <a:prstTxWarp prst="textNoShape">
              <a:avLst/>
            </a:prstTxWarp>
            <a:noAutofit/>
          </a:bodyPr>
          <a:lstStyle/>
          <a:p>
            <a:pPr defTabSz="685800"/>
            <a:fld id="{00000000-1234-1234-1234-123412341234}" type="slidenum">
              <a:rPr lang="en" kern="1200">
                <a:solidFill>
                  <a:prstClr val="black">
                    <a:tint val="75000"/>
                  </a:prstClr>
                </a:solidFill>
                <a:latin typeface="Calibri" panose="020F0502020204030204"/>
                <a:ea typeface="+mn-ea"/>
                <a:cs typeface="+mn-cs"/>
              </a:rPr>
              <a:pPr defTabSz="685800"/>
              <a:t>56</a:t>
            </a:fld>
            <a:endParaRPr kern="1200">
              <a:solidFill>
                <a:prstClr val="black">
                  <a:tint val="75000"/>
                </a:prstClr>
              </a:solidFill>
              <a:latin typeface="Calibri" panose="020F0502020204030204"/>
              <a:ea typeface="+mn-ea"/>
              <a:cs typeface="+mn-cs"/>
            </a:endParaRPr>
          </a:p>
        </p:txBody>
      </p:sp>
      <p:sp>
        <p:nvSpPr>
          <p:cNvPr id="15" name="Content Placeholder 2"/>
          <p:cNvSpPr txBox="1">
            <a:spLocks/>
          </p:cNvSpPr>
          <p:nvPr/>
        </p:nvSpPr>
        <p:spPr>
          <a:xfrm>
            <a:off x="126533" y="2088291"/>
            <a:ext cx="3960254" cy="282497"/>
          </a:xfrm>
          <a:prstGeom prst="rect">
            <a:avLst/>
          </a:prstGeom>
        </p:spPr>
        <p:txBody>
          <a:bodyPr spcFirstLastPara="1" vert="horz" wrap="square" lIns="68569" tIns="68569" rIns="68569" bIns="68569" rtlCol="0" anchor="t" anchorCtr="0">
            <a:noAutofit/>
          </a:bodyPr>
          <a:lstStyle>
            <a:lvl1pPr marL="609585" lvl="0" indent="-423323" algn="l" defTabSz="914400" rtl="0" eaLnBrk="1" latinLnBrk="0" hangingPunct="1">
              <a:lnSpc>
                <a:spcPct val="90000"/>
              </a:lnSpc>
              <a:spcBef>
                <a:spcPts val="0"/>
              </a:spcBef>
              <a:spcAft>
                <a:spcPts val="0"/>
              </a:spcAft>
              <a:buSzPts val="14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0"/>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0"/>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57189" algn="l" defTabSz="914400" rtl="0" eaLnBrk="1" latinLnBrk="0" hangingPunct="1">
              <a:lnSpc>
                <a:spcPct val="90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5pPr>
            <a:lvl6pPr marL="3657509" lvl="5" indent="-457189" algn="l" defTabSz="914400" rtl="0" eaLnBrk="1" latinLnBrk="0" hangingPunct="1">
              <a:lnSpc>
                <a:spcPct val="90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6pPr>
            <a:lvl7pPr marL="4267093" lvl="6" indent="-457189" algn="l" defTabSz="914400" rtl="0" eaLnBrk="1" latinLnBrk="0" hangingPunct="1">
              <a:lnSpc>
                <a:spcPct val="90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7pPr>
            <a:lvl8pPr marL="4876678" lvl="7" indent="-457189" algn="l" defTabSz="914400" rtl="0" eaLnBrk="1" latinLnBrk="0" hangingPunct="1">
              <a:lnSpc>
                <a:spcPct val="90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8pPr>
            <a:lvl9pPr marL="5486263" lvl="8" indent="-457189" algn="l" defTabSz="914400" rtl="0" eaLnBrk="1" latinLnBrk="0" hangingPunct="1">
              <a:lnSpc>
                <a:spcPct val="90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9pPr>
          </a:lstStyle>
          <a:p>
            <a:pPr marL="0" indent="0" algn="ctr" defTabSz="685800">
              <a:buNone/>
            </a:pPr>
            <a:r>
              <a:rPr lang="en-US" sz="1600" b="1" dirty="0">
                <a:solidFill>
                  <a:srgbClr val="0B5394"/>
                </a:solidFill>
                <a:latin typeface="+mj-lt"/>
              </a:rPr>
              <a:t>Mean lead concentration </a:t>
            </a:r>
            <a:r>
              <a:rPr lang="ka-GE" sz="1600" b="1" dirty="0">
                <a:solidFill>
                  <a:srgbClr val="0B5394"/>
                </a:solidFill>
                <a:latin typeface="+mj-lt"/>
              </a:rPr>
              <a:t>(</a:t>
            </a:r>
            <a:r>
              <a:rPr lang="en-US" sz="1600" b="1" dirty="0" err="1">
                <a:solidFill>
                  <a:srgbClr val="0B5394"/>
                </a:solidFill>
                <a:latin typeface="+mj-lt"/>
              </a:rPr>
              <a:t>μg</a:t>
            </a:r>
            <a:r>
              <a:rPr lang="en-US" sz="1600" b="1" dirty="0">
                <a:solidFill>
                  <a:srgbClr val="0B5394"/>
                </a:solidFill>
                <a:latin typeface="+mj-lt"/>
              </a:rPr>
              <a:t>/</a:t>
            </a:r>
            <a:r>
              <a:rPr lang="en-US" sz="1600" b="1" dirty="0" err="1">
                <a:solidFill>
                  <a:srgbClr val="0B5394"/>
                </a:solidFill>
                <a:latin typeface="+mj-lt"/>
              </a:rPr>
              <a:t>dL</a:t>
            </a:r>
            <a:r>
              <a:rPr lang="ka-GE" sz="1600" b="1" dirty="0">
                <a:solidFill>
                  <a:srgbClr val="0B5394"/>
                </a:solidFill>
                <a:latin typeface="+mj-lt"/>
              </a:rPr>
              <a:t>)</a:t>
            </a:r>
            <a:endParaRPr lang="en-US" sz="1600" b="1" dirty="0">
              <a:solidFill>
                <a:srgbClr val="0B5394"/>
              </a:solidFill>
              <a:latin typeface="+mj-lt"/>
            </a:endParaRPr>
          </a:p>
        </p:txBody>
      </p:sp>
      <p:sp>
        <p:nvSpPr>
          <p:cNvPr id="21" name="Content Placeholder 2"/>
          <p:cNvSpPr txBox="1">
            <a:spLocks/>
          </p:cNvSpPr>
          <p:nvPr/>
        </p:nvSpPr>
        <p:spPr>
          <a:xfrm>
            <a:off x="4832064" y="2088291"/>
            <a:ext cx="4194779" cy="282497"/>
          </a:xfrm>
          <a:prstGeom prst="rect">
            <a:avLst/>
          </a:prstGeom>
        </p:spPr>
        <p:txBody>
          <a:bodyPr spcFirstLastPara="1" vert="horz" wrap="square" lIns="68569" tIns="68569" rIns="68569" bIns="68569" rtlCol="0" anchor="t" anchorCtr="0">
            <a:noAutofit/>
          </a:bodyPr>
          <a:lstStyle>
            <a:lvl1pPr marL="609585" lvl="0" indent="-423323" algn="l" defTabSz="914400" rtl="0" eaLnBrk="1" latinLnBrk="0" hangingPunct="1">
              <a:lnSpc>
                <a:spcPct val="90000"/>
              </a:lnSpc>
              <a:spcBef>
                <a:spcPts val="0"/>
              </a:spcBef>
              <a:spcAft>
                <a:spcPts val="0"/>
              </a:spcAft>
              <a:buSzPts val="14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0"/>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0"/>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57189" algn="l" defTabSz="914400" rtl="0" eaLnBrk="1" latinLnBrk="0" hangingPunct="1">
              <a:lnSpc>
                <a:spcPct val="90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5pPr>
            <a:lvl6pPr marL="3657509" lvl="5" indent="-457189" algn="l" defTabSz="914400" rtl="0" eaLnBrk="1" latinLnBrk="0" hangingPunct="1">
              <a:lnSpc>
                <a:spcPct val="90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6pPr>
            <a:lvl7pPr marL="4267093" lvl="6" indent="-457189" algn="l" defTabSz="914400" rtl="0" eaLnBrk="1" latinLnBrk="0" hangingPunct="1">
              <a:lnSpc>
                <a:spcPct val="90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7pPr>
            <a:lvl8pPr marL="4876678" lvl="7" indent="-457189" algn="l" defTabSz="914400" rtl="0" eaLnBrk="1" latinLnBrk="0" hangingPunct="1">
              <a:lnSpc>
                <a:spcPct val="90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8pPr>
            <a:lvl9pPr marL="5486263" lvl="8" indent="-457189" algn="l" defTabSz="914400" rtl="0" eaLnBrk="1" latinLnBrk="0" hangingPunct="1">
              <a:lnSpc>
                <a:spcPct val="90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9pPr>
          </a:lstStyle>
          <a:p>
            <a:pPr marL="0" indent="0" algn="ctr" defTabSz="685800">
              <a:buNone/>
            </a:pPr>
            <a:r>
              <a:rPr lang="en-US" sz="1600" b="1" dirty="0">
                <a:solidFill>
                  <a:srgbClr val="0B5394"/>
                </a:solidFill>
                <a:latin typeface="+mj-lt"/>
              </a:rPr>
              <a:t>Median lead concentration </a:t>
            </a:r>
            <a:r>
              <a:rPr lang="ka-GE" sz="1600" b="1" dirty="0">
                <a:solidFill>
                  <a:srgbClr val="0B5394"/>
                </a:solidFill>
                <a:latin typeface="+mj-lt"/>
              </a:rPr>
              <a:t>(</a:t>
            </a:r>
            <a:r>
              <a:rPr lang="en-US" sz="1600" b="1" dirty="0" err="1">
                <a:solidFill>
                  <a:srgbClr val="0B5394"/>
                </a:solidFill>
                <a:latin typeface="+mj-lt"/>
              </a:rPr>
              <a:t>μg</a:t>
            </a:r>
            <a:r>
              <a:rPr lang="en-US" sz="1600" b="1" dirty="0">
                <a:solidFill>
                  <a:srgbClr val="0B5394"/>
                </a:solidFill>
                <a:latin typeface="+mj-lt"/>
              </a:rPr>
              <a:t>/</a:t>
            </a:r>
            <a:r>
              <a:rPr lang="en-US" sz="1600" b="1" dirty="0" err="1">
                <a:solidFill>
                  <a:srgbClr val="0B5394"/>
                </a:solidFill>
                <a:latin typeface="+mj-lt"/>
              </a:rPr>
              <a:t>dL</a:t>
            </a:r>
            <a:r>
              <a:rPr lang="ka-GE" sz="1600" b="1" dirty="0">
                <a:solidFill>
                  <a:srgbClr val="0B5394"/>
                </a:solidFill>
                <a:latin typeface="+mj-lt"/>
              </a:rPr>
              <a:t>)</a:t>
            </a:r>
            <a:endParaRPr lang="en-US" sz="1600" b="1" dirty="0">
              <a:solidFill>
                <a:srgbClr val="0B5394"/>
              </a:solidFill>
              <a:latin typeface="+mj-lt"/>
            </a:endParaRPr>
          </a:p>
        </p:txBody>
      </p:sp>
      <p:cxnSp>
        <p:nvCxnSpPr>
          <p:cNvPr id="22" name="Straight Connector 21"/>
          <p:cNvCxnSpPr/>
          <p:nvPr/>
        </p:nvCxnSpPr>
        <p:spPr>
          <a:xfrm flipV="1">
            <a:off x="347026" y="4160636"/>
            <a:ext cx="4230710" cy="279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 xmlns:a16="http://schemas.microsoft.com/office/drawing/2014/main" id="{4C714103-98D3-4B67-8241-31D10361128A}"/>
              </a:ext>
            </a:extLst>
          </p:cNvPr>
          <p:cNvGrpSpPr/>
          <p:nvPr/>
        </p:nvGrpSpPr>
        <p:grpSpPr>
          <a:xfrm>
            <a:off x="1079289" y="347187"/>
            <a:ext cx="7176621" cy="747022"/>
            <a:chOff x="275699" y="272309"/>
            <a:chExt cx="7176621" cy="747022"/>
          </a:xfrm>
        </p:grpSpPr>
        <p:pic>
          <p:nvPicPr>
            <p:cNvPr id="17" name="Picture 16" descr="W:\3_Planning\# MONITORING &amp; EVALUATION\00 MICS\## - MICS\# MICS-4 countries\MICS4 DP workshop - Belgrade\MICS4 DP WS - Belgrade\MICS Logos\MICS Logo\Print\Cyan (CMYK for print)\MICS logo_cyan.png">
              <a:extLst>
                <a:ext uri="{FF2B5EF4-FFF2-40B4-BE49-F238E27FC236}">
                  <a16:creationId xmlns="" xmlns:a16="http://schemas.microsoft.com/office/drawing/2014/main" id="{C762A63F-F968-421F-A938-C9845052F85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6898" y="434484"/>
              <a:ext cx="1995422" cy="457308"/>
            </a:xfrm>
            <a:prstGeom prst="rect">
              <a:avLst/>
            </a:prstGeom>
            <a:noFill/>
            <a:ln>
              <a:noFill/>
            </a:ln>
          </p:spPr>
        </p:pic>
        <p:pic>
          <p:nvPicPr>
            <p:cNvPr id="24" name="Picture 23">
              <a:extLst>
                <a:ext uri="{FF2B5EF4-FFF2-40B4-BE49-F238E27FC236}">
                  <a16:creationId xmlns="" xmlns:a16="http://schemas.microsoft.com/office/drawing/2014/main" id="{EE18CDC1-DAE9-44E2-B8CD-430A2B0E6F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0204" y="339970"/>
              <a:ext cx="894525" cy="572496"/>
            </a:xfrm>
            <a:prstGeom prst="rect">
              <a:avLst/>
            </a:prstGeom>
          </p:spPr>
        </p:pic>
        <p:pic>
          <p:nvPicPr>
            <p:cNvPr id="25" name="Picture 24">
              <a:extLst>
                <a:ext uri="{FF2B5EF4-FFF2-40B4-BE49-F238E27FC236}">
                  <a16:creationId xmlns="" xmlns:a16="http://schemas.microsoft.com/office/drawing/2014/main" id="{A77DE252-51A1-454F-B948-82AAF8248A6C}"/>
                </a:ext>
              </a:extLst>
            </p:cNvPr>
            <p:cNvPicPr>
              <a:picLocks noChangeAspect="1"/>
            </p:cNvPicPr>
            <p:nvPr/>
          </p:nvPicPr>
          <p:blipFill>
            <a:blip r:embed="rId6"/>
            <a:stretch>
              <a:fillRect/>
            </a:stretch>
          </p:blipFill>
          <p:spPr>
            <a:xfrm>
              <a:off x="2397867" y="434484"/>
              <a:ext cx="1625138" cy="477982"/>
            </a:xfrm>
            <a:prstGeom prst="rect">
              <a:avLst/>
            </a:prstGeom>
          </p:spPr>
        </p:pic>
        <p:pic>
          <p:nvPicPr>
            <p:cNvPr id="26" name="Picture 25">
              <a:extLst>
                <a:ext uri="{FF2B5EF4-FFF2-40B4-BE49-F238E27FC236}">
                  <a16:creationId xmlns="" xmlns:a16="http://schemas.microsoft.com/office/drawing/2014/main" id="{E8774B5F-3A37-4527-AA7F-0D7F8FA64CB4}"/>
                </a:ext>
              </a:extLst>
            </p:cNvPr>
            <p:cNvPicPr>
              <a:picLocks noChangeAspect="1"/>
            </p:cNvPicPr>
            <p:nvPr/>
          </p:nvPicPr>
          <p:blipFill>
            <a:blip r:embed="rId7"/>
            <a:stretch>
              <a:fillRect/>
            </a:stretch>
          </p:blipFill>
          <p:spPr>
            <a:xfrm>
              <a:off x="4283968" y="272309"/>
              <a:ext cx="911967" cy="747022"/>
            </a:xfrm>
            <a:prstGeom prst="rect">
              <a:avLst/>
            </a:prstGeom>
          </p:spPr>
        </p:pic>
        <p:pic>
          <p:nvPicPr>
            <p:cNvPr id="27" name="Picture 26">
              <a:extLst>
                <a:ext uri="{FF2B5EF4-FFF2-40B4-BE49-F238E27FC236}">
                  <a16:creationId xmlns="" xmlns:a16="http://schemas.microsoft.com/office/drawing/2014/main" id="{336A04BA-363E-48DF-9C35-8A0B45899D6B}"/>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5699" y="319216"/>
              <a:ext cx="781367" cy="653208"/>
            </a:xfrm>
            <a:prstGeom prst="rect">
              <a:avLst/>
            </a:prstGeom>
            <a:noFill/>
            <a:ln>
              <a:noFill/>
            </a:ln>
          </p:spPr>
        </p:pic>
      </p:grpSp>
      <p:graphicFrame>
        <p:nvGraphicFramePr>
          <p:cNvPr id="28" name="Chart 27">
            <a:extLst>
              <a:ext uri="{FF2B5EF4-FFF2-40B4-BE49-F238E27FC236}">
                <a16:creationId xmlns="" xmlns:a16="http://schemas.microsoft.com/office/drawing/2014/main" id="{00000000-0008-0000-0500-000003000000}"/>
              </a:ext>
            </a:extLst>
          </p:cNvPr>
          <p:cNvGraphicFramePr>
            <a:graphicFrameLocks/>
          </p:cNvGraphicFramePr>
          <p:nvPr>
            <p:extLst>
              <p:ext uri="{D42A27DB-BD31-4B8C-83A1-F6EECF244321}">
                <p14:modId xmlns:p14="http://schemas.microsoft.com/office/powerpoint/2010/main" val="1437406803"/>
              </p:ext>
            </p:extLst>
          </p:nvPr>
        </p:nvGraphicFramePr>
        <p:xfrm>
          <a:off x="4549442" y="2637888"/>
          <a:ext cx="4477401" cy="3428615"/>
        </p:xfrm>
        <a:graphic>
          <a:graphicData uri="http://schemas.openxmlformats.org/drawingml/2006/chart">
            <c:chart xmlns:c="http://schemas.openxmlformats.org/drawingml/2006/chart" xmlns:r="http://schemas.openxmlformats.org/officeDocument/2006/relationships" r:id="rId9"/>
          </a:graphicData>
        </a:graphic>
      </p:graphicFrame>
      <p:cxnSp>
        <p:nvCxnSpPr>
          <p:cNvPr id="20" name="Straight Connector 19"/>
          <p:cNvCxnSpPr/>
          <p:nvPr/>
        </p:nvCxnSpPr>
        <p:spPr>
          <a:xfrm flipV="1">
            <a:off x="4828519" y="4173266"/>
            <a:ext cx="4101556" cy="279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Rectangle 7"/>
          <p:cNvSpPr>
            <a:spLocks noChangeArrowheads="1"/>
          </p:cNvSpPr>
          <p:nvPr/>
        </p:nvSpPr>
        <p:spPr bwMode="auto">
          <a:xfrm>
            <a:off x="25400" y="6151563"/>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lnSpc>
                <a:spcPct val="90000"/>
              </a:lnSpc>
              <a:spcBef>
                <a:spcPct val="0"/>
              </a:spcBef>
              <a:buFontTx/>
              <a:buNone/>
            </a:pPr>
            <a:r>
              <a:rPr lang="en-US" sz="1800" b="1" dirty="0">
                <a:solidFill>
                  <a:srgbClr val="FFFFFF"/>
                </a:solidFill>
                <a:latin typeface="Calibri" panose="020F0502020204030204" pitchFamily="34" charset="0"/>
              </a:rPr>
              <a:t>                     National Center for Disease Control  &amp; Public Health</a:t>
            </a:r>
          </a:p>
        </p:txBody>
      </p:sp>
      <p:pic>
        <p:nvPicPr>
          <p:cNvPr id="19" name="Picture 18"/>
          <p:cNvPicPr>
            <a:picLocks noChangeAspect="1"/>
          </p:cNvPicPr>
          <p:nvPr/>
        </p:nvPicPr>
        <p:blipFill>
          <a:blip r:embed="rId10"/>
          <a:stretch>
            <a:fillRect/>
          </a:stretch>
        </p:blipFill>
        <p:spPr>
          <a:xfrm>
            <a:off x="55013" y="6218816"/>
            <a:ext cx="772571" cy="594560"/>
          </a:xfrm>
          <a:prstGeom prst="rect">
            <a:avLst/>
          </a:prstGeom>
        </p:spPr>
      </p:pic>
      <p:sp>
        <p:nvSpPr>
          <p:cNvPr id="30" name="Google Shape;57;p16"/>
          <p:cNvSpPr txBox="1">
            <a:spLocks/>
          </p:cNvSpPr>
          <p:nvPr/>
        </p:nvSpPr>
        <p:spPr bwMode="auto">
          <a:xfrm>
            <a:off x="1663802" y="1361308"/>
            <a:ext cx="6279862" cy="459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ctr" anchorCtr="0" compatLnSpc="1">
            <a:prstTxWarp prst="textNoShape">
              <a:avLst/>
            </a:prstTxWarp>
            <a:normAutofit fontScale="97500" lnSpcReduction="10000"/>
          </a:bodyPr>
          <a:lstStyle>
            <a:lvl1pPr lvl="0" algn="ctr" rtl="0" eaLnBrk="0" fontAlgn="base" hangingPunct="0">
              <a:spcBef>
                <a:spcPts val="0"/>
              </a:spcBef>
              <a:spcAft>
                <a:spcPts val="0"/>
              </a:spcAft>
              <a:buSzPts val="2000"/>
              <a:buNone/>
              <a:defRPr sz="2000">
                <a:solidFill>
                  <a:schemeClr val="tx2"/>
                </a:solidFill>
                <a:latin typeface="+mj-lt"/>
                <a:ea typeface="Arial" panose="020B0604020202020204" pitchFamily="34" charset="0"/>
                <a:cs typeface="+mj-cs"/>
              </a:defRPr>
            </a:lvl1pPr>
            <a:lvl2pPr lvl="1" algn="ctr" rtl="0" eaLnBrk="0" fontAlgn="base" hangingPunct="0">
              <a:spcBef>
                <a:spcPts val="0"/>
              </a:spcBef>
              <a:spcAft>
                <a:spcPts val="0"/>
              </a:spcAft>
              <a:buSzPts val="2000"/>
              <a:buNone/>
              <a:defRPr sz="2000">
                <a:solidFill>
                  <a:schemeClr val="tx2"/>
                </a:solidFill>
                <a:latin typeface="Arial" pitchFamily="34" charset="0"/>
                <a:ea typeface="Arial" panose="020B0604020202020204" pitchFamily="34" charset="0"/>
                <a:cs typeface="Arial" pitchFamily="34" charset="0"/>
              </a:defRPr>
            </a:lvl2pPr>
            <a:lvl3pPr lvl="2" algn="ctr" rtl="0" eaLnBrk="0" fontAlgn="base" hangingPunct="0">
              <a:spcBef>
                <a:spcPts val="0"/>
              </a:spcBef>
              <a:spcAft>
                <a:spcPts val="0"/>
              </a:spcAft>
              <a:buSzPts val="2000"/>
              <a:buNone/>
              <a:defRPr sz="2000">
                <a:solidFill>
                  <a:schemeClr val="tx2"/>
                </a:solidFill>
                <a:latin typeface="Arial" pitchFamily="34" charset="0"/>
                <a:ea typeface="Arial" panose="020B0604020202020204" pitchFamily="34" charset="0"/>
                <a:cs typeface="Arial" pitchFamily="34" charset="0"/>
              </a:defRPr>
            </a:lvl3pPr>
            <a:lvl4pPr lvl="3" algn="ctr" rtl="0" eaLnBrk="0" fontAlgn="base" hangingPunct="0">
              <a:spcBef>
                <a:spcPts val="0"/>
              </a:spcBef>
              <a:spcAft>
                <a:spcPts val="0"/>
              </a:spcAft>
              <a:buSzPts val="2000"/>
              <a:buNone/>
              <a:defRPr sz="2000">
                <a:solidFill>
                  <a:schemeClr val="tx2"/>
                </a:solidFill>
                <a:latin typeface="Arial" pitchFamily="34" charset="0"/>
                <a:ea typeface="Arial" panose="020B0604020202020204" pitchFamily="34" charset="0"/>
                <a:cs typeface="Arial" pitchFamily="34" charset="0"/>
              </a:defRPr>
            </a:lvl4pPr>
            <a:lvl5pPr lvl="4" algn="ctr" rtl="0" eaLnBrk="0" fontAlgn="base" hangingPunct="0">
              <a:spcBef>
                <a:spcPts val="0"/>
              </a:spcBef>
              <a:spcAft>
                <a:spcPts val="0"/>
              </a:spcAft>
              <a:buSzPts val="2000"/>
              <a:buNone/>
              <a:defRPr sz="2000">
                <a:solidFill>
                  <a:schemeClr val="tx2"/>
                </a:solidFill>
                <a:latin typeface="Arial" pitchFamily="34" charset="0"/>
                <a:ea typeface="Arial" panose="020B0604020202020204" pitchFamily="34" charset="0"/>
                <a:cs typeface="Arial" pitchFamily="34" charset="0"/>
              </a:defRPr>
            </a:lvl5pPr>
            <a:lvl6pPr marL="457200" lvl="5" algn="ctr" rtl="0" fontAlgn="base">
              <a:spcBef>
                <a:spcPts val="0"/>
              </a:spcBef>
              <a:spcAft>
                <a:spcPts val="0"/>
              </a:spcAft>
              <a:buSzPts val="2000"/>
              <a:buNone/>
              <a:defRPr sz="2000">
                <a:solidFill>
                  <a:schemeClr val="tx2"/>
                </a:solidFill>
                <a:latin typeface="Arial" pitchFamily="34" charset="0"/>
                <a:cs typeface="Arial" pitchFamily="34" charset="0"/>
              </a:defRPr>
            </a:lvl6pPr>
            <a:lvl7pPr marL="914400" lvl="6" algn="ctr" rtl="0" fontAlgn="base">
              <a:spcBef>
                <a:spcPts val="0"/>
              </a:spcBef>
              <a:spcAft>
                <a:spcPts val="0"/>
              </a:spcAft>
              <a:buSzPts val="2000"/>
              <a:buNone/>
              <a:defRPr sz="2000">
                <a:solidFill>
                  <a:schemeClr val="tx2"/>
                </a:solidFill>
                <a:latin typeface="Arial" pitchFamily="34" charset="0"/>
                <a:cs typeface="Arial" pitchFamily="34" charset="0"/>
              </a:defRPr>
            </a:lvl7pPr>
            <a:lvl8pPr marL="1371600" lvl="7" algn="ctr" rtl="0" fontAlgn="base">
              <a:spcBef>
                <a:spcPts val="0"/>
              </a:spcBef>
              <a:spcAft>
                <a:spcPts val="0"/>
              </a:spcAft>
              <a:buSzPts val="2000"/>
              <a:buNone/>
              <a:defRPr sz="2000">
                <a:solidFill>
                  <a:schemeClr val="tx2"/>
                </a:solidFill>
                <a:latin typeface="Arial" pitchFamily="34" charset="0"/>
                <a:cs typeface="Arial" pitchFamily="34" charset="0"/>
              </a:defRPr>
            </a:lvl8pPr>
            <a:lvl9pPr marL="1828800" lvl="8" algn="ctr" rtl="0" fontAlgn="base">
              <a:spcBef>
                <a:spcPts val="0"/>
              </a:spcBef>
              <a:spcAft>
                <a:spcPts val="0"/>
              </a:spcAft>
              <a:buSzPts val="2000"/>
              <a:buNone/>
              <a:defRPr sz="2000">
                <a:solidFill>
                  <a:schemeClr val="tx2"/>
                </a:solidFill>
                <a:latin typeface="Arial" pitchFamily="34" charset="0"/>
                <a:cs typeface="Arial" pitchFamily="34" charset="0"/>
              </a:defRPr>
            </a:lvl9pPr>
          </a:lstStyle>
          <a:p>
            <a:r>
              <a:rPr lang="en-US" b="1" kern="0" dirty="0">
                <a:solidFill>
                  <a:srgbClr val="C00000"/>
                </a:solidFill>
              </a:rPr>
              <a:t>Multiple Indicator Cluster Survey (MICS)</a:t>
            </a:r>
          </a:p>
        </p:txBody>
      </p:sp>
    </p:spTree>
    <p:extLst>
      <p:ext uri="{BB962C8B-B14F-4D97-AF65-F5344CB8AC3E}">
        <p14:creationId xmlns:p14="http://schemas.microsoft.com/office/powerpoint/2010/main" val="253280551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06620" y="153292"/>
            <a:ext cx="8550275" cy="446088"/>
          </a:xfrm>
        </p:spPr>
        <p:txBody>
          <a:bodyPr/>
          <a:lstStyle/>
          <a:p>
            <a:r>
              <a:rPr lang="en-US" sz="2400" b="1" dirty="0">
                <a:solidFill>
                  <a:srgbClr val="C00000"/>
                </a:solidFill>
                <a:cs typeface="Calibri" panose="020F0502020204030204" pitchFamily="34" charset="0"/>
              </a:rPr>
              <a:t>State Response </a:t>
            </a:r>
            <a:endParaRPr lang="en-US" sz="2400" dirty="0">
              <a:solidFill>
                <a:srgbClr val="C00000"/>
              </a:solidFill>
              <a:cs typeface="Calibri" panose="020F0502020204030204" pitchFamily="34" charset="0"/>
            </a:endParaRPr>
          </a:p>
        </p:txBody>
      </p:sp>
      <p:sp>
        <p:nvSpPr>
          <p:cNvPr id="3075" name="Content Placeholder 2"/>
          <p:cNvSpPr>
            <a:spLocks noGrp="1"/>
          </p:cNvSpPr>
          <p:nvPr>
            <p:ph idx="1"/>
          </p:nvPr>
        </p:nvSpPr>
        <p:spPr>
          <a:xfrm>
            <a:off x="55013" y="575469"/>
            <a:ext cx="9053491" cy="5446712"/>
          </a:xfrm>
        </p:spPr>
        <p:txBody>
          <a:bodyPr/>
          <a:lstStyle/>
          <a:p>
            <a:pPr marL="0" indent="0">
              <a:spcBef>
                <a:spcPts val="0"/>
              </a:spcBef>
              <a:spcAft>
                <a:spcPts val="600"/>
              </a:spcAft>
              <a:buNone/>
            </a:pPr>
            <a:r>
              <a:rPr lang="en-US" sz="1400" b="1" dirty="0" smtClean="0">
                <a:solidFill>
                  <a:srgbClr val="C00000"/>
                </a:solidFill>
                <a:latin typeface="+mj-lt"/>
                <a:cs typeface="Calibri" panose="020F0502020204030204" pitchFamily="34" charset="0"/>
              </a:rPr>
              <a:t>Immediate response</a:t>
            </a:r>
            <a:endParaRPr lang="en-US" sz="1400" dirty="0" smtClean="0">
              <a:solidFill>
                <a:srgbClr val="C00000"/>
              </a:solidFill>
              <a:latin typeface="+mj-lt"/>
              <a:cs typeface="Calibri" panose="020F0502020204030204" pitchFamily="34" charset="0"/>
            </a:endParaRPr>
          </a:p>
          <a:p>
            <a:pPr lvl="0">
              <a:spcBef>
                <a:spcPts val="0"/>
              </a:spcBef>
              <a:spcAft>
                <a:spcPts val="600"/>
              </a:spcAft>
            </a:pPr>
            <a:r>
              <a:rPr lang="en-US" sz="1300" dirty="0" smtClean="0">
                <a:solidFill>
                  <a:srgbClr val="002060"/>
                </a:solidFill>
                <a:latin typeface="+mj-lt"/>
                <a:cs typeface="Calibri" panose="020F0502020204030204" pitchFamily="34" charset="0"/>
              </a:rPr>
              <a:t>6 children (with BLL</a:t>
            </a:r>
            <a:r>
              <a:rPr lang="ka-GE" sz="1300" dirty="0" smtClean="0">
                <a:solidFill>
                  <a:srgbClr val="002060"/>
                </a:solidFill>
                <a:latin typeface="+mj-lt"/>
                <a:cs typeface="Calibri" panose="020F0502020204030204" pitchFamily="34" charset="0"/>
              </a:rPr>
              <a:t>≥30 </a:t>
            </a:r>
            <a:r>
              <a:rPr lang="en-US" sz="1300" dirty="0" err="1" smtClean="0">
                <a:solidFill>
                  <a:srgbClr val="002060"/>
                </a:solidFill>
                <a:latin typeface="+mj-lt"/>
                <a:cs typeface="Calibri" panose="020F0502020204030204" pitchFamily="34" charset="0"/>
              </a:rPr>
              <a:t>μg</a:t>
            </a:r>
            <a:r>
              <a:rPr lang="en-US" sz="1300" dirty="0" smtClean="0">
                <a:solidFill>
                  <a:srgbClr val="002060"/>
                </a:solidFill>
                <a:latin typeface="+mj-lt"/>
                <a:cs typeface="Calibri" panose="020F0502020204030204" pitchFamily="34" charset="0"/>
              </a:rPr>
              <a:t>/</a:t>
            </a:r>
            <a:r>
              <a:rPr lang="en-US" sz="1300" dirty="0" err="1" smtClean="0">
                <a:solidFill>
                  <a:srgbClr val="002060"/>
                </a:solidFill>
                <a:latin typeface="+mj-lt"/>
                <a:cs typeface="Calibri" panose="020F0502020204030204" pitchFamily="34" charset="0"/>
              </a:rPr>
              <a:t>dL</a:t>
            </a:r>
            <a:r>
              <a:rPr lang="en-US" sz="1300" dirty="0" smtClean="0">
                <a:solidFill>
                  <a:srgbClr val="002060"/>
                </a:solidFill>
                <a:latin typeface="+mj-lt"/>
                <a:cs typeface="Calibri" panose="020F0502020204030204" pitchFamily="34" charset="0"/>
              </a:rPr>
              <a:t>) and members of their families were tested </a:t>
            </a:r>
            <a:r>
              <a:rPr lang="ka-GE" sz="1300" dirty="0" smtClean="0">
                <a:solidFill>
                  <a:srgbClr val="002060"/>
                </a:solidFill>
                <a:latin typeface="+mj-lt"/>
                <a:cs typeface="Calibri" panose="020F0502020204030204" pitchFamily="34" charset="0"/>
              </a:rPr>
              <a:t>(</a:t>
            </a:r>
            <a:r>
              <a:rPr lang="en-US" sz="1300" dirty="0" smtClean="0">
                <a:solidFill>
                  <a:srgbClr val="002060"/>
                </a:solidFill>
                <a:latin typeface="+mj-lt"/>
                <a:cs typeface="Calibri" panose="020F0502020204030204" pitchFamily="34" charset="0"/>
              </a:rPr>
              <a:t>NCDC</a:t>
            </a:r>
            <a:r>
              <a:rPr lang="ka-GE" sz="1300" dirty="0" smtClean="0">
                <a:solidFill>
                  <a:srgbClr val="002060"/>
                </a:solidFill>
                <a:latin typeface="+mj-lt"/>
                <a:cs typeface="Calibri" panose="020F0502020204030204" pitchFamily="34" charset="0"/>
              </a:rPr>
              <a:t>, </a:t>
            </a:r>
            <a:r>
              <a:rPr lang="en-US" sz="1300" dirty="0" smtClean="0">
                <a:solidFill>
                  <a:srgbClr val="002060"/>
                </a:solidFill>
                <a:latin typeface="+mj-lt"/>
                <a:cs typeface="Calibri" panose="020F0502020204030204" pitchFamily="34" charset="0"/>
              </a:rPr>
              <a:t>pediatrician</a:t>
            </a:r>
            <a:r>
              <a:rPr lang="ka-GE" sz="1300" dirty="0" smtClean="0">
                <a:solidFill>
                  <a:srgbClr val="002060"/>
                </a:solidFill>
                <a:latin typeface="+mj-lt"/>
                <a:cs typeface="Calibri" panose="020F0502020204030204" pitchFamily="34" charset="0"/>
              </a:rPr>
              <a:t>, </a:t>
            </a:r>
            <a:r>
              <a:rPr lang="en-US" sz="1300" dirty="0" smtClean="0">
                <a:solidFill>
                  <a:srgbClr val="002060"/>
                </a:solidFill>
                <a:latin typeface="+mj-lt"/>
                <a:cs typeface="Calibri" panose="020F0502020204030204" pitchFamily="34" charset="0"/>
              </a:rPr>
              <a:t>National Environment Agency)</a:t>
            </a:r>
          </a:p>
          <a:p>
            <a:pPr lvl="0">
              <a:spcBef>
                <a:spcPts val="0"/>
              </a:spcBef>
              <a:spcAft>
                <a:spcPts val="600"/>
              </a:spcAft>
            </a:pPr>
            <a:r>
              <a:rPr lang="en-US" sz="1300" dirty="0" smtClean="0">
                <a:solidFill>
                  <a:srgbClr val="002060"/>
                </a:solidFill>
                <a:latin typeface="+mj-lt"/>
                <a:cs typeface="Calibri" panose="020F0502020204030204" pitchFamily="34" charset="0"/>
              </a:rPr>
              <a:t>Based on recommendations of the US Centers for Disease Control and Prevention and American Academy of Pediatrics, the Ministry of Health approved clinical protocol of Early Identification of Toxic Effect of Lead in Children and Management Measures which aims at prevention of harmful effect of lead, timely identification of lead level alleviation and efficient management of cases.</a:t>
            </a:r>
          </a:p>
          <a:p>
            <a:pPr marL="0" indent="0">
              <a:spcBef>
                <a:spcPts val="0"/>
              </a:spcBef>
              <a:spcAft>
                <a:spcPts val="600"/>
              </a:spcAft>
              <a:buNone/>
            </a:pPr>
            <a:endParaRPr lang="en-US" sz="1200" dirty="0" smtClean="0">
              <a:solidFill>
                <a:srgbClr val="0B5394"/>
              </a:solidFill>
              <a:latin typeface="+mj-lt"/>
              <a:cs typeface="Calibri" panose="020F0502020204030204" pitchFamily="34" charset="0"/>
            </a:endParaRPr>
          </a:p>
          <a:p>
            <a:pPr marL="0" indent="0">
              <a:spcBef>
                <a:spcPts val="0"/>
              </a:spcBef>
              <a:spcAft>
                <a:spcPts val="600"/>
              </a:spcAft>
              <a:buNone/>
            </a:pPr>
            <a:r>
              <a:rPr lang="en-US" sz="1400" b="1" dirty="0" smtClean="0">
                <a:solidFill>
                  <a:srgbClr val="C00000"/>
                </a:solidFill>
                <a:latin typeface="+mj-lt"/>
                <a:cs typeface="Calibri" panose="020F0502020204030204" pitchFamily="34" charset="0"/>
              </a:rPr>
              <a:t>Long-term strategic response </a:t>
            </a:r>
            <a:endParaRPr lang="en-US" sz="1400" dirty="0" smtClean="0">
              <a:solidFill>
                <a:srgbClr val="C00000"/>
              </a:solidFill>
              <a:latin typeface="+mj-lt"/>
              <a:cs typeface="Calibri" panose="020F0502020204030204" pitchFamily="34" charset="0"/>
            </a:endParaRPr>
          </a:p>
          <a:p>
            <a:pPr lvl="0">
              <a:spcBef>
                <a:spcPts val="0"/>
              </a:spcBef>
              <a:spcAft>
                <a:spcPts val="600"/>
              </a:spcAft>
            </a:pPr>
            <a:r>
              <a:rPr lang="en-US" sz="1300" dirty="0" smtClean="0">
                <a:solidFill>
                  <a:srgbClr val="002060"/>
                </a:solidFill>
                <a:latin typeface="+mj-lt"/>
                <a:cs typeface="Calibri" panose="020F0502020204030204" pitchFamily="34" charset="0"/>
              </a:rPr>
              <a:t>Government’s vision on environmental policy – “Green Economy” strategy</a:t>
            </a:r>
          </a:p>
          <a:p>
            <a:pPr lvl="1">
              <a:spcBef>
                <a:spcPts val="0"/>
              </a:spcBef>
              <a:spcAft>
                <a:spcPts val="600"/>
              </a:spcAft>
            </a:pPr>
            <a:r>
              <a:rPr lang="en-US" sz="1300" dirty="0" smtClean="0">
                <a:solidFill>
                  <a:srgbClr val="002060"/>
                </a:solidFill>
                <a:latin typeface="+mj-lt"/>
                <a:cs typeface="Calibri" panose="020F0502020204030204" pitchFamily="34" charset="0"/>
              </a:rPr>
              <a:t>Key focus of green policy – protection of environment to improve ecology and preserve natural resources for future generations. </a:t>
            </a:r>
          </a:p>
          <a:p>
            <a:pPr lvl="1">
              <a:spcBef>
                <a:spcPts val="0"/>
              </a:spcBef>
              <a:spcAft>
                <a:spcPts val="600"/>
              </a:spcAft>
            </a:pPr>
            <a:r>
              <a:rPr lang="en-US" sz="1300" dirty="0" smtClean="0">
                <a:solidFill>
                  <a:srgbClr val="002060"/>
                </a:solidFill>
                <a:latin typeface="+mj-lt"/>
                <a:cs typeface="Calibri" panose="020F0502020204030204" pitchFamily="34" charset="0"/>
              </a:rPr>
              <a:t>Two priorities: (1) eradicate bitter legacy and (2) use unique wealth of the country and in the nearest future to achieve the results facilitating positioning of Georgia as a country with Green Economy.</a:t>
            </a:r>
          </a:p>
          <a:p>
            <a:pPr lvl="0">
              <a:spcBef>
                <a:spcPts val="0"/>
              </a:spcBef>
              <a:spcAft>
                <a:spcPts val="600"/>
              </a:spcAft>
            </a:pPr>
            <a:r>
              <a:rPr lang="en-US" sz="1300" dirty="0" smtClean="0">
                <a:solidFill>
                  <a:srgbClr val="002060"/>
                </a:solidFill>
                <a:latin typeface="+mj-lt"/>
                <a:cs typeface="Calibri" panose="020F0502020204030204" pitchFamily="34" charset="0"/>
              </a:rPr>
              <a:t>„National Environmental Health Action Plan 2018-2022 NEHAP 2</a:t>
            </a:r>
            <a:r>
              <a:rPr lang="ka-GE" sz="1300" dirty="0" smtClean="0">
                <a:solidFill>
                  <a:srgbClr val="002060"/>
                </a:solidFill>
                <a:latin typeface="+mj-lt"/>
                <a:cs typeface="Calibri" panose="020F0502020204030204" pitchFamily="34" charset="0"/>
              </a:rPr>
              <a:t>“</a:t>
            </a:r>
            <a:r>
              <a:rPr lang="en-US" sz="1300" dirty="0" smtClean="0">
                <a:solidFill>
                  <a:srgbClr val="002060"/>
                </a:solidFill>
                <a:latin typeface="+mj-lt"/>
                <a:cs typeface="Calibri" panose="020F0502020204030204" pitchFamily="34" charset="0"/>
              </a:rPr>
              <a:t>,approved by the Government of Georgia on December 29, 2018 by resolution No. 680</a:t>
            </a:r>
          </a:p>
          <a:p>
            <a:pPr lvl="0">
              <a:spcBef>
                <a:spcPts val="0"/>
              </a:spcBef>
              <a:spcAft>
                <a:spcPts val="600"/>
              </a:spcAft>
            </a:pPr>
            <a:r>
              <a:rPr lang="en-US" sz="1300" dirty="0" smtClean="0">
                <a:solidFill>
                  <a:srgbClr val="002060"/>
                </a:solidFill>
                <a:latin typeface="+mj-lt"/>
                <a:cs typeface="Calibri" panose="020F0502020204030204" pitchFamily="34" charset="0"/>
              </a:rPr>
              <a:t>March 26</a:t>
            </a:r>
            <a:r>
              <a:rPr lang="ka-GE" sz="1300" dirty="0" smtClean="0">
                <a:solidFill>
                  <a:srgbClr val="002060"/>
                </a:solidFill>
                <a:latin typeface="+mj-lt"/>
                <a:cs typeface="Calibri" panose="020F0502020204030204" pitchFamily="34" charset="0"/>
              </a:rPr>
              <a:t> - </a:t>
            </a:r>
            <a:r>
              <a:rPr lang="en-US" sz="1300" dirty="0" smtClean="0">
                <a:solidFill>
                  <a:srgbClr val="002060"/>
                </a:solidFill>
                <a:latin typeface="+mj-lt"/>
                <a:cs typeface="Calibri" panose="020F0502020204030204" pitchFamily="34" charset="0"/>
              </a:rPr>
              <a:t>Environmental Health Action Plan </a:t>
            </a:r>
            <a:r>
              <a:rPr lang="ka-GE" sz="1300" dirty="0" smtClean="0">
                <a:solidFill>
                  <a:srgbClr val="002060"/>
                </a:solidFill>
                <a:latin typeface="+mj-lt"/>
                <a:cs typeface="Calibri" panose="020F0502020204030204" pitchFamily="34" charset="0"/>
              </a:rPr>
              <a:t>(</a:t>
            </a:r>
            <a:r>
              <a:rPr lang="en-US" sz="1300" dirty="0" smtClean="0">
                <a:solidFill>
                  <a:srgbClr val="002060"/>
                </a:solidFill>
                <a:latin typeface="+mj-lt"/>
                <a:cs typeface="Calibri" panose="020F0502020204030204" pitchFamily="34" charset="0"/>
              </a:rPr>
              <a:t>NEHAP2) Inter-sectoral Coordination Council Meeting under the leadership of the Prime Minister where various agencies were given relevant assignments. </a:t>
            </a:r>
          </a:p>
          <a:p>
            <a:pPr lvl="0">
              <a:spcBef>
                <a:spcPts val="0"/>
              </a:spcBef>
              <a:spcAft>
                <a:spcPts val="600"/>
              </a:spcAft>
            </a:pPr>
            <a:r>
              <a:rPr lang="en-US" sz="1300" dirty="0" smtClean="0">
                <a:solidFill>
                  <a:srgbClr val="002060"/>
                </a:solidFill>
                <a:latin typeface="+mj-lt"/>
                <a:cs typeface="Calibri" panose="020F0502020204030204" pitchFamily="34" charset="0"/>
              </a:rPr>
              <a:t>On April </a:t>
            </a:r>
            <a:r>
              <a:rPr lang="ka-GE" sz="1300" dirty="0" smtClean="0">
                <a:solidFill>
                  <a:srgbClr val="002060"/>
                </a:solidFill>
                <a:latin typeface="+mj-lt"/>
                <a:cs typeface="Calibri" panose="020F0502020204030204" pitchFamily="34" charset="0"/>
              </a:rPr>
              <a:t>19 </a:t>
            </a:r>
            <a:r>
              <a:rPr lang="en-US" sz="1300" dirty="0" smtClean="0">
                <a:solidFill>
                  <a:srgbClr val="002060"/>
                </a:solidFill>
                <a:latin typeface="+mj-lt"/>
                <a:cs typeface="Calibri" panose="020F0502020204030204" pitchFamily="34" charset="0"/>
              </a:rPr>
              <a:t>the Government of Georgia issued an Order (N--) on “Early Identification of Toxic Effect of Lead in Children and Management Measures </a:t>
            </a:r>
            <a:r>
              <a:rPr lang="ka-GE" sz="1300" dirty="0" smtClean="0">
                <a:solidFill>
                  <a:srgbClr val="002060"/>
                </a:solidFill>
                <a:latin typeface="+mj-lt"/>
                <a:cs typeface="Calibri" panose="020F0502020204030204" pitchFamily="34" charset="0"/>
              </a:rPr>
              <a:t>“. </a:t>
            </a:r>
            <a:endParaRPr lang="en-US" sz="1300" dirty="0" smtClean="0">
              <a:solidFill>
                <a:srgbClr val="002060"/>
              </a:solidFill>
              <a:latin typeface="+mj-lt"/>
              <a:cs typeface="Calibri" panose="020F0502020204030204" pitchFamily="34" charset="0"/>
            </a:endParaRPr>
          </a:p>
          <a:p>
            <a:pPr>
              <a:spcBef>
                <a:spcPts val="0"/>
              </a:spcBef>
              <a:spcAft>
                <a:spcPts val="600"/>
              </a:spcAft>
            </a:pPr>
            <a:r>
              <a:rPr lang="en-US" sz="1300" dirty="0" smtClean="0">
                <a:solidFill>
                  <a:srgbClr val="002060"/>
                </a:solidFill>
                <a:latin typeface="+mj-lt"/>
                <a:cs typeface="Calibri" panose="020F0502020204030204" pitchFamily="34" charset="0"/>
              </a:rPr>
              <a:t>Amendment envisaging addition and development of lead component to the Resolution No. 693 of December 2018 of the Government of Georgia on the Approval of 2019 Health Protection State </a:t>
            </a:r>
            <a:r>
              <a:rPr lang="en-US" sz="1300" dirty="0" err="1" smtClean="0">
                <a:solidFill>
                  <a:srgbClr val="002060"/>
                </a:solidFill>
                <a:latin typeface="+mj-lt"/>
                <a:cs typeface="Calibri" panose="020F0502020204030204" pitchFamily="34" charset="0"/>
              </a:rPr>
              <a:t>Programmes</a:t>
            </a:r>
            <a:r>
              <a:rPr lang="en-US" sz="1300" dirty="0" smtClean="0">
                <a:solidFill>
                  <a:srgbClr val="002060"/>
                </a:solidFill>
                <a:latin typeface="+mj-lt"/>
                <a:cs typeface="Calibri" panose="020F0502020204030204" pitchFamily="34" charset="0"/>
              </a:rPr>
              <a:t> has been prepared</a:t>
            </a:r>
            <a:endParaRPr lang="en-US" sz="1300" b="1" dirty="0">
              <a:solidFill>
                <a:srgbClr val="002060"/>
              </a:solidFill>
              <a:latin typeface="+mj-lt"/>
              <a:cs typeface="Calibri" panose="020F0502020204030204" pitchFamily="34" charset="0"/>
            </a:endParaRPr>
          </a:p>
        </p:txBody>
      </p:sp>
      <p:sp>
        <p:nvSpPr>
          <p:cNvPr id="3076" name="Rectangle 7"/>
          <p:cNvSpPr>
            <a:spLocks noChangeArrowheads="1"/>
          </p:cNvSpPr>
          <p:nvPr/>
        </p:nvSpPr>
        <p:spPr bwMode="auto">
          <a:xfrm>
            <a:off x="25400" y="6151563"/>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lnSpc>
                <a:spcPct val="90000"/>
              </a:lnSpc>
              <a:spcBef>
                <a:spcPct val="0"/>
              </a:spcBef>
              <a:buFontTx/>
              <a:buNone/>
            </a:pPr>
            <a:r>
              <a:rPr lang="en-US" sz="1800" b="1">
                <a:solidFill>
                  <a:srgbClr val="FFFFFF"/>
                </a:solidFill>
                <a:latin typeface="Calibri" panose="020F0502020204030204" pitchFamily="34" charset="0"/>
              </a:rPr>
              <a:t>                     National Center for Disease Control  &amp; Public Health</a:t>
            </a:r>
          </a:p>
        </p:txBody>
      </p:sp>
      <p:pic>
        <p:nvPicPr>
          <p:cNvPr id="8" name="Picture 7"/>
          <p:cNvPicPr>
            <a:picLocks noChangeAspect="1"/>
          </p:cNvPicPr>
          <p:nvPr/>
        </p:nvPicPr>
        <p:blipFill>
          <a:blip r:embed="rId2"/>
          <a:stretch>
            <a:fillRect/>
          </a:stretch>
        </p:blipFill>
        <p:spPr>
          <a:xfrm>
            <a:off x="55013" y="6218816"/>
            <a:ext cx="772571" cy="594560"/>
          </a:xfrm>
          <a:prstGeom prst="rect">
            <a:avLst/>
          </a:prstGeom>
        </p:spPr>
      </p:pic>
    </p:spTree>
    <p:extLst>
      <p:ext uri="{BB962C8B-B14F-4D97-AF65-F5344CB8AC3E}">
        <p14:creationId xmlns:p14="http://schemas.microsoft.com/office/powerpoint/2010/main" val="198766213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solidFill>
                <a:srgbClr val="000000"/>
              </a:solidFill>
            </a:endParaRPr>
          </a:p>
        </p:txBody>
      </p:sp>
      <p:sp>
        <p:nvSpPr>
          <p:cNvPr id="4099" name="Rectangle 3"/>
          <p:cNvSpPr>
            <a:spLocks noChangeArrowheads="1"/>
          </p:cNvSpPr>
          <p:nvPr/>
        </p:nvSpPr>
        <p:spPr bwMode="auto">
          <a:xfrm>
            <a:off x="1258888" y="6237288"/>
            <a:ext cx="4608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sz="1400" b="1">
                <a:solidFill>
                  <a:srgbClr val="FFFFFF"/>
                </a:solidFill>
              </a:rPr>
              <a:t>National Center for Disease Control  &amp; Public Health</a:t>
            </a:r>
          </a:p>
        </p:txBody>
      </p:sp>
      <p:sp>
        <p:nvSpPr>
          <p:cNvPr id="4101" name="Text Box 5"/>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sz="1800">
                <a:solidFill>
                  <a:srgbClr val="FFFFFF"/>
                </a:solidFill>
              </a:rPr>
              <a:t>www.ncdc.ge</a:t>
            </a:r>
            <a:endParaRPr lang="ru-RU" sz="1800">
              <a:solidFill>
                <a:srgbClr val="FFFFFF"/>
              </a:solidFill>
            </a:endParaRPr>
          </a:p>
        </p:txBody>
      </p:sp>
      <p:sp>
        <p:nvSpPr>
          <p:cNvPr id="6" name="Content Placeholder 2"/>
          <p:cNvSpPr txBox="1">
            <a:spLocks/>
          </p:cNvSpPr>
          <p:nvPr/>
        </p:nvSpPr>
        <p:spPr bwMode="auto">
          <a:xfrm>
            <a:off x="142875" y="0"/>
            <a:ext cx="8750300"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lnSpc>
                <a:spcPct val="125000"/>
              </a:lnSpc>
              <a:spcBef>
                <a:spcPct val="0"/>
              </a:spcBef>
              <a:spcAft>
                <a:spcPts val="600"/>
              </a:spcAft>
              <a:buFontTx/>
              <a:buNone/>
              <a:defRPr/>
            </a:pPr>
            <a:r>
              <a:rPr lang="en-US" sz="2400" b="1" dirty="0">
                <a:solidFill>
                  <a:srgbClr val="C00000"/>
                </a:solidFill>
                <a:latin typeface="+mj-lt"/>
                <a:cs typeface="Calibri" panose="020F0502020204030204" pitchFamily="34" charset="0"/>
              </a:rPr>
              <a:t>Environmental Health</a:t>
            </a:r>
            <a:endParaRPr lang="ka-GE" sz="2400" b="1" dirty="0">
              <a:solidFill>
                <a:srgbClr val="C00000"/>
              </a:solidFill>
              <a:latin typeface="+mj-lt"/>
              <a:cs typeface="Calibri" panose="020F0502020204030204" pitchFamily="34" charset="0"/>
            </a:endParaRPr>
          </a:p>
          <a:p>
            <a:pPr marL="285750" indent="-285750" algn="just">
              <a:spcBef>
                <a:spcPct val="0"/>
              </a:spcBef>
              <a:spcAft>
                <a:spcPts val="600"/>
              </a:spcAft>
              <a:buFont typeface="Wingdings" panose="05000000000000000000" pitchFamily="2" charset="2"/>
              <a:buChar char="§"/>
              <a:defRPr/>
            </a:pPr>
            <a:r>
              <a:rPr lang="en-US" sz="1400" b="1" dirty="0">
                <a:solidFill>
                  <a:srgbClr val="C00000"/>
                </a:solidFill>
                <a:latin typeface="+mj-lt"/>
                <a:cs typeface="Calibri" panose="020F0502020204030204" pitchFamily="34" charset="0"/>
              </a:rPr>
              <a:t>National Environmental Health Action Plan 2018-2022 </a:t>
            </a:r>
            <a:r>
              <a:rPr lang="en-US" sz="1400" b="1" dirty="0">
                <a:solidFill>
                  <a:srgbClr val="003366"/>
                </a:solidFill>
                <a:latin typeface="+mj-lt"/>
                <a:cs typeface="Calibri" panose="020F0502020204030204" pitchFamily="34" charset="0"/>
              </a:rPr>
              <a:t>(NEHAP-2) adopted by the Government of Georgia in December 2018. NCDC is responsible for coordination of the implementation of the Action </a:t>
            </a:r>
            <a:r>
              <a:rPr lang="en-US" sz="1400" b="1" dirty="0" smtClean="0">
                <a:solidFill>
                  <a:srgbClr val="003366"/>
                </a:solidFill>
                <a:latin typeface="+mj-lt"/>
                <a:cs typeface="Calibri" panose="020F0502020204030204" pitchFamily="34" charset="0"/>
              </a:rPr>
              <a:t>Plan</a:t>
            </a:r>
            <a:endParaRPr lang="en-US" sz="1400" b="1" dirty="0">
              <a:solidFill>
                <a:srgbClr val="003366"/>
              </a:solidFill>
              <a:latin typeface="+mj-lt"/>
              <a:cs typeface="Calibri" panose="020F0502020204030204" pitchFamily="34" charset="0"/>
            </a:endParaRPr>
          </a:p>
          <a:p>
            <a:pPr marL="171450" indent="-171450" algn="just">
              <a:spcBef>
                <a:spcPct val="0"/>
              </a:spcBef>
              <a:spcAft>
                <a:spcPts val="600"/>
              </a:spcAft>
              <a:buFont typeface="Wingdings" panose="05000000000000000000" pitchFamily="2" charset="2"/>
              <a:buChar char="§"/>
              <a:defRPr/>
            </a:pPr>
            <a:r>
              <a:rPr lang="en-US" sz="1400" b="1" dirty="0" smtClean="0">
                <a:solidFill>
                  <a:srgbClr val="002060"/>
                </a:solidFill>
                <a:latin typeface="+mj-lt"/>
              </a:rPr>
              <a:t>  Established National Coordination council, which will be the advisory </a:t>
            </a:r>
          </a:p>
          <a:p>
            <a:pPr algn="just">
              <a:spcBef>
                <a:spcPct val="0"/>
              </a:spcBef>
              <a:spcAft>
                <a:spcPts val="600"/>
              </a:spcAft>
              <a:buNone/>
              <a:defRPr/>
            </a:pPr>
            <a:r>
              <a:rPr lang="en-US" sz="1400" b="1" dirty="0">
                <a:solidFill>
                  <a:srgbClr val="002060"/>
                </a:solidFill>
                <a:latin typeface="+mj-lt"/>
              </a:rPr>
              <a:t> </a:t>
            </a:r>
            <a:r>
              <a:rPr lang="en-US" sz="1400" b="1" dirty="0" smtClean="0">
                <a:solidFill>
                  <a:srgbClr val="002060"/>
                </a:solidFill>
                <a:latin typeface="+mj-lt"/>
              </a:rPr>
              <a:t>     </a:t>
            </a:r>
            <a:r>
              <a:rPr lang="en-US" sz="1400" b="1" dirty="0">
                <a:solidFill>
                  <a:srgbClr val="002060"/>
                </a:solidFill>
              </a:rPr>
              <a:t>body </a:t>
            </a:r>
            <a:r>
              <a:rPr lang="en-US" sz="1400" b="1" dirty="0" smtClean="0">
                <a:solidFill>
                  <a:srgbClr val="002060"/>
                </a:solidFill>
              </a:rPr>
              <a:t>of </a:t>
            </a:r>
            <a:r>
              <a:rPr lang="en-US" sz="1400" b="1" dirty="0" smtClean="0">
                <a:solidFill>
                  <a:srgbClr val="002060"/>
                </a:solidFill>
                <a:latin typeface="+mj-lt"/>
              </a:rPr>
              <a:t>Georgian government and is headed by the Prime Minister </a:t>
            </a:r>
          </a:p>
          <a:p>
            <a:pPr algn="just">
              <a:spcBef>
                <a:spcPct val="0"/>
              </a:spcBef>
              <a:spcAft>
                <a:spcPts val="600"/>
              </a:spcAft>
              <a:buNone/>
              <a:defRPr/>
            </a:pPr>
            <a:r>
              <a:rPr lang="en-US" sz="1400" b="1" dirty="0">
                <a:solidFill>
                  <a:srgbClr val="002060"/>
                </a:solidFill>
                <a:latin typeface="+mj-lt"/>
              </a:rPr>
              <a:t> </a:t>
            </a:r>
            <a:r>
              <a:rPr lang="en-US" sz="1400" b="1" dirty="0" smtClean="0">
                <a:solidFill>
                  <a:srgbClr val="002060"/>
                </a:solidFill>
                <a:latin typeface="+mj-lt"/>
              </a:rPr>
              <a:t>     of Georgia </a:t>
            </a:r>
            <a:r>
              <a:rPr lang="en-US" sz="1400" dirty="0" smtClean="0">
                <a:ln>
                  <a:solidFill>
                    <a:srgbClr val="00B0F0"/>
                  </a:solidFill>
                </a:ln>
                <a:solidFill>
                  <a:srgbClr val="002060"/>
                </a:solidFill>
                <a:latin typeface="+mj-lt"/>
                <a:cs typeface="Calibri" panose="020F0502020204030204" pitchFamily="34" charset="0"/>
              </a:rPr>
              <a:t> </a:t>
            </a:r>
            <a:endParaRPr lang="en-US" sz="1400" dirty="0">
              <a:ln>
                <a:solidFill>
                  <a:srgbClr val="00B0F0"/>
                </a:solidFill>
              </a:ln>
              <a:solidFill>
                <a:srgbClr val="002060"/>
              </a:solidFill>
              <a:latin typeface="+mj-lt"/>
              <a:cs typeface="Calibri" panose="020F0502020204030204" pitchFamily="34" charset="0"/>
            </a:endParaRPr>
          </a:p>
          <a:p>
            <a:pPr marL="285750" indent="-285750" algn="just">
              <a:spcBef>
                <a:spcPct val="0"/>
              </a:spcBef>
              <a:spcAft>
                <a:spcPts val="600"/>
              </a:spcAft>
              <a:buFont typeface="Wingdings" panose="05000000000000000000" pitchFamily="2" charset="2"/>
              <a:buChar char="§"/>
              <a:defRPr/>
            </a:pPr>
            <a:r>
              <a:rPr lang="en-US" sz="1400" b="1" dirty="0">
                <a:solidFill>
                  <a:srgbClr val="003366"/>
                </a:solidFill>
                <a:latin typeface="+mj-lt"/>
                <a:cs typeface="Calibri" panose="020F0502020204030204" pitchFamily="34" charset="0"/>
              </a:rPr>
              <a:t>With EU technical and financial </a:t>
            </a:r>
            <a:r>
              <a:rPr lang="en-US" sz="1400" b="1" dirty="0" smtClean="0">
                <a:solidFill>
                  <a:srgbClr val="003366"/>
                </a:solidFill>
                <a:latin typeface="+mj-lt"/>
                <a:cs typeface="Calibri" panose="020F0502020204030204" pitchFamily="34" charset="0"/>
              </a:rPr>
              <a:t>support, </a:t>
            </a:r>
            <a:r>
              <a:rPr lang="en-US" sz="1400" b="1" dirty="0">
                <a:solidFill>
                  <a:srgbClr val="003366"/>
                </a:solidFill>
                <a:latin typeface="+mj-lt"/>
                <a:cs typeface="Calibri" panose="020F0502020204030204" pitchFamily="34" charset="0"/>
              </a:rPr>
              <a:t>NCDC  implemented  </a:t>
            </a:r>
            <a:endParaRPr lang="en-US" sz="1400" b="1" dirty="0" smtClean="0">
              <a:solidFill>
                <a:srgbClr val="003366"/>
              </a:solidFill>
              <a:latin typeface="+mj-lt"/>
              <a:cs typeface="Calibri" panose="020F0502020204030204" pitchFamily="34" charset="0"/>
            </a:endParaRPr>
          </a:p>
          <a:p>
            <a:pPr algn="just">
              <a:spcBef>
                <a:spcPct val="0"/>
              </a:spcBef>
              <a:spcAft>
                <a:spcPts val="600"/>
              </a:spcAft>
              <a:buNone/>
              <a:defRPr/>
            </a:pPr>
            <a:r>
              <a:rPr lang="en-US" sz="1400" b="1" dirty="0">
                <a:solidFill>
                  <a:srgbClr val="003366"/>
                </a:solidFill>
                <a:latin typeface="+mj-lt"/>
                <a:cs typeface="Calibri" panose="020F0502020204030204" pitchFamily="34" charset="0"/>
              </a:rPr>
              <a:t> </a:t>
            </a:r>
            <a:r>
              <a:rPr lang="en-US" sz="1400" b="1" dirty="0" smtClean="0">
                <a:solidFill>
                  <a:srgbClr val="003366"/>
                </a:solidFill>
                <a:latin typeface="+mj-lt"/>
                <a:cs typeface="Calibri" panose="020F0502020204030204" pitchFamily="34" charset="0"/>
              </a:rPr>
              <a:t>     Twinning </a:t>
            </a:r>
            <a:r>
              <a:rPr lang="en-US" sz="1400" b="1" dirty="0">
                <a:solidFill>
                  <a:srgbClr val="003366"/>
                </a:solidFill>
                <a:latin typeface="+mj-lt"/>
                <a:cs typeface="Calibri" panose="020F0502020204030204" pitchFamily="34" charset="0"/>
              </a:rPr>
              <a:t>project “Strengthening of Environmental </a:t>
            </a:r>
            <a:r>
              <a:rPr lang="en-US" sz="1400" b="1" dirty="0" smtClean="0">
                <a:solidFill>
                  <a:srgbClr val="003366"/>
                </a:solidFill>
                <a:latin typeface="+mj-lt"/>
                <a:cs typeface="Calibri" panose="020F0502020204030204" pitchFamily="34" charset="0"/>
              </a:rPr>
              <a:t>Health </a:t>
            </a:r>
          </a:p>
          <a:p>
            <a:pPr algn="just">
              <a:spcBef>
                <a:spcPct val="0"/>
              </a:spcBef>
              <a:spcAft>
                <a:spcPts val="600"/>
              </a:spcAft>
              <a:buNone/>
              <a:defRPr/>
            </a:pPr>
            <a:r>
              <a:rPr lang="en-US" sz="1400" b="1" dirty="0">
                <a:solidFill>
                  <a:srgbClr val="003366"/>
                </a:solidFill>
                <a:latin typeface="+mj-lt"/>
                <a:cs typeface="Calibri" panose="020F0502020204030204" pitchFamily="34" charset="0"/>
              </a:rPr>
              <a:t> </a:t>
            </a:r>
            <a:r>
              <a:rPr lang="en-US" sz="1400" b="1" dirty="0" smtClean="0">
                <a:solidFill>
                  <a:srgbClr val="003366"/>
                </a:solidFill>
                <a:latin typeface="+mj-lt"/>
                <a:cs typeface="Calibri" panose="020F0502020204030204" pitchFamily="34" charset="0"/>
              </a:rPr>
              <a:t>     System </a:t>
            </a:r>
            <a:r>
              <a:rPr lang="en-US" sz="1400" b="1" dirty="0">
                <a:solidFill>
                  <a:srgbClr val="003366"/>
                </a:solidFill>
                <a:latin typeface="+mj-lt"/>
                <a:cs typeface="Calibri" panose="020F0502020204030204" pitchFamily="34" charset="0"/>
              </a:rPr>
              <a:t>in </a:t>
            </a:r>
            <a:r>
              <a:rPr lang="en-US" sz="1400" b="1" dirty="0" smtClean="0">
                <a:solidFill>
                  <a:srgbClr val="003366"/>
                </a:solidFill>
                <a:latin typeface="+mj-lt"/>
                <a:cs typeface="Calibri" panose="020F0502020204030204" pitchFamily="34" charset="0"/>
              </a:rPr>
              <a:t>Georgia</a:t>
            </a:r>
            <a:r>
              <a:rPr lang="en-US" sz="1400" b="1" dirty="0">
                <a:solidFill>
                  <a:srgbClr val="003366"/>
                </a:solidFill>
                <a:latin typeface="+mj-lt"/>
                <a:cs typeface="Calibri" panose="020F0502020204030204" pitchFamily="34" charset="0"/>
              </a:rPr>
              <a:t>” in </a:t>
            </a:r>
            <a:r>
              <a:rPr lang="en-US" sz="1400" b="1" dirty="0" smtClean="0">
                <a:solidFill>
                  <a:srgbClr val="003366"/>
                </a:solidFill>
                <a:latin typeface="+mj-lt"/>
                <a:cs typeface="Calibri" panose="020F0502020204030204" pitchFamily="34" charset="0"/>
              </a:rPr>
              <a:t>2017-2019</a:t>
            </a:r>
            <a:endParaRPr lang="en-US" sz="1400" b="1" dirty="0">
              <a:solidFill>
                <a:srgbClr val="003366"/>
              </a:solidFill>
              <a:latin typeface="+mj-lt"/>
              <a:cs typeface="Calibri" panose="020F0502020204030204" pitchFamily="34" charset="0"/>
            </a:endParaRPr>
          </a:p>
          <a:p>
            <a:pPr marL="285750" indent="-285750" algn="just">
              <a:spcBef>
                <a:spcPct val="0"/>
              </a:spcBef>
              <a:spcAft>
                <a:spcPts val="600"/>
              </a:spcAft>
              <a:buFont typeface="Wingdings" panose="05000000000000000000" pitchFamily="2" charset="2"/>
              <a:buChar char="§"/>
              <a:defRPr/>
            </a:pPr>
            <a:r>
              <a:rPr lang="en-US" sz="1400" b="1" dirty="0">
                <a:solidFill>
                  <a:srgbClr val="003366"/>
                </a:solidFill>
                <a:latin typeface="+mj-lt"/>
                <a:cs typeface="Calibri" panose="020F0502020204030204" pitchFamily="34" charset="0"/>
              </a:rPr>
              <a:t>UBA/WHO project-Legislative and Action Framework for collecting and sharing information on </a:t>
            </a:r>
            <a:r>
              <a:rPr lang="en-US" sz="1400" b="1" dirty="0">
                <a:solidFill>
                  <a:srgbClr val="C00000"/>
                </a:solidFill>
                <a:latin typeface="+mj-lt"/>
                <a:cs typeface="Calibri" panose="020F0502020204030204" pitchFamily="34" charset="0"/>
              </a:rPr>
              <a:t>Hazardous Chemical Substances</a:t>
            </a:r>
            <a:r>
              <a:rPr lang="en-US" sz="1400" b="1" dirty="0">
                <a:solidFill>
                  <a:srgbClr val="003366"/>
                </a:solidFill>
                <a:latin typeface="+mj-lt"/>
                <a:cs typeface="Calibri" panose="020F0502020204030204" pitchFamily="34" charset="0"/>
              </a:rPr>
              <a:t> in </a:t>
            </a:r>
            <a:r>
              <a:rPr lang="en-US" sz="1400" b="1" dirty="0" smtClean="0">
                <a:solidFill>
                  <a:srgbClr val="003366"/>
                </a:solidFill>
                <a:latin typeface="+mj-lt"/>
                <a:cs typeface="Calibri" panose="020F0502020204030204" pitchFamily="34" charset="0"/>
              </a:rPr>
              <a:t>Georgia</a:t>
            </a:r>
            <a:endParaRPr lang="en-US" sz="1400" b="1" dirty="0">
              <a:solidFill>
                <a:srgbClr val="003366"/>
              </a:solidFill>
              <a:latin typeface="+mj-lt"/>
              <a:cs typeface="Calibri" panose="020F0502020204030204" pitchFamily="34" charset="0"/>
            </a:endParaRPr>
          </a:p>
          <a:p>
            <a:pPr marL="285750" indent="-285750" algn="just">
              <a:spcBef>
                <a:spcPct val="0"/>
              </a:spcBef>
              <a:spcAft>
                <a:spcPts val="600"/>
              </a:spcAft>
              <a:buFont typeface="Wingdings" panose="05000000000000000000" pitchFamily="2" charset="2"/>
              <a:buChar char="§"/>
              <a:defRPr/>
            </a:pPr>
            <a:r>
              <a:rPr lang="en-US" sz="1400" b="1" kern="0" dirty="0" smtClean="0">
                <a:solidFill>
                  <a:srgbClr val="C00000"/>
                </a:solidFill>
                <a:latin typeface="+mj-lt"/>
                <a:cs typeface="Calibri" panose="020F0502020204030204" pitchFamily="34" charset="0"/>
              </a:rPr>
              <a:t>3 </a:t>
            </a:r>
            <a:r>
              <a:rPr lang="en-US" sz="1400" b="1" kern="0" dirty="0">
                <a:solidFill>
                  <a:srgbClr val="C00000"/>
                </a:solidFill>
                <a:latin typeface="+mj-lt"/>
                <a:cs typeface="Calibri" panose="020F0502020204030204" pitchFamily="34" charset="0"/>
              </a:rPr>
              <a:t>publications </a:t>
            </a:r>
            <a:r>
              <a:rPr lang="en-US" sz="1400" b="1" kern="0" dirty="0">
                <a:solidFill>
                  <a:srgbClr val="003366"/>
                </a:solidFill>
                <a:latin typeface="+mj-lt"/>
                <a:cs typeface="Calibri" panose="020F0502020204030204" pitchFamily="34" charset="0"/>
              </a:rPr>
              <a:t>were published in collaboration with </a:t>
            </a:r>
            <a:r>
              <a:rPr lang="en-US" sz="1400" b="1" kern="0" dirty="0" smtClean="0">
                <a:solidFill>
                  <a:srgbClr val="003366"/>
                </a:solidFill>
                <a:latin typeface="+mj-lt"/>
                <a:cs typeface="Calibri" panose="020F0502020204030204" pitchFamily="34" charset="0"/>
              </a:rPr>
              <a:t>WHO</a:t>
            </a:r>
            <a:endParaRPr lang="en-US" sz="1400" b="1" kern="0" dirty="0">
              <a:solidFill>
                <a:srgbClr val="003366"/>
              </a:solidFill>
              <a:latin typeface="+mj-lt"/>
              <a:cs typeface="Calibri" panose="020F0502020204030204" pitchFamily="34" charset="0"/>
            </a:endParaRPr>
          </a:p>
          <a:p>
            <a:pPr marL="285750" indent="-285750" algn="just">
              <a:spcBef>
                <a:spcPct val="0"/>
              </a:spcBef>
              <a:spcAft>
                <a:spcPts val="600"/>
              </a:spcAft>
              <a:buFont typeface="Wingdings" panose="05000000000000000000" pitchFamily="2" charset="2"/>
              <a:buChar char="§"/>
              <a:defRPr/>
            </a:pPr>
            <a:r>
              <a:rPr lang="en-US" sz="1400" b="1" kern="0" dirty="0">
                <a:solidFill>
                  <a:srgbClr val="003366"/>
                </a:solidFill>
                <a:latin typeface="+mj-lt"/>
                <a:cs typeface="Calibri" panose="020F0502020204030204" pitchFamily="34" charset="0"/>
              </a:rPr>
              <a:t>Multiple Indicator Cluster Surveys (MICS) survey carried out </a:t>
            </a:r>
            <a:r>
              <a:rPr lang="en-US" sz="1400" b="1" kern="0" dirty="0" smtClean="0">
                <a:solidFill>
                  <a:srgbClr val="003366"/>
                </a:solidFill>
                <a:latin typeface="+mj-lt"/>
                <a:cs typeface="Calibri" panose="020F0502020204030204" pitchFamily="34" charset="0"/>
              </a:rPr>
              <a:t>in</a:t>
            </a:r>
          </a:p>
          <a:p>
            <a:pPr algn="just">
              <a:spcBef>
                <a:spcPct val="0"/>
              </a:spcBef>
              <a:spcAft>
                <a:spcPts val="600"/>
              </a:spcAft>
              <a:buNone/>
              <a:defRPr/>
            </a:pPr>
            <a:r>
              <a:rPr lang="en-US" sz="1400" b="1" kern="0" dirty="0" smtClean="0">
                <a:solidFill>
                  <a:srgbClr val="003366"/>
                </a:solidFill>
                <a:latin typeface="+mj-lt"/>
                <a:cs typeface="Calibri" panose="020F0502020204030204" pitchFamily="34" charset="0"/>
              </a:rPr>
              <a:t>      Georgia by </a:t>
            </a:r>
            <a:r>
              <a:rPr lang="en-US" sz="1400" b="1" kern="0" dirty="0">
                <a:solidFill>
                  <a:srgbClr val="003366"/>
                </a:solidFill>
                <a:latin typeface="+mj-lt"/>
                <a:cs typeface="Calibri" panose="020F0502020204030204" pitchFamily="34" charset="0"/>
              </a:rPr>
              <a:t>UNICEF, </a:t>
            </a:r>
            <a:r>
              <a:rPr lang="en-US" sz="1400" b="1" kern="0" dirty="0" err="1">
                <a:solidFill>
                  <a:srgbClr val="003366"/>
                </a:solidFill>
                <a:latin typeface="+mj-lt"/>
                <a:cs typeface="Calibri" panose="020F0502020204030204" pitchFamily="34" charset="0"/>
              </a:rPr>
              <a:t>Geostat</a:t>
            </a:r>
            <a:r>
              <a:rPr lang="en-US" sz="1400" b="1" kern="0" dirty="0">
                <a:solidFill>
                  <a:srgbClr val="003366"/>
                </a:solidFill>
                <a:latin typeface="+mj-lt"/>
                <a:cs typeface="Calibri" panose="020F0502020204030204" pitchFamily="34" charset="0"/>
              </a:rPr>
              <a:t> and </a:t>
            </a:r>
            <a:r>
              <a:rPr lang="en-US" sz="1400" b="1" kern="0" dirty="0" smtClean="0">
                <a:solidFill>
                  <a:srgbClr val="003366"/>
                </a:solidFill>
                <a:latin typeface="+mj-lt"/>
                <a:cs typeface="Calibri" panose="020F0502020204030204" pitchFamily="34" charset="0"/>
              </a:rPr>
              <a:t>NCDC</a:t>
            </a:r>
            <a:endParaRPr lang="ka-GE" sz="1400" b="1" dirty="0">
              <a:solidFill>
                <a:srgbClr val="003366"/>
              </a:solidFill>
              <a:latin typeface="+mj-lt"/>
              <a:cs typeface="Calibri" panose="020F0502020204030204" pitchFamily="34" charset="0"/>
            </a:endParaRPr>
          </a:p>
        </p:txBody>
      </p:sp>
      <p:pic>
        <p:nvPicPr>
          <p:cNvPr id="4104"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50891" y="4556118"/>
            <a:ext cx="2062316" cy="1507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360" y="3267861"/>
            <a:ext cx="1617968" cy="128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5588" y="4358547"/>
            <a:ext cx="313453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6"/>
          <a:stretch>
            <a:fillRect/>
          </a:stretch>
        </p:blipFill>
        <p:spPr>
          <a:xfrm>
            <a:off x="55013" y="6218816"/>
            <a:ext cx="772571" cy="594560"/>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1298" y="4414737"/>
            <a:ext cx="2589944" cy="1699811"/>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75865" y="1442104"/>
            <a:ext cx="2124258" cy="1435481"/>
          </a:xfrm>
          <a:prstGeom prst="rect">
            <a:avLst/>
          </a:prstGeom>
        </p:spPr>
      </p:pic>
    </p:spTree>
    <p:extLst>
      <p:ext uri="{BB962C8B-B14F-4D97-AF65-F5344CB8AC3E}">
        <p14:creationId xmlns:p14="http://schemas.microsoft.com/office/powerpoint/2010/main" val="28363915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8" name="Picture 7">
            <a:extLst>
              <a:ext uri="{FF2B5EF4-FFF2-40B4-BE49-F238E27FC236}">
                <a16:creationId xmlns="" xmlns:a16="http://schemas.microsoft.com/office/drawing/2014/main" id="{F4A15F47-B262-4374-9D6E-84EA07724F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55563"/>
            <a:ext cx="3200400" cy="229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2">
            <a:extLst>
              <a:ext uri="{FF2B5EF4-FFF2-40B4-BE49-F238E27FC236}">
                <a16:creationId xmlns="" xmlns:a16="http://schemas.microsoft.com/office/drawing/2014/main" id="{CAFFFC14-A986-4EB7-8C88-3F9DD6BBA56F}"/>
              </a:ext>
            </a:extLst>
          </p:cNvPr>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p>
        </p:txBody>
      </p:sp>
      <p:sp>
        <p:nvSpPr>
          <p:cNvPr id="4100" name="Rectangle 3">
            <a:extLst>
              <a:ext uri="{FF2B5EF4-FFF2-40B4-BE49-F238E27FC236}">
                <a16:creationId xmlns="" xmlns:a16="http://schemas.microsoft.com/office/drawing/2014/main" id="{000CAC9C-78F6-458F-822E-B7B3F328CC90}"/>
              </a:ext>
            </a:extLst>
          </p:cNvPr>
          <p:cNvSpPr>
            <a:spLocks noChangeArrowheads="1"/>
          </p:cNvSpPr>
          <p:nvPr/>
        </p:nvSpPr>
        <p:spPr bwMode="auto">
          <a:xfrm>
            <a:off x="1258888" y="6237288"/>
            <a:ext cx="4608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b="1">
                <a:solidFill>
                  <a:schemeClr val="bg1"/>
                </a:solidFill>
              </a:rPr>
              <a:t>National Center for Disease Control  &amp; Public Health</a:t>
            </a:r>
          </a:p>
        </p:txBody>
      </p:sp>
      <p:sp>
        <p:nvSpPr>
          <p:cNvPr id="4101" name="Text Box 5">
            <a:extLst>
              <a:ext uri="{FF2B5EF4-FFF2-40B4-BE49-F238E27FC236}">
                <a16:creationId xmlns="" xmlns:a16="http://schemas.microsoft.com/office/drawing/2014/main" id="{77C010BA-BB04-4B69-989A-161156667A66}"/>
              </a:ext>
            </a:extLst>
          </p:cNvPr>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solidFill>
                  <a:schemeClr val="bg1"/>
                </a:solidFill>
              </a:rPr>
              <a:t>www.ncdc.ge</a:t>
            </a:r>
            <a:endParaRPr lang="ru-RU" altLang="en-US" sz="1800">
              <a:solidFill>
                <a:schemeClr val="bg1"/>
              </a:solidFill>
            </a:endParaRPr>
          </a:p>
        </p:txBody>
      </p:sp>
      <p:sp>
        <p:nvSpPr>
          <p:cNvPr id="4102" name="Rectangle 2">
            <a:extLst>
              <a:ext uri="{FF2B5EF4-FFF2-40B4-BE49-F238E27FC236}">
                <a16:creationId xmlns="" xmlns:a16="http://schemas.microsoft.com/office/drawing/2014/main" id="{D090D148-9EE7-4527-9E60-671DF1723FC7}"/>
              </a:ext>
            </a:extLst>
          </p:cNvPr>
          <p:cNvSpPr>
            <a:spLocks noChangeArrowheads="1"/>
          </p:cNvSpPr>
          <p:nvPr/>
        </p:nvSpPr>
        <p:spPr bwMode="auto">
          <a:xfrm>
            <a:off x="-2124075" y="0"/>
            <a:ext cx="8988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dirty="0">
                <a:solidFill>
                  <a:srgbClr val="A50021"/>
                </a:solidFill>
                <a:latin typeface="+mj-lt"/>
              </a:rPr>
              <a:t>Medical Statistics</a:t>
            </a:r>
            <a:r>
              <a:rPr lang="ka-GE" altLang="en-US" sz="2400" b="1" dirty="0">
                <a:solidFill>
                  <a:srgbClr val="A50021"/>
                </a:solidFill>
                <a:latin typeface="+mj-lt"/>
              </a:rPr>
              <a:t> </a:t>
            </a:r>
            <a:r>
              <a:rPr lang="ka-GE" altLang="en-US" sz="2400" dirty="0">
                <a:solidFill>
                  <a:srgbClr val="A50021"/>
                </a:solidFill>
                <a:latin typeface="+mj-lt"/>
              </a:rPr>
              <a:t> </a:t>
            </a:r>
          </a:p>
        </p:txBody>
      </p:sp>
      <p:sp>
        <p:nvSpPr>
          <p:cNvPr id="14" name="Title 7">
            <a:extLst>
              <a:ext uri="{FF2B5EF4-FFF2-40B4-BE49-F238E27FC236}">
                <a16:creationId xmlns="" xmlns:a16="http://schemas.microsoft.com/office/drawing/2014/main" id="{1C4287C1-BE06-43FD-AAC1-B5E98C1E44C9}"/>
              </a:ext>
            </a:extLst>
          </p:cNvPr>
          <p:cNvSpPr txBox="1">
            <a:spLocks/>
          </p:cNvSpPr>
          <p:nvPr/>
        </p:nvSpPr>
        <p:spPr bwMode="auto">
          <a:xfrm>
            <a:off x="-252413" y="633413"/>
            <a:ext cx="6480176"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285750" indent="-285750" algn="ctr" rtl="0" eaLnBrk="0" fontAlgn="base" hangingPunct="0">
              <a:spcBef>
                <a:spcPct val="20000"/>
              </a:spcBef>
              <a:spcAft>
                <a:spcPct val="0"/>
              </a:spcAft>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lgn="ctr" rtl="0" eaLnBrk="0" fontAlgn="base" hangingPunct="0">
              <a:spcBef>
                <a:spcPct val="20000"/>
              </a:spcBef>
              <a:spcAft>
                <a:spcPct val="0"/>
              </a:spcAft>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ctr" rtl="0" eaLnBrk="0" fontAlgn="base" hangingPunct="0">
              <a:spcBef>
                <a:spcPct val="20000"/>
              </a:spcBef>
              <a:spcAft>
                <a:spcPct val="0"/>
              </a:spcAft>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ctr" rtl="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ctr" rtl="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ctr"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ctr"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ctr"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ctr"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1" algn="just">
              <a:spcBef>
                <a:spcPct val="0"/>
              </a:spcBef>
              <a:defRPr/>
            </a:pPr>
            <a:r>
              <a:rPr lang="en-US" altLang="en-US" sz="1800" b="1" dirty="0">
                <a:solidFill>
                  <a:srgbClr val="002060"/>
                </a:solidFill>
                <a:latin typeface="+mj-lt"/>
                <a:cs typeface="Calibri" panose="020F0502020204030204" pitchFamily="34" charset="0"/>
              </a:rPr>
              <a:t>Routine Statistical data</a:t>
            </a:r>
          </a:p>
          <a:p>
            <a:pPr lvl="1" algn="just">
              <a:spcBef>
                <a:spcPct val="0"/>
              </a:spcBef>
              <a:defRPr/>
            </a:pPr>
            <a:r>
              <a:rPr lang="en-US" altLang="en-US" sz="1800" b="1" kern="0" dirty="0">
                <a:solidFill>
                  <a:srgbClr val="002060"/>
                </a:solidFill>
                <a:latin typeface="+mj-lt"/>
                <a:cs typeface="Calibri" panose="020F0502020204030204" pitchFamily="34" charset="0"/>
              </a:rPr>
              <a:t>Case-based electronic reporting system for primary health care facilities and hospitals</a:t>
            </a:r>
            <a:endParaRPr lang="en-US" altLang="en-US" sz="1800" b="1" dirty="0">
              <a:solidFill>
                <a:srgbClr val="002060"/>
              </a:solidFill>
              <a:latin typeface="+mj-lt"/>
              <a:cs typeface="Calibri" panose="020F0502020204030204" pitchFamily="34" charset="0"/>
            </a:endParaRPr>
          </a:p>
          <a:p>
            <a:pPr lvl="1" algn="just">
              <a:spcBef>
                <a:spcPct val="0"/>
              </a:spcBef>
              <a:defRPr/>
            </a:pPr>
            <a:r>
              <a:rPr lang="en-US" sz="1800" b="1" dirty="0">
                <a:solidFill>
                  <a:srgbClr val="003366"/>
                </a:solidFill>
                <a:latin typeface="+mj-lt"/>
                <a:cs typeface="Calibri" panose="020F0502020204030204" pitchFamily="34" charset="0"/>
              </a:rPr>
              <a:t>Population-based Cancer Registry; Analysis of three year data of Cancer Population Registry (2015-2017) </a:t>
            </a:r>
          </a:p>
          <a:p>
            <a:pPr lvl="1" algn="just">
              <a:spcBef>
                <a:spcPct val="0"/>
              </a:spcBef>
              <a:defRPr/>
            </a:pPr>
            <a:r>
              <a:rPr lang="en-US" sz="1800" b="1" dirty="0">
                <a:solidFill>
                  <a:srgbClr val="002060"/>
                </a:solidFill>
                <a:latin typeface="+mj-lt"/>
                <a:cs typeface="Calibri" panose="020F0502020204030204" pitchFamily="34" charset="0"/>
              </a:rPr>
              <a:t>Birth registry</a:t>
            </a:r>
            <a:endParaRPr lang="en-US" sz="1800" b="1" dirty="0">
              <a:solidFill>
                <a:srgbClr val="003366"/>
              </a:solidFill>
              <a:latin typeface="+mj-lt"/>
              <a:cs typeface="Calibri" panose="020F0502020204030204" pitchFamily="34" charset="0"/>
            </a:endParaRPr>
          </a:p>
          <a:p>
            <a:pPr lvl="1" algn="just">
              <a:spcBef>
                <a:spcPct val="0"/>
              </a:spcBef>
              <a:defRPr/>
            </a:pPr>
            <a:r>
              <a:rPr lang="en-US" altLang="en-US" sz="1800" b="1" kern="0" dirty="0">
                <a:solidFill>
                  <a:srgbClr val="002060"/>
                </a:solidFill>
                <a:latin typeface="+mj-lt"/>
                <a:cs typeface="Calibri" panose="020F0502020204030204" pitchFamily="34" charset="0"/>
              </a:rPr>
              <a:t>Birth / death registration electronic program</a:t>
            </a:r>
          </a:p>
          <a:p>
            <a:pPr lvl="1" algn="just">
              <a:spcBef>
                <a:spcPct val="0"/>
              </a:spcBef>
              <a:defRPr/>
            </a:pPr>
            <a:r>
              <a:rPr lang="en-US" sz="1800" b="1" dirty="0">
                <a:solidFill>
                  <a:srgbClr val="003366"/>
                </a:solidFill>
                <a:latin typeface="+mj-lt"/>
                <a:cs typeface="Calibri" panose="020F0502020204030204" pitchFamily="34" charset="0"/>
              </a:rPr>
              <a:t>Determination of </a:t>
            </a:r>
            <a:r>
              <a:rPr lang="en-US" sz="1800" b="1" dirty="0">
                <a:solidFill>
                  <a:srgbClr val="002060"/>
                </a:solidFill>
                <a:latin typeface="+mj-lt"/>
                <a:cs typeface="Calibri" panose="020F0502020204030204" pitchFamily="34" charset="0"/>
              </a:rPr>
              <a:t>morbidity trends, calculation of health indicators </a:t>
            </a:r>
            <a:r>
              <a:rPr lang="en-US" sz="1800" b="1" dirty="0">
                <a:solidFill>
                  <a:srgbClr val="003366"/>
                </a:solidFill>
                <a:latin typeface="+mj-lt"/>
                <a:cs typeface="Calibri" panose="020F0502020204030204" pitchFamily="34" charset="0"/>
              </a:rPr>
              <a:t>and its submission to the state and international level</a:t>
            </a:r>
            <a:endParaRPr lang="ka-GE" sz="1800" b="1" dirty="0">
              <a:solidFill>
                <a:srgbClr val="003366"/>
              </a:solidFill>
              <a:latin typeface="+mj-lt"/>
              <a:cs typeface="Calibri" panose="020F0502020204030204" pitchFamily="34" charset="0"/>
            </a:endParaRPr>
          </a:p>
          <a:p>
            <a:pPr lvl="1" algn="just">
              <a:spcBef>
                <a:spcPct val="0"/>
              </a:spcBef>
              <a:defRPr/>
            </a:pPr>
            <a:r>
              <a:rPr lang="en-US" sz="1800" b="1" dirty="0">
                <a:solidFill>
                  <a:srgbClr val="003366"/>
                </a:solidFill>
                <a:latin typeface="+mj-lt"/>
                <a:cs typeface="Calibri" panose="020F0502020204030204" pitchFamily="34" charset="0"/>
              </a:rPr>
              <a:t>New electronic platform of existed reporting forms </a:t>
            </a:r>
          </a:p>
          <a:p>
            <a:pPr marL="457200" lvl="1" indent="0" algn="just">
              <a:spcBef>
                <a:spcPct val="0"/>
              </a:spcBef>
              <a:buFontTx/>
              <a:buNone/>
              <a:defRPr/>
            </a:pPr>
            <a:r>
              <a:rPr lang="en-US" sz="1800" b="1" dirty="0">
                <a:solidFill>
                  <a:srgbClr val="003366"/>
                </a:solidFill>
                <a:latin typeface="+mj-lt"/>
                <a:cs typeface="Calibri" panose="020F0502020204030204" pitchFamily="34" charset="0"/>
              </a:rPr>
              <a:t> </a:t>
            </a:r>
            <a:endParaRPr lang="en-US" altLang="en-US" sz="1600" b="1" dirty="0">
              <a:solidFill>
                <a:srgbClr val="002060"/>
              </a:solidFill>
              <a:latin typeface="+mj-lt"/>
              <a:cs typeface="Calibri" panose="020F0502020204030204" pitchFamily="34" charset="0"/>
            </a:endParaRPr>
          </a:p>
        </p:txBody>
      </p:sp>
      <p:pic>
        <p:nvPicPr>
          <p:cNvPr id="4104" name="Picture 8">
            <a:extLst>
              <a:ext uri="{FF2B5EF4-FFF2-40B4-BE49-F238E27FC236}">
                <a16:creationId xmlns="" xmlns:a16="http://schemas.microsoft.com/office/drawing/2014/main" id="{B96DB6D7-706F-4242-9F20-E290EFD978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66201">
            <a:off x="271463" y="4100513"/>
            <a:ext cx="111125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7">
            <a:extLst>
              <a:ext uri="{FF2B5EF4-FFF2-40B4-BE49-F238E27FC236}">
                <a16:creationId xmlns="" xmlns:a16="http://schemas.microsoft.com/office/drawing/2014/main" id="{2A9F2FBA-9E49-45F0-BE47-52AC4692A823}"/>
              </a:ext>
            </a:extLst>
          </p:cNvPr>
          <p:cNvSpPr txBox="1">
            <a:spLocks/>
          </p:cNvSpPr>
          <p:nvPr/>
        </p:nvSpPr>
        <p:spPr bwMode="auto">
          <a:xfrm>
            <a:off x="1828800" y="3400425"/>
            <a:ext cx="5622925" cy="32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285750" indent="-285750" algn="ctr" rtl="0" eaLnBrk="0" fontAlgn="base" hangingPunct="0">
              <a:spcBef>
                <a:spcPct val="20000"/>
              </a:spcBef>
              <a:spcAft>
                <a:spcPct val="0"/>
              </a:spcAft>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lgn="ctr" rtl="0" eaLnBrk="0" fontAlgn="base" hangingPunct="0">
              <a:spcBef>
                <a:spcPct val="20000"/>
              </a:spcBef>
              <a:spcAft>
                <a:spcPct val="0"/>
              </a:spcAft>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ctr" rtl="0" eaLnBrk="0" fontAlgn="base" hangingPunct="0">
              <a:spcBef>
                <a:spcPct val="20000"/>
              </a:spcBef>
              <a:spcAft>
                <a:spcPct val="0"/>
              </a:spcAft>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ctr" rtl="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ctr" rtl="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ctr"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ctr"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ctr"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ctr"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457200" lvl="1" indent="0" algn="just">
              <a:spcBef>
                <a:spcPct val="0"/>
              </a:spcBef>
              <a:buFontTx/>
              <a:buNone/>
              <a:defRPr/>
            </a:pPr>
            <a:r>
              <a:rPr lang="en-US" altLang="en-US" sz="2000" b="1" dirty="0">
                <a:solidFill>
                  <a:srgbClr val="002060"/>
                </a:solidFill>
                <a:latin typeface="+mj-lt"/>
              </a:rPr>
              <a:t> </a:t>
            </a:r>
            <a:endParaRPr lang="en-US" sz="2000" b="1" dirty="0">
              <a:solidFill>
                <a:srgbClr val="003366"/>
              </a:solidFill>
              <a:latin typeface="+mj-lt"/>
            </a:endParaRPr>
          </a:p>
          <a:p>
            <a:pPr lvl="1" algn="just">
              <a:spcBef>
                <a:spcPct val="0"/>
              </a:spcBef>
              <a:defRPr/>
            </a:pPr>
            <a:r>
              <a:rPr lang="en-US" altLang="en-US" sz="1800" b="1" dirty="0">
                <a:solidFill>
                  <a:srgbClr val="003366"/>
                </a:solidFill>
                <a:latin typeface="+mj-lt"/>
                <a:cs typeface="Calibri" panose="020F0502020204030204" pitchFamily="34" charset="0"/>
              </a:rPr>
              <a:t>Collaboration with the Institute for Health Metrics and Evaluation </a:t>
            </a:r>
            <a:r>
              <a:rPr lang="ka-GE" altLang="en-US" sz="1800" b="1" dirty="0">
                <a:solidFill>
                  <a:srgbClr val="C00000"/>
                </a:solidFill>
                <a:latin typeface="+mj-lt"/>
                <a:cs typeface="Calibri" panose="020F0502020204030204" pitchFamily="34" charset="0"/>
              </a:rPr>
              <a:t>(</a:t>
            </a:r>
            <a:r>
              <a:rPr lang="en-US" altLang="en-US" sz="1800" b="1" dirty="0">
                <a:solidFill>
                  <a:srgbClr val="C00000"/>
                </a:solidFill>
                <a:latin typeface="+mj-lt"/>
                <a:cs typeface="Calibri" panose="020F0502020204030204" pitchFamily="34" charset="0"/>
              </a:rPr>
              <a:t>IHME)</a:t>
            </a:r>
            <a:r>
              <a:rPr lang="ka-GE" altLang="en-US" sz="1800" b="1" dirty="0">
                <a:solidFill>
                  <a:srgbClr val="C00000"/>
                </a:solidFill>
                <a:latin typeface="+mj-lt"/>
                <a:cs typeface="Calibri" panose="020F0502020204030204" pitchFamily="34" charset="0"/>
              </a:rPr>
              <a:t> </a:t>
            </a:r>
            <a:r>
              <a:rPr lang="en-US" altLang="en-US" sz="1800" b="1" dirty="0">
                <a:solidFill>
                  <a:srgbClr val="003366"/>
                </a:solidFill>
                <a:latin typeface="+mj-lt"/>
                <a:cs typeface="Calibri" panose="020F0502020204030204" pitchFamily="34" charset="0"/>
              </a:rPr>
              <a:t> at the University of Washington</a:t>
            </a:r>
            <a:r>
              <a:rPr lang="en-US" altLang="en-US" sz="1800" b="1" kern="0" dirty="0">
                <a:solidFill>
                  <a:srgbClr val="003366"/>
                </a:solidFill>
                <a:latin typeface="+mj-lt"/>
                <a:cs typeface="Calibri" panose="020F0502020204030204" pitchFamily="34" charset="0"/>
              </a:rPr>
              <a:t> </a:t>
            </a:r>
          </a:p>
          <a:p>
            <a:pPr lvl="1" algn="just">
              <a:spcBef>
                <a:spcPct val="0"/>
              </a:spcBef>
              <a:defRPr/>
            </a:pPr>
            <a:r>
              <a:rPr lang="en-US" altLang="en-US" sz="1800" b="1" dirty="0">
                <a:solidFill>
                  <a:srgbClr val="003366"/>
                </a:solidFill>
                <a:latin typeface="+mj-lt"/>
                <a:cs typeface="Calibri" panose="020F0502020204030204" pitchFamily="34" charset="0"/>
              </a:rPr>
              <a:t>Statistical yearbooks “</a:t>
            </a:r>
            <a:r>
              <a:rPr lang="en-US" altLang="en-US" sz="1800" b="1" dirty="0">
                <a:solidFill>
                  <a:srgbClr val="C00000"/>
                </a:solidFill>
                <a:latin typeface="+mj-lt"/>
                <a:cs typeface="Calibri" panose="020F0502020204030204" pitchFamily="34" charset="0"/>
              </a:rPr>
              <a:t>Health Care in Georgia” </a:t>
            </a:r>
            <a:r>
              <a:rPr lang="en-US" altLang="en-US" sz="1800" b="1" dirty="0">
                <a:solidFill>
                  <a:srgbClr val="002060"/>
                </a:solidFill>
                <a:latin typeface="+mj-lt"/>
                <a:cs typeface="Calibri" panose="020F0502020204030204" pitchFamily="34" charset="0"/>
              </a:rPr>
              <a:t>in Georgian and English and other </a:t>
            </a:r>
            <a:r>
              <a:rPr lang="en-US" altLang="en-US" sz="1800" b="1" dirty="0">
                <a:solidFill>
                  <a:srgbClr val="003366"/>
                </a:solidFill>
                <a:latin typeface="+mj-lt"/>
                <a:cs typeface="Calibri" panose="020F0502020204030204" pitchFamily="34" charset="0"/>
              </a:rPr>
              <a:t>publications</a:t>
            </a:r>
          </a:p>
          <a:p>
            <a:pPr lvl="1" algn="just">
              <a:spcBef>
                <a:spcPct val="0"/>
              </a:spcBef>
              <a:defRPr/>
            </a:pPr>
            <a:r>
              <a:rPr lang="en-US" altLang="en-US" sz="1800" b="1" dirty="0">
                <a:solidFill>
                  <a:srgbClr val="003366"/>
                </a:solidFill>
                <a:latin typeface="+mj-lt"/>
                <a:cs typeface="Calibri" panose="020F0502020204030204" pitchFamily="34" charset="0"/>
              </a:rPr>
              <a:t>Data for Health for All and Human resources Data bases were provided</a:t>
            </a:r>
          </a:p>
          <a:p>
            <a:pPr lvl="1" algn="just">
              <a:spcBef>
                <a:spcPct val="0"/>
              </a:spcBef>
              <a:defRPr/>
            </a:pPr>
            <a:endParaRPr lang="en-US" altLang="en-US" sz="1800" b="1" dirty="0">
              <a:solidFill>
                <a:srgbClr val="002060"/>
              </a:solidFill>
              <a:latin typeface="+mj-lt"/>
              <a:cs typeface="Calibri" panose="020F0502020204030204" pitchFamily="34" charset="0"/>
            </a:endParaRPr>
          </a:p>
        </p:txBody>
      </p:sp>
      <p:pic>
        <p:nvPicPr>
          <p:cNvPr id="4106" name="Picture 11">
            <a:extLst>
              <a:ext uri="{FF2B5EF4-FFF2-40B4-BE49-F238E27FC236}">
                <a16:creationId xmlns="" xmlns:a16="http://schemas.microsoft.com/office/drawing/2014/main" id="{3F7AC1F4-1D6F-4FEA-9687-E5B7BCAA03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43685">
            <a:off x="846138" y="4359275"/>
            <a:ext cx="1238250"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12">
            <a:extLst>
              <a:ext uri="{FF2B5EF4-FFF2-40B4-BE49-F238E27FC236}">
                <a16:creationId xmlns="" xmlns:a16="http://schemas.microsoft.com/office/drawing/2014/main" id="{92993AEC-C739-4315-8177-EA6C8D4D9F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2063" y="3792538"/>
            <a:ext cx="1452562" cy="231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12">
            <a:extLst>
              <a:ext uri="{FF2B5EF4-FFF2-40B4-BE49-F238E27FC236}">
                <a16:creationId xmlns="" xmlns:a16="http://schemas.microsoft.com/office/drawing/2014/main" id="{E8E56E9C-3E74-4E5C-84D9-A0F77298332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563" y="6218238"/>
            <a:ext cx="771525"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8229600" cy="1139825"/>
          </a:xfrm>
        </p:spPr>
        <p:txBody>
          <a:bodyPr/>
          <a:lstStyle/>
          <a:p>
            <a:r>
              <a:rPr lang="en-US" sz="30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Under-5 mortality rate per 1000 live births</a:t>
            </a:r>
            <a:endParaRPr lang="en-US" sz="30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 xmlns:a16="http://schemas.microsoft.com/office/drawing/2014/main" id="{F4058A56-E8BC-4892-8A42-3CFA7CD0788F}"/>
              </a:ext>
            </a:extLst>
          </p:cNvPr>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dirty="0"/>
          </a:p>
        </p:txBody>
      </p:sp>
      <p:sp>
        <p:nvSpPr>
          <p:cNvPr id="6" name="Rectangle 5">
            <a:extLst>
              <a:ext uri="{FF2B5EF4-FFF2-40B4-BE49-F238E27FC236}">
                <a16:creationId xmlns="" xmlns:a16="http://schemas.microsoft.com/office/drawing/2014/main" id="{95603622-966E-4823-83FC-C52B49FC3581}"/>
              </a:ext>
            </a:extLst>
          </p:cNvPr>
          <p:cNvSpPr>
            <a:spLocks noChangeArrowheads="1"/>
          </p:cNvSpPr>
          <p:nvPr/>
        </p:nvSpPr>
        <p:spPr bwMode="auto">
          <a:xfrm>
            <a:off x="1258888" y="6237288"/>
            <a:ext cx="47529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en-US" altLang="en-US" sz="800" b="1" dirty="0">
              <a:solidFill>
                <a:schemeClr val="bg1"/>
              </a:solidFill>
              <a:latin typeface="Calibri" panose="020F0502020204030204" pitchFamily="34" charset="0"/>
              <a:cs typeface="Calibri" panose="020F0502020204030204" pitchFamily="34" charset="0"/>
            </a:endParaRPr>
          </a:p>
          <a:p>
            <a:pPr eaLnBrk="1" hangingPunct="1">
              <a:spcBef>
                <a:spcPct val="0"/>
              </a:spcBef>
              <a:buFontTx/>
              <a:buNone/>
            </a:pPr>
            <a:r>
              <a:rPr lang="en-US" altLang="en-US" sz="1400" b="1" dirty="0">
                <a:solidFill>
                  <a:schemeClr val="bg1"/>
                </a:solidFill>
                <a:latin typeface="Calibri" panose="020F0502020204030204" pitchFamily="34" charset="0"/>
                <a:cs typeface="Calibri" panose="020F0502020204030204" pitchFamily="34" charset="0"/>
              </a:rPr>
              <a:t>National Center for Disease Control &amp;  Public Health</a:t>
            </a:r>
            <a:endParaRPr lang="ru-RU" altLang="en-US" sz="1400" b="1" dirty="0">
              <a:solidFill>
                <a:schemeClr val="bg1"/>
              </a:solidFill>
              <a:latin typeface="Calibri" panose="020F0502020204030204" pitchFamily="34" charset="0"/>
              <a:cs typeface="Calibri" panose="020F0502020204030204" pitchFamily="34" charset="0"/>
            </a:endParaRPr>
          </a:p>
        </p:txBody>
      </p:sp>
      <p:sp>
        <p:nvSpPr>
          <p:cNvPr id="7" name="Text Box 8">
            <a:extLst>
              <a:ext uri="{FF2B5EF4-FFF2-40B4-BE49-F238E27FC236}">
                <a16:creationId xmlns="" xmlns:a16="http://schemas.microsoft.com/office/drawing/2014/main" id="{BDA7139D-1CE7-4988-8CB9-EE1E380624A3}"/>
              </a:ext>
            </a:extLst>
          </p:cNvPr>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solidFill>
                  <a:schemeClr val="bg1"/>
                </a:solidFill>
              </a:rPr>
              <a:t>www.ncdc.ge</a:t>
            </a:r>
            <a:endParaRPr lang="ru-RU" altLang="en-US" sz="1800">
              <a:solidFill>
                <a:schemeClr val="bg1"/>
              </a:solidFill>
            </a:endParaRPr>
          </a:p>
        </p:txBody>
      </p:sp>
      <p:pic>
        <p:nvPicPr>
          <p:cNvPr id="8" name="Picture 7"/>
          <p:cNvPicPr>
            <a:picLocks noChangeAspect="1"/>
          </p:cNvPicPr>
          <p:nvPr/>
        </p:nvPicPr>
        <p:blipFill>
          <a:blip r:embed="rId2"/>
          <a:stretch>
            <a:fillRect/>
          </a:stretch>
        </p:blipFill>
        <p:spPr>
          <a:xfrm>
            <a:off x="55013" y="6218816"/>
            <a:ext cx="772571" cy="594560"/>
          </a:xfrm>
          <a:prstGeom prst="rect">
            <a:avLst/>
          </a:prstGeom>
        </p:spPr>
      </p:pic>
      <p:graphicFrame>
        <p:nvGraphicFramePr>
          <p:cNvPr id="9" name="Chart Placeholder 3"/>
          <p:cNvGraphicFramePr>
            <a:graphicFrameLocks noGrp="1"/>
          </p:cNvGraphicFramePr>
          <p:nvPr>
            <p:ph type="chart" idx="1"/>
            <p:extLst>
              <p:ext uri="{D42A27DB-BD31-4B8C-83A1-F6EECF244321}">
                <p14:modId xmlns:p14="http://schemas.microsoft.com/office/powerpoint/2010/main" val="1381101814"/>
              </p:ext>
            </p:extLst>
          </p:nvPr>
        </p:nvGraphicFramePr>
        <p:xfrm>
          <a:off x="301925" y="923027"/>
          <a:ext cx="8692850" cy="488872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7157570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p>
        </p:txBody>
      </p:sp>
      <p:sp>
        <p:nvSpPr>
          <p:cNvPr id="76805" name="Text Box 5"/>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solidFill>
                  <a:schemeClr val="bg1"/>
                </a:solidFill>
              </a:rPr>
              <a:t>www.ncdc.ge</a:t>
            </a:r>
            <a:endParaRPr lang="ru-RU" altLang="en-US" sz="1800">
              <a:solidFill>
                <a:schemeClr val="bg1"/>
              </a:solidFill>
            </a:endParaRPr>
          </a:p>
        </p:txBody>
      </p:sp>
      <p:sp>
        <p:nvSpPr>
          <p:cNvPr id="11271" name="Rectangle 8"/>
          <p:cNvSpPr>
            <a:spLocks noChangeArrowheads="1"/>
          </p:cNvSpPr>
          <p:nvPr/>
        </p:nvSpPr>
        <p:spPr bwMode="auto">
          <a:xfrm>
            <a:off x="611188" y="2847975"/>
            <a:ext cx="7991475" cy="646113"/>
          </a:xfrm>
          <a:prstGeom prst="rect">
            <a:avLst/>
          </a:prstGeom>
          <a:noFill/>
          <a:ln w="9525">
            <a:noFill/>
            <a:miter lim="800000"/>
            <a:headEnd/>
            <a:tailEnd/>
          </a:ln>
        </p:spPr>
        <p:txBody>
          <a:bodyPr anchor="ctr">
            <a:spAutoFit/>
          </a:bodyPr>
          <a:lstStyle/>
          <a:p>
            <a:pPr eaLnBrk="1" hangingPunct="1">
              <a:defRPr/>
            </a:pPr>
            <a:endParaRPr lang="ka-GE" sz="1600" b="1" dirty="0">
              <a:solidFill>
                <a:srgbClr val="FF0000"/>
              </a:solidFill>
              <a:latin typeface="+mn-lt"/>
              <a:ea typeface="+mn-ea"/>
            </a:endParaRPr>
          </a:p>
          <a:p>
            <a:pPr eaLnBrk="1" hangingPunct="1">
              <a:defRPr/>
            </a:pPr>
            <a:endParaRPr lang="ka-GE" sz="1000" b="1" dirty="0">
              <a:solidFill>
                <a:srgbClr val="003366"/>
              </a:solidFill>
              <a:ea typeface="+mn-ea"/>
            </a:endParaRPr>
          </a:p>
          <a:p>
            <a:pPr eaLnBrk="1" hangingPunct="1">
              <a:defRPr/>
            </a:pPr>
            <a:endParaRPr lang="ka-GE" sz="1000" b="1" dirty="0">
              <a:solidFill>
                <a:srgbClr val="003366"/>
              </a:solidFill>
              <a:ea typeface="+mn-ea"/>
            </a:endParaRPr>
          </a:p>
        </p:txBody>
      </p:sp>
      <p:sp>
        <p:nvSpPr>
          <p:cNvPr id="77825" name="Rectangle 1"/>
          <p:cNvSpPr>
            <a:spLocks noChangeArrowheads="1"/>
          </p:cNvSpPr>
          <p:nvPr/>
        </p:nvSpPr>
        <p:spPr bwMode="auto">
          <a:xfrm>
            <a:off x="341312" y="69739"/>
            <a:ext cx="8531226" cy="6358664"/>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r>
              <a:rPr lang="en-US" altLang="en-US" sz="2000" b="1" dirty="0">
                <a:solidFill>
                  <a:srgbClr val="C00000"/>
                </a:solidFill>
                <a:latin typeface="+mj-lt"/>
                <a:cs typeface="Calibri" panose="020F0502020204030204" pitchFamily="34" charset="0"/>
              </a:rPr>
              <a:t>Various activities in 2018</a:t>
            </a:r>
          </a:p>
          <a:p>
            <a:pPr algn="ctr">
              <a:spcBef>
                <a:spcPct val="0"/>
              </a:spcBef>
              <a:buFontTx/>
              <a:buNone/>
            </a:pPr>
            <a:endParaRPr lang="ka-GE" altLang="en-US" sz="1600" b="1" dirty="0">
              <a:solidFill>
                <a:srgbClr val="C00000"/>
              </a:solidFill>
              <a:latin typeface="+mj-lt"/>
              <a:cs typeface="Calibri" panose="020F0502020204030204" pitchFamily="34" charset="0"/>
            </a:endParaRPr>
          </a:p>
          <a:p>
            <a:pPr marL="285750" indent="-285750" algn="just"/>
            <a:r>
              <a:rPr lang="en-US" altLang="en-US" sz="1600" b="1" dirty="0">
                <a:solidFill>
                  <a:srgbClr val="C00000"/>
                </a:solidFill>
                <a:latin typeface="+mj-lt"/>
                <a:cs typeface="Calibri" panose="020F0502020204030204" pitchFamily="34" charset="0"/>
              </a:rPr>
              <a:t> 71 different scientific programs/projects/grants </a:t>
            </a:r>
            <a:r>
              <a:rPr lang="en-US" altLang="en-US" sz="1600" b="1" dirty="0">
                <a:solidFill>
                  <a:srgbClr val="003366"/>
                </a:solidFill>
                <a:latin typeface="+mj-lt"/>
                <a:cs typeface="Calibri" panose="020F0502020204030204" pitchFamily="34" charset="0"/>
              </a:rPr>
              <a:t>were carried out in 2018 at the Center</a:t>
            </a:r>
          </a:p>
          <a:p>
            <a:pPr marL="285750" indent="-285750" algn="just"/>
            <a:endParaRPr lang="en-US" altLang="en-US" sz="1600" b="1" dirty="0">
              <a:solidFill>
                <a:srgbClr val="003366"/>
              </a:solidFill>
              <a:latin typeface="+mj-lt"/>
              <a:cs typeface="Calibri" panose="020F0502020204030204" pitchFamily="34" charset="0"/>
            </a:endParaRPr>
          </a:p>
          <a:p>
            <a:pPr marL="285750" indent="-285750" algn="just"/>
            <a:r>
              <a:rPr lang="en-US" altLang="en-US" sz="1600" b="1" dirty="0">
                <a:solidFill>
                  <a:srgbClr val="C00000"/>
                </a:solidFill>
                <a:latin typeface="+mj-lt"/>
                <a:cs typeface="Calibri" panose="020F0502020204030204" pitchFamily="34" charset="0"/>
              </a:rPr>
              <a:t> 20 PhD thesis </a:t>
            </a:r>
            <a:r>
              <a:rPr lang="en-US" altLang="en-US" sz="1600" b="1" dirty="0">
                <a:solidFill>
                  <a:srgbClr val="003366"/>
                </a:solidFill>
                <a:latin typeface="+mj-lt"/>
                <a:cs typeface="Calibri" panose="020F0502020204030204" pitchFamily="34" charset="0"/>
              </a:rPr>
              <a:t>have been elaborated by the NCDC staff for obtaining </a:t>
            </a:r>
            <a:r>
              <a:rPr lang="en-US" altLang="en-US" sz="1600" b="1" dirty="0">
                <a:solidFill>
                  <a:srgbClr val="C00000"/>
                </a:solidFill>
                <a:latin typeface="+mj-lt"/>
                <a:cs typeface="Calibri" panose="020F0502020204030204" pitchFamily="34" charset="0"/>
              </a:rPr>
              <a:t>PhD degree</a:t>
            </a:r>
            <a:r>
              <a:rPr lang="en-US" altLang="en-US" sz="1600" b="1" dirty="0">
                <a:solidFill>
                  <a:srgbClr val="003366"/>
                </a:solidFill>
                <a:latin typeface="+mj-lt"/>
                <a:cs typeface="Calibri" panose="020F0502020204030204" pitchFamily="34" charset="0"/>
              </a:rPr>
              <a:t>. </a:t>
            </a:r>
          </a:p>
          <a:p>
            <a:pPr marL="285750" indent="-285750" algn="just"/>
            <a:endParaRPr lang="ka-GE" altLang="en-US" sz="1600" b="1" dirty="0">
              <a:solidFill>
                <a:srgbClr val="003366"/>
              </a:solidFill>
              <a:latin typeface="+mj-lt"/>
              <a:cs typeface="Calibri" panose="020F0502020204030204" pitchFamily="34" charset="0"/>
            </a:endParaRPr>
          </a:p>
          <a:p>
            <a:pPr marL="285750" indent="-285750" algn="just"/>
            <a:r>
              <a:rPr lang="en-US" altLang="en-US" sz="1600" b="1" dirty="0">
                <a:solidFill>
                  <a:srgbClr val="003366"/>
                </a:solidFill>
                <a:latin typeface="+mj-lt"/>
                <a:cs typeface="Calibri" panose="020F0502020204030204" pitchFamily="34" charset="0"/>
              </a:rPr>
              <a:t> </a:t>
            </a:r>
            <a:r>
              <a:rPr lang="en-US" altLang="en-US" sz="1600" b="1" dirty="0">
                <a:solidFill>
                  <a:srgbClr val="C00000"/>
                </a:solidFill>
                <a:latin typeface="+mj-lt"/>
                <a:cs typeface="Calibri" panose="020F0502020204030204" pitchFamily="34" charset="0"/>
              </a:rPr>
              <a:t>18 research articles, 66 abstracts, 69 various</a:t>
            </a:r>
            <a:r>
              <a:rPr lang="en-US" altLang="en-US" sz="1600" b="1" dirty="0">
                <a:solidFill>
                  <a:srgbClr val="003366"/>
                </a:solidFill>
                <a:latin typeface="+mj-lt"/>
                <a:cs typeface="Calibri" panose="020F0502020204030204" pitchFamily="34" charset="0"/>
              </a:rPr>
              <a:t> </a:t>
            </a:r>
            <a:r>
              <a:rPr lang="en-US" altLang="en-US" sz="1600" b="1" dirty="0">
                <a:solidFill>
                  <a:srgbClr val="C00000"/>
                </a:solidFill>
                <a:latin typeface="+mj-lt"/>
                <a:cs typeface="Calibri" panose="020F0502020204030204" pitchFamily="34" charset="0"/>
              </a:rPr>
              <a:t>publications</a:t>
            </a:r>
            <a:r>
              <a:rPr lang="en-US" altLang="en-US" sz="1600" b="1" dirty="0">
                <a:solidFill>
                  <a:srgbClr val="003366"/>
                </a:solidFill>
                <a:latin typeface="+mj-lt"/>
                <a:cs typeface="Calibri" panose="020F0502020204030204" pitchFamily="34" charset="0"/>
              </a:rPr>
              <a:t> and 8 epidemiological bulletins were published in 2018 by the employees of the Center</a:t>
            </a:r>
          </a:p>
          <a:p>
            <a:pPr marL="285750" indent="-285750" algn="just"/>
            <a:endParaRPr lang="ka-GE" altLang="en-US" sz="1600" b="1" dirty="0">
              <a:solidFill>
                <a:srgbClr val="C00000"/>
              </a:solidFill>
              <a:latin typeface="+mj-lt"/>
              <a:cs typeface="Calibri" panose="020F0502020204030204" pitchFamily="34" charset="0"/>
            </a:endParaRPr>
          </a:p>
          <a:p>
            <a:pPr marL="285750" indent="-285750" algn="just">
              <a:spcBef>
                <a:spcPct val="0"/>
              </a:spcBef>
            </a:pPr>
            <a:r>
              <a:rPr lang="en-US" altLang="en-US" sz="1600" b="1" dirty="0">
                <a:solidFill>
                  <a:srgbClr val="003366"/>
                </a:solidFill>
                <a:latin typeface="+mj-lt"/>
                <a:cs typeface="Calibri" panose="020F0502020204030204" pitchFamily="34" charset="0"/>
              </a:rPr>
              <a:t> Data used in the </a:t>
            </a:r>
            <a:r>
              <a:rPr lang="en-US" altLang="en-US" sz="1600" b="1" dirty="0">
                <a:solidFill>
                  <a:srgbClr val="C00000"/>
                </a:solidFill>
                <a:latin typeface="+mj-lt"/>
                <a:cs typeface="Calibri" panose="020F0502020204030204" pitchFamily="34" charset="0"/>
              </a:rPr>
              <a:t>3 articles, published in the journal "The Lancet" </a:t>
            </a:r>
            <a:r>
              <a:rPr lang="en-US" altLang="en-US" sz="1600" b="1" dirty="0">
                <a:solidFill>
                  <a:srgbClr val="003366"/>
                </a:solidFill>
                <a:latin typeface="+mj-lt"/>
                <a:cs typeface="Calibri" panose="020F0502020204030204" pitchFamily="34" charset="0"/>
              </a:rPr>
              <a:t>underwent expertise by NCDC Staff</a:t>
            </a:r>
          </a:p>
          <a:p>
            <a:pPr marL="285750" indent="-285750" algn="just">
              <a:spcBef>
                <a:spcPct val="0"/>
              </a:spcBef>
            </a:pPr>
            <a:endParaRPr lang="ru-RU" altLang="zh-CN" sz="1600" b="1" dirty="0">
              <a:solidFill>
                <a:srgbClr val="003366"/>
              </a:solidFill>
              <a:latin typeface="+mj-lt"/>
              <a:cs typeface="Calibri" panose="020F0502020204030204" pitchFamily="34" charset="0"/>
            </a:endParaRPr>
          </a:p>
          <a:p>
            <a:pPr marL="285750" indent="-285750" algn="just">
              <a:spcBef>
                <a:spcPct val="0"/>
              </a:spcBef>
            </a:pPr>
            <a:r>
              <a:rPr lang="ka-GE" altLang="zh-CN" sz="1600" b="1" dirty="0">
                <a:solidFill>
                  <a:srgbClr val="003366"/>
                </a:solidFill>
                <a:latin typeface="+mj-lt"/>
                <a:ea typeface="SimSun" panose="02010600030101010101" pitchFamily="2" charset="-122"/>
                <a:cs typeface="Calibri" panose="020F0502020204030204" pitchFamily="34" charset="0"/>
              </a:rPr>
              <a:t> </a:t>
            </a:r>
            <a:r>
              <a:rPr lang="en-US" altLang="zh-CN" sz="1600" b="1" dirty="0">
                <a:solidFill>
                  <a:srgbClr val="003366"/>
                </a:solidFill>
                <a:latin typeface="+mj-lt"/>
                <a:ea typeface="SimSun" panose="02010600030101010101" pitchFamily="2" charset="-122"/>
                <a:cs typeface="Calibri" panose="020F0502020204030204" pitchFamily="34" charset="0"/>
              </a:rPr>
              <a:t>127</a:t>
            </a:r>
            <a:r>
              <a:rPr lang="en-US" altLang="zh-CN" sz="1600" b="1" dirty="0">
                <a:solidFill>
                  <a:srgbClr val="C00000"/>
                </a:solidFill>
                <a:latin typeface="+mj-lt"/>
                <a:ea typeface="SimSun" panose="02010600030101010101" pitchFamily="2" charset="-122"/>
                <a:cs typeface="Calibri" panose="020F0502020204030204" pitchFamily="34" charset="0"/>
              </a:rPr>
              <a:t> employees </a:t>
            </a:r>
            <a:r>
              <a:rPr lang="en-US" altLang="zh-CN" sz="1600" b="1" dirty="0">
                <a:solidFill>
                  <a:srgbClr val="003366"/>
                </a:solidFill>
                <a:latin typeface="+mj-lt"/>
                <a:ea typeface="SimSun" panose="02010600030101010101" pitchFamily="2" charset="-122"/>
                <a:cs typeface="Calibri" panose="020F0502020204030204" pitchFamily="34" charset="0"/>
              </a:rPr>
              <a:t>of the center participated in international conferences, symposia, congresses etc. </a:t>
            </a:r>
          </a:p>
          <a:p>
            <a:pPr marL="285750" indent="-285750" algn="just">
              <a:spcBef>
                <a:spcPct val="0"/>
              </a:spcBef>
            </a:pPr>
            <a:endParaRPr lang="ka-GE" altLang="zh-CN" sz="1600" b="1" dirty="0">
              <a:solidFill>
                <a:srgbClr val="C00000"/>
              </a:solidFill>
              <a:latin typeface="+mj-lt"/>
              <a:ea typeface="SimSun" panose="02010600030101010101" pitchFamily="2" charset="-122"/>
              <a:cs typeface="Calibri" panose="020F0502020204030204" pitchFamily="34" charset="0"/>
            </a:endParaRPr>
          </a:p>
          <a:p>
            <a:pPr marL="285750" indent="-285750" algn="just">
              <a:spcBef>
                <a:spcPct val="0"/>
              </a:spcBef>
            </a:pPr>
            <a:r>
              <a:rPr lang="ka-GE" altLang="zh-CN" sz="1600" b="1" dirty="0">
                <a:solidFill>
                  <a:srgbClr val="C00000"/>
                </a:solidFill>
                <a:latin typeface="+mj-lt"/>
                <a:ea typeface="SimSun" panose="02010600030101010101" pitchFamily="2" charset="-122"/>
                <a:cs typeface="Calibri" panose="020F0502020204030204" pitchFamily="34" charset="0"/>
              </a:rPr>
              <a:t> </a:t>
            </a:r>
            <a:r>
              <a:rPr lang="en-US" altLang="zh-CN" sz="1600" b="1" dirty="0">
                <a:solidFill>
                  <a:srgbClr val="C00000"/>
                </a:solidFill>
                <a:latin typeface="+mj-lt"/>
                <a:ea typeface="SimSun" panose="02010600030101010101" pitchFamily="2" charset="-122"/>
                <a:cs typeface="Calibri" panose="020F0502020204030204" pitchFamily="34" charset="0"/>
              </a:rPr>
              <a:t>66 specialist were trained in international trainings</a:t>
            </a:r>
          </a:p>
          <a:p>
            <a:pPr marL="285750" indent="-285750" algn="just">
              <a:spcBef>
                <a:spcPct val="0"/>
              </a:spcBef>
            </a:pPr>
            <a:endParaRPr lang="ru-RU" altLang="zh-CN" sz="1600" b="1" dirty="0">
              <a:solidFill>
                <a:srgbClr val="003366"/>
              </a:solidFill>
              <a:latin typeface="+mj-lt"/>
              <a:ea typeface="SimSun" panose="02010600030101010101" pitchFamily="2" charset="-122"/>
              <a:cs typeface="Calibri" panose="020F0502020204030204" pitchFamily="34" charset="0"/>
            </a:endParaRPr>
          </a:p>
          <a:p>
            <a:pPr marL="285750" indent="-285750" algn="just">
              <a:spcBef>
                <a:spcPct val="0"/>
              </a:spcBef>
            </a:pPr>
            <a:r>
              <a:rPr lang="ka-GE" altLang="zh-CN" sz="1600" b="1" dirty="0">
                <a:solidFill>
                  <a:srgbClr val="003366"/>
                </a:solidFill>
                <a:latin typeface="+mj-lt"/>
                <a:ea typeface="SimSun" panose="02010600030101010101" pitchFamily="2" charset="-122"/>
                <a:cs typeface="Calibri" panose="020F0502020204030204" pitchFamily="34" charset="0"/>
              </a:rPr>
              <a:t> </a:t>
            </a:r>
            <a:r>
              <a:rPr lang="en-US" altLang="zh-CN" sz="1600" b="1" dirty="0">
                <a:solidFill>
                  <a:srgbClr val="003366"/>
                </a:solidFill>
                <a:latin typeface="+mj-lt"/>
                <a:ea typeface="SimSun" panose="02010600030101010101" pitchFamily="2" charset="-122"/>
                <a:cs typeface="Calibri" panose="020F0502020204030204" pitchFamily="34" charset="0"/>
              </a:rPr>
              <a:t>85 specialists got the </a:t>
            </a:r>
            <a:r>
              <a:rPr lang="en-US" altLang="zh-CN" sz="1600" b="1" dirty="0">
                <a:solidFill>
                  <a:srgbClr val="C00000"/>
                </a:solidFill>
                <a:latin typeface="+mj-lt"/>
                <a:ea typeface="SimSun" panose="02010600030101010101" pitchFamily="2" charset="-122"/>
                <a:cs typeface="Calibri" panose="020F0502020204030204" pitchFamily="34" charset="0"/>
              </a:rPr>
              <a:t>internship</a:t>
            </a:r>
            <a:r>
              <a:rPr lang="en-US" altLang="zh-CN" sz="1600" b="1" dirty="0">
                <a:solidFill>
                  <a:srgbClr val="003366"/>
                </a:solidFill>
                <a:latin typeface="+mj-lt"/>
                <a:ea typeface="SimSun" panose="02010600030101010101" pitchFamily="2" charset="-122"/>
                <a:cs typeface="Calibri" panose="020F0502020204030204" pitchFamily="34" charset="0"/>
              </a:rPr>
              <a:t> in 2018 at the Center</a:t>
            </a:r>
          </a:p>
          <a:p>
            <a:pPr marL="285750" indent="-285750" algn="just">
              <a:spcBef>
                <a:spcPct val="0"/>
              </a:spcBef>
            </a:pPr>
            <a:endParaRPr lang="en-US" altLang="zh-CN" sz="1600" b="1" dirty="0">
              <a:solidFill>
                <a:srgbClr val="003366"/>
              </a:solidFill>
              <a:latin typeface="+mj-lt"/>
              <a:ea typeface="SimSun" panose="02010600030101010101" pitchFamily="2" charset="-122"/>
              <a:cs typeface="Calibri" panose="020F0502020204030204" pitchFamily="34" charset="0"/>
            </a:endParaRPr>
          </a:p>
          <a:p>
            <a:pPr marL="285750" indent="-285750" algn="just">
              <a:spcBef>
                <a:spcPct val="0"/>
              </a:spcBef>
            </a:pPr>
            <a:r>
              <a:rPr lang="en-US" altLang="zh-CN" sz="1600" b="1" dirty="0">
                <a:solidFill>
                  <a:srgbClr val="003366"/>
                </a:solidFill>
                <a:latin typeface="+mj-lt"/>
                <a:ea typeface="SimSun" panose="02010600030101010101" pitchFamily="2" charset="-122"/>
                <a:cs typeface="Calibri" panose="020F0502020204030204" pitchFamily="34" charset="0"/>
              </a:rPr>
              <a:t> 18 presentations were submitted on various international events</a:t>
            </a:r>
          </a:p>
          <a:p>
            <a:pPr algn="just">
              <a:spcBef>
                <a:spcPct val="0"/>
              </a:spcBef>
              <a:buNone/>
            </a:pPr>
            <a:endParaRPr lang="en-US" altLang="zh-CN" sz="1600" b="1" dirty="0">
              <a:solidFill>
                <a:srgbClr val="003366"/>
              </a:solidFill>
              <a:latin typeface="+mj-lt"/>
              <a:ea typeface="SimSun" panose="02010600030101010101" pitchFamily="2" charset="-122"/>
              <a:cs typeface="Calibri" panose="020F0502020204030204" pitchFamily="34" charset="0"/>
            </a:endParaRPr>
          </a:p>
          <a:p>
            <a:pPr marL="285750" indent="-285750" algn="just">
              <a:spcBef>
                <a:spcPct val="0"/>
              </a:spcBef>
            </a:pPr>
            <a:r>
              <a:rPr lang="en-US" altLang="zh-CN" sz="1600" b="1" dirty="0">
                <a:solidFill>
                  <a:srgbClr val="003366"/>
                </a:solidFill>
                <a:latin typeface="+mj-lt"/>
                <a:ea typeface="SimSun" panose="02010600030101010101" pitchFamily="2" charset="-122"/>
                <a:cs typeface="Calibri" panose="020F0502020204030204" pitchFamily="34" charset="0"/>
              </a:rPr>
              <a:t> 8 </a:t>
            </a:r>
            <a:r>
              <a:rPr lang="en-US" altLang="zh-CN" sz="1600" b="1" dirty="0">
                <a:solidFill>
                  <a:srgbClr val="C00000"/>
                </a:solidFill>
                <a:latin typeface="+mj-lt"/>
                <a:ea typeface="SimSun" panose="02010600030101010101" pitchFamily="2" charset="-122"/>
                <a:cs typeface="Calibri" panose="020F0502020204030204" pitchFamily="34" charset="0"/>
              </a:rPr>
              <a:t>MoUs </a:t>
            </a:r>
            <a:r>
              <a:rPr lang="en-US" altLang="zh-CN" sz="1600" b="1" dirty="0">
                <a:solidFill>
                  <a:srgbClr val="003366"/>
                </a:solidFill>
                <a:latin typeface="+mj-lt"/>
                <a:ea typeface="SimSun" panose="02010600030101010101" pitchFamily="2" charset="-122"/>
                <a:cs typeface="Calibri" panose="020F0502020204030204" pitchFamily="34" charset="0"/>
              </a:rPr>
              <a:t>were signed with international </a:t>
            </a:r>
            <a:r>
              <a:rPr lang="en-US" altLang="zh-CN" sz="1600" b="1" dirty="0" smtClean="0">
                <a:solidFill>
                  <a:srgbClr val="003366"/>
                </a:solidFill>
                <a:latin typeface="+mj-lt"/>
                <a:ea typeface="SimSun" panose="02010600030101010101" pitchFamily="2" charset="-122"/>
                <a:cs typeface="Calibri" panose="020F0502020204030204" pitchFamily="34" charset="0"/>
              </a:rPr>
              <a:t>collaborators</a:t>
            </a:r>
            <a:endParaRPr lang="en-US" altLang="zh-CN" sz="1600" b="1" dirty="0">
              <a:solidFill>
                <a:srgbClr val="C00000"/>
              </a:solidFill>
              <a:latin typeface="+mj-lt"/>
              <a:ea typeface="SimSun" panose="02010600030101010101" pitchFamily="2" charset="-122"/>
              <a:cs typeface="Calibri" panose="020F0502020204030204" pitchFamily="34" charset="0"/>
            </a:endParaRPr>
          </a:p>
          <a:p>
            <a:pPr marL="285750" indent="-285750" algn="just">
              <a:spcBef>
                <a:spcPct val="0"/>
              </a:spcBef>
            </a:pPr>
            <a:endParaRPr lang="en-US" altLang="zh-CN" sz="1600" b="1" dirty="0">
              <a:solidFill>
                <a:srgbClr val="003366"/>
              </a:solidFill>
              <a:latin typeface="+mj-lt"/>
              <a:ea typeface="SimSun" panose="02010600030101010101" pitchFamily="2" charset="-122"/>
              <a:cs typeface="Calibri" panose="020F0502020204030204" pitchFamily="34" charset="0"/>
            </a:endParaRPr>
          </a:p>
        </p:txBody>
      </p:sp>
      <p:pic>
        <p:nvPicPr>
          <p:cNvPr id="8" name="Picture 7"/>
          <p:cNvPicPr>
            <a:picLocks noChangeAspect="1"/>
          </p:cNvPicPr>
          <p:nvPr/>
        </p:nvPicPr>
        <p:blipFill>
          <a:blip r:embed="rId3"/>
          <a:stretch>
            <a:fillRect/>
          </a:stretch>
        </p:blipFill>
        <p:spPr>
          <a:xfrm>
            <a:off x="55013" y="6218816"/>
            <a:ext cx="772571" cy="594560"/>
          </a:xfrm>
          <a:prstGeom prst="rect">
            <a:avLst/>
          </a:prstGeom>
        </p:spPr>
      </p:pic>
      <p:sp>
        <p:nvSpPr>
          <p:cNvPr id="9" name="Rectangle 6"/>
          <p:cNvSpPr>
            <a:spLocks noChangeArrowheads="1"/>
          </p:cNvSpPr>
          <p:nvPr/>
        </p:nvSpPr>
        <p:spPr bwMode="auto">
          <a:xfrm>
            <a:off x="1258888" y="6397625"/>
            <a:ext cx="4989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en-US" altLang="en-US" sz="1400" b="1" dirty="0">
                <a:solidFill>
                  <a:schemeClr val="bg1"/>
                </a:solidFill>
              </a:rPr>
              <a:t>National Center for Disease Control and Public Health</a:t>
            </a:r>
            <a:endParaRPr lang="ru-RU" altLang="en-US" sz="1400" b="1" dirty="0">
              <a:solidFill>
                <a:schemeClr val="bg1"/>
              </a:solidFill>
            </a:endParaRPr>
          </a:p>
        </p:txBody>
      </p:sp>
    </p:spTree>
    <p:extLst>
      <p:ext uri="{BB962C8B-B14F-4D97-AF65-F5344CB8AC3E}">
        <p14:creationId xmlns:p14="http://schemas.microsoft.com/office/powerpoint/2010/main" val="112783831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p>
        </p:txBody>
      </p:sp>
      <p:sp>
        <p:nvSpPr>
          <p:cNvPr id="98307" name="Rectangle 3"/>
          <p:cNvSpPr>
            <a:spLocks noChangeArrowheads="1"/>
          </p:cNvSpPr>
          <p:nvPr/>
        </p:nvSpPr>
        <p:spPr bwMode="auto">
          <a:xfrm>
            <a:off x="1258888" y="6237288"/>
            <a:ext cx="46085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400" b="1" dirty="0">
                <a:solidFill>
                  <a:schemeClr val="bg1"/>
                </a:solidFill>
              </a:rPr>
              <a:t>National Center for Disease Control  &amp; Public Health</a:t>
            </a:r>
          </a:p>
        </p:txBody>
      </p:sp>
      <p:sp>
        <p:nvSpPr>
          <p:cNvPr id="98309" name="Text Box 5"/>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solidFill>
                  <a:schemeClr val="bg1"/>
                </a:solidFill>
              </a:rPr>
              <a:t>www.ncdc.ge</a:t>
            </a:r>
            <a:endParaRPr lang="ru-RU" altLang="en-US" sz="1800">
              <a:solidFill>
                <a:schemeClr val="bg1"/>
              </a:solidFill>
            </a:endParaRPr>
          </a:p>
        </p:txBody>
      </p:sp>
      <p:sp>
        <p:nvSpPr>
          <p:cNvPr id="3" name="Rectangle 3"/>
          <p:cNvSpPr>
            <a:spLocks noChangeArrowheads="1"/>
          </p:cNvSpPr>
          <p:nvPr/>
        </p:nvSpPr>
        <p:spPr bwMode="auto">
          <a:xfrm flipV="1">
            <a:off x="693738" y="5629275"/>
            <a:ext cx="12638087" cy="4603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en-US"/>
          </a:p>
        </p:txBody>
      </p:sp>
      <p:sp>
        <p:nvSpPr>
          <p:cNvPr id="8" name="Title 1"/>
          <p:cNvSpPr txBox="1">
            <a:spLocks/>
          </p:cNvSpPr>
          <p:nvPr/>
        </p:nvSpPr>
        <p:spPr>
          <a:xfrm>
            <a:off x="155575" y="404664"/>
            <a:ext cx="8839200" cy="504056"/>
          </a:xfrm>
          <a:prstGeom prst="rect">
            <a:avLst/>
          </a:prstGeom>
        </p:spPr>
        <p:txBody>
          <a:bodyPr>
            <a:noAutofit/>
          </a:bodyPr>
          <a:lstStyle/>
          <a:p>
            <a:pPr algn="ctr">
              <a:defRPr/>
            </a:pPr>
            <a:r>
              <a:rPr lang="en-US" altLang="en-US" sz="2400" b="1" dirty="0">
                <a:solidFill>
                  <a:srgbClr val="C00000"/>
                </a:solidFill>
                <a:latin typeface="+mj-lt"/>
                <a:cs typeface="Calibri" panose="020F0502020204030204" pitchFamily="34" charset="0"/>
              </a:rPr>
              <a:t>2018 Consolidated Budget Actual Performance</a:t>
            </a:r>
            <a:endParaRPr lang="en-US" sz="2400" dirty="0">
              <a:latin typeface="+mj-lt"/>
              <a:cs typeface="Calibri" panose="020F0502020204030204" pitchFamily="34" charset="0"/>
            </a:endParaRPr>
          </a:p>
          <a:p>
            <a:pPr lvl="0" algn="ctr">
              <a:defRPr/>
            </a:pPr>
            <a:endParaRPr lang="en-US" altLang="en-US" sz="2400" b="1" dirty="0">
              <a:solidFill>
                <a:srgbClr val="C00000"/>
              </a:solidFill>
              <a:latin typeface="+mj-lt"/>
              <a:cs typeface="Calibri" panose="020F0502020204030204" pitchFamily="34" charset="0"/>
            </a:endParaRPr>
          </a:p>
        </p:txBody>
      </p:sp>
      <p:graphicFrame>
        <p:nvGraphicFramePr>
          <p:cNvPr id="14" name="Chart 13">
            <a:extLst>
              <a:ext uri="{FF2B5EF4-FFF2-40B4-BE49-F238E27FC236}">
                <a16:creationId xmlns="" xmlns:a16="http://schemas.microsoft.com/office/drawing/2014/main" id="{70F92850-0908-4B69-9F43-9471E5C57C60}"/>
              </a:ext>
            </a:extLst>
          </p:cNvPr>
          <p:cNvGraphicFramePr/>
          <p:nvPr/>
        </p:nvGraphicFramePr>
        <p:xfrm>
          <a:off x="693738" y="980728"/>
          <a:ext cx="7982718" cy="48658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p:nvPr>
            <p:extLst>
              <p:ext uri="{D42A27DB-BD31-4B8C-83A1-F6EECF244321}">
                <p14:modId xmlns:p14="http://schemas.microsoft.com/office/powerpoint/2010/main" val="2665780288"/>
              </p:ext>
            </p:extLst>
          </p:nvPr>
        </p:nvGraphicFramePr>
        <p:xfrm>
          <a:off x="324465" y="1484783"/>
          <a:ext cx="8406580" cy="4512893"/>
        </p:xfrm>
        <a:graphic>
          <a:graphicData uri="http://schemas.openxmlformats.org/drawingml/2006/chart">
            <c:chart xmlns:c="http://schemas.openxmlformats.org/drawingml/2006/chart" xmlns:r="http://schemas.openxmlformats.org/officeDocument/2006/relationships" r:id="rId4"/>
          </a:graphicData>
        </a:graphic>
      </p:graphicFrame>
      <p:pic>
        <p:nvPicPr>
          <p:cNvPr id="11" name="Picture 10"/>
          <p:cNvPicPr>
            <a:picLocks noChangeAspect="1"/>
          </p:cNvPicPr>
          <p:nvPr/>
        </p:nvPicPr>
        <p:blipFill>
          <a:blip r:embed="rId5"/>
          <a:stretch>
            <a:fillRect/>
          </a:stretch>
        </p:blipFill>
        <p:spPr>
          <a:xfrm>
            <a:off x="55013" y="6218816"/>
            <a:ext cx="772571" cy="594560"/>
          </a:xfrm>
          <a:prstGeom prst="rect">
            <a:avLst/>
          </a:prstGeom>
        </p:spPr>
      </p:pic>
    </p:spTree>
    <p:extLst>
      <p:ext uri="{BB962C8B-B14F-4D97-AF65-F5344CB8AC3E}">
        <p14:creationId xmlns:p14="http://schemas.microsoft.com/office/powerpoint/2010/main" val="415584257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93013" y="1535113"/>
            <a:ext cx="12954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913" y="3960813"/>
            <a:ext cx="266065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91363" y="3367088"/>
            <a:ext cx="1997075"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99013" y="4038600"/>
            <a:ext cx="2463800"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13475" y="1909763"/>
            <a:ext cx="1314450" cy="179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TextBox 1"/>
          <p:cNvSpPr txBox="1">
            <a:spLocks noChangeArrowheads="1"/>
          </p:cNvSpPr>
          <p:nvPr/>
        </p:nvSpPr>
        <p:spPr bwMode="auto">
          <a:xfrm>
            <a:off x="3440113" y="-46038"/>
            <a:ext cx="5427662" cy="320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600" dirty="0">
                <a:solidFill>
                  <a:srgbClr val="002060"/>
                </a:solidFill>
                <a:hlinkClick r:id="rId7"/>
              </a:rPr>
              <a:t>www.ncdc.ge</a:t>
            </a:r>
            <a:endParaRPr lang="en-US" altLang="en-US" sz="1600" dirty="0">
              <a:solidFill>
                <a:srgbClr val="002060"/>
              </a:solidFill>
            </a:endParaRPr>
          </a:p>
          <a:p>
            <a:pPr>
              <a:spcBef>
                <a:spcPct val="0"/>
              </a:spcBef>
              <a:buFontTx/>
              <a:buNone/>
            </a:pPr>
            <a:r>
              <a:rPr lang="en-US" altLang="en-US" sz="1600" dirty="0">
                <a:solidFill>
                  <a:srgbClr val="002060"/>
                </a:solidFill>
                <a:hlinkClick r:id="rId8"/>
              </a:rPr>
              <a:t>https://www.facebook.com/?ref=tn_tnmn</a:t>
            </a:r>
            <a:endParaRPr lang="en-US" altLang="en-US" sz="1600" dirty="0">
              <a:solidFill>
                <a:srgbClr val="002060"/>
              </a:solidFill>
            </a:endParaRPr>
          </a:p>
          <a:p>
            <a:pPr>
              <a:spcBef>
                <a:spcPct val="0"/>
              </a:spcBef>
              <a:buFontTx/>
              <a:buNone/>
            </a:pPr>
            <a:r>
              <a:rPr lang="en-US" altLang="en-US" sz="1600" dirty="0">
                <a:solidFill>
                  <a:srgbClr val="002060"/>
                </a:solidFill>
                <a:hlinkClick r:id="rId9"/>
              </a:rPr>
              <a:t>https://www.facebook.com/ncdcgeorgia/?ref=settings</a:t>
            </a:r>
            <a:endParaRPr lang="en-US" altLang="en-US" sz="1600" dirty="0">
              <a:solidFill>
                <a:srgbClr val="002060"/>
              </a:solidFill>
            </a:endParaRPr>
          </a:p>
          <a:p>
            <a:pPr>
              <a:spcBef>
                <a:spcPct val="0"/>
              </a:spcBef>
              <a:buFontTx/>
              <a:buNone/>
            </a:pPr>
            <a:r>
              <a:rPr lang="en-US" altLang="en-US" sz="1600" dirty="0">
                <a:solidFill>
                  <a:srgbClr val="002060"/>
                </a:solidFill>
                <a:hlinkClick r:id="rId10"/>
              </a:rPr>
              <a:t>https://twitter.com/NCDCGeorgia</a:t>
            </a:r>
            <a:endParaRPr lang="en-US" altLang="en-US" sz="1600" dirty="0">
              <a:solidFill>
                <a:srgbClr val="002060"/>
              </a:solidFill>
            </a:endParaRPr>
          </a:p>
          <a:p>
            <a:pPr>
              <a:spcBef>
                <a:spcPct val="0"/>
              </a:spcBef>
              <a:buFontTx/>
              <a:buNone/>
            </a:pPr>
            <a:r>
              <a:rPr lang="en-US" altLang="en-US" sz="1600" dirty="0">
                <a:solidFill>
                  <a:srgbClr val="002060"/>
                </a:solidFill>
                <a:hlinkClick r:id="rId11"/>
              </a:rPr>
              <a:t>https://www.myvideo.ge/?user_id=1177176</a:t>
            </a:r>
            <a:endParaRPr lang="en-US" altLang="en-US" sz="1600" dirty="0">
              <a:solidFill>
                <a:srgbClr val="002060"/>
              </a:solidFill>
            </a:endParaRPr>
          </a:p>
          <a:p>
            <a:pPr>
              <a:spcBef>
                <a:spcPct val="0"/>
              </a:spcBef>
              <a:buFontTx/>
              <a:buNone/>
            </a:pPr>
            <a:r>
              <a:rPr lang="en-US" altLang="en-US" sz="1600" dirty="0">
                <a:solidFill>
                  <a:srgbClr val="002060"/>
                </a:solidFill>
                <a:hlinkClick r:id="rId12"/>
              </a:rPr>
              <a:t>https://www.youtube.com/channel/UCFvFld1amAvavTAMth05ffw?view_as=subscriber</a:t>
            </a:r>
            <a:endParaRPr lang="en-US" altLang="en-US" sz="1600" dirty="0">
              <a:solidFill>
                <a:srgbClr val="002060"/>
              </a:solidFill>
            </a:endParaRPr>
          </a:p>
          <a:p>
            <a:pPr>
              <a:spcBef>
                <a:spcPct val="0"/>
              </a:spcBef>
              <a:buFontTx/>
              <a:buNone/>
            </a:pPr>
            <a:endParaRPr lang="en-US" altLang="en-US" sz="1800" dirty="0"/>
          </a:p>
          <a:p>
            <a:pPr>
              <a:spcBef>
                <a:spcPct val="0"/>
              </a:spcBef>
              <a:buFontTx/>
              <a:buNone/>
            </a:pPr>
            <a:endParaRPr lang="en-US" altLang="en-US" sz="1800" dirty="0"/>
          </a:p>
          <a:p>
            <a:pPr>
              <a:spcBef>
                <a:spcPct val="0"/>
              </a:spcBef>
              <a:buFontTx/>
              <a:buNone/>
            </a:pPr>
            <a:endParaRPr lang="en-US" altLang="en-US" sz="1800" dirty="0"/>
          </a:p>
          <a:p>
            <a:pPr>
              <a:spcBef>
                <a:spcPct val="0"/>
              </a:spcBef>
              <a:buFontTx/>
              <a:buNone/>
            </a:pPr>
            <a:endParaRPr lang="en-US" altLang="en-US" sz="1800" dirty="0"/>
          </a:p>
          <a:p>
            <a:pPr>
              <a:spcBef>
                <a:spcPct val="0"/>
              </a:spcBef>
              <a:buFontTx/>
              <a:buNone/>
            </a:pPr>
            <a:endParaRPr lang="en-US" altLang="en-US" sz="1800" dirty="0"/>
          </a:p>
        </p:txBody>
      </p:sp>
      <p:pic>
        <p:nvPicPr>
          <p:cNvPr id="43016" name="Picture 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1913" y="233363"/>
            <a:ext cx="3141662" cy="264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7" name="Picture 4"/>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01675" y="1866900"/>
            <a:ext cx="2979738"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8" name="Picture 5"/>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297238" y="2292350"/>
            <a:ext cx="3003550"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9" name="Picture 6"/>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719388" y="4413250"/>
            <a:ext cx="2295525"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0" name="Rectangle 11"/>
          <p:cNvSpPr>
            <a:spLocks noChangeArrowheads="1"/>
          </p:cNvSpPr>
          <p:nvPr/>
        </p:nvSpPr>
        <p:spPr bwMode="auto">
          <a:xfrm>
            <a:off x="0" y="6165850"/>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endParaRPr lang="en-US" altLang="en-US" sz="1800"/>
          </a:p>
        </p:txBody>
      </p:sp>
      <p:sp>
        <p:nvSpPr>
          <p:cNvPr id="43021" name="Text Box 8"/>
          <p:cNvSpPr txBox="1">
            <a:spLocks noChangeArrowheads="1"/>
          </p:cNvSpPr>
          <p:nvPr/>
        </p:nvSpPr>
        <p:spPr bwMode="auto">
          <a:xfrm>
            <a:off x="7451725" y="6373813"/>
            <a:ext cx="1543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ka-GE" sz="1800">
                <a:solidFill>
                  <a:schemeClr val="bg1"/>
                </a:solidFill>
              </a:rPr>
              <a:t>www.ncdc.ge</a:t>
            </a:r>
            <a:endParaRPr lang="ru-RU" altLang="ka-GE" sz="1800">
              <a:solidFill>
                <a:schemeClr val="bg1"/>
              </a:solidFill>
            </a:endParaRPr>
          </a:p>
        </p:txBody>
      </p:sp>
      <p:sp>
        <p:nvSpPr>
          <p:cNvPr id="43022" name="Rectangle 8"/>
          <p:cNvSpPr>
            <a:spLocks noChangeArrowheads="1"/>
          </p:cNvSpPr>
          <p:nvPr/>
        </p:nvSpPr>
        <p:spPr bwMode="auto">
          <a:xfrm>
            <a:off x="1422400" y="6216650"/>
            <a:ext cx="46275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altLang="ka-GE" sz="1400" b="1">
                <a:solidFill>
                  <a:schemeClr val="bg1"/>
                </a:solidFill>
              </a:rPr>
              <a:t>დაავადებათა კონტროლისა და საზოგადოებრივი ჯანმრთელობის ეროვნული ცენტრი</a:t>
            </a:r>
            <a:endParaRPr lang="ru-RU" altLang="ka-GE" sz="1400" b="1">
              <a:solidFill>
                <a:schemeClr val="bg1"/>
              </a:solidFill>
            </a:endParaRPr>
          </a:p>
        </p:txBody>
      </p:sp>
      <p:pic>
        <p:nvPicPr>
          <p:cNvPr id="43023" name="Picture 19"/>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55563" y="6210300"/>
            <a:ext cx="771525"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930335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ounded Rectangle 5">
            <a:extLst>
              <a:ext uri="{FF2B5EF4-FFF2-40B4-BE49-F238E27FC236}">
                <a16:creationId xmlns="" xmlns:a16="http://schemas.microsoft.com/office/drawing/2014/main" id="{496235E7-335D-4F13-9A5F-02CB7BF5E429}"/>
              </a:ext>
            </a:extLst>
          </p:cNvPr>
          <p:cNvSpPr/>
          <p:nvPr/>
        </p:nvSpPr>
        <p:spPr>
          <a:xfrm>
            <a:off x="1546225" y="4602163"/>
            <a:ext cx="5570538" cy="1158875"/>
          </a:xfrm>
          <a:prstGeom prst="roundRect">
            <a:avLst/>
          </a:prstGeom>
          <a:solidFill>
            <a:srgbClr val="FFFF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a:extLst>
              <a:ext uri="{FF2B5EF4-FFF2-40B4-BE49-F238E27FC236}">
                <a16:creationId xmlns="" xmlns:a16="http://schemas.microsoft.com/office/drawing/2014/main" id="{961DA5F3-F56B-405A-A4EF-B087A23F32EF}"/>
              </a:ext>
            </a:extLst>
          </p:cNvPr>
          <p:cNvSpPr>
            <a:spLocks/>
          </p:cNvSpPr>
          <p:nvPr/>
        </p:nvSpPr>
        <p:spPr bwMode="auto">
          <a:xfrm>
            <a:off x="323850" y="9810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Arial" panose="020B0604020202020204" pitchFamily="34" charset="0"/>
                <a:ea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ea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ea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ea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ea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ea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ea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ea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ea typeface="Arial" panose="020B0604020202020204" pitchFamily="34" charset="0"/>
                <a:cs typeface="Arial" panose="020B0604020202020204" pitchFamily="34" charset="0"/>
              </a:defRPr>
            </a:lvl9pPr>
          </a:lstStyle>
          <a:p>
            <a:pPr eaLnBrk="1" hangingPunct="1">
              <a:defRPr/>
            </a:pPr>
            <a:r>
              <a:rPr lang="en-US" altLang="ka-GE" sz="4000" dirty="0">
                <a:solidFill>
                  <a:srgbClr val="A50021"/>
                </a:solidFill>
                <a:effectLst>
                  <a:outerShdw blurRad="38100" dist="38100" dir="2700000" algn="tl">
                    <a:srgbClr val="C0C0C0"/>
                  </a:outerShdw>
                </a:effectLst>
                <a:latin typeface="+mj-lt"/>
                <a:cs typeface="Calibri" panose="020F0502020204030204" pitchFamily="34" charset="0"/>
              </a:rPr>
              <a:t>Thank you!</a:t>
            </a:r>
            <a:r>
              <a:rPr lang="en-US" altLang="ka-GE" sz="4000" dirty="0">
                <a:solidFill>
                  <a:srgbClr val="800000"/>
                </a:solidFill>
                <a:effectLst>
                  <a:outerShdw blurRad="38100" dist="38100" dir="2700000" algn="tl">
                    <a:srgbClr val="C0C0C0"/>
                  </a:outerShdw>
                </a:effectLst>
                <a:latin typeface="+mj-lt"/>
                <a:cs typeface="Calibri" panose="020F0502020204030204" pitchFamily="34" charset="0"/>
              </a:rPr>
              <a:t/>
            </a:r>
            <a:br>
              <a:rPr lang="en-US" altLang="ka-GE" sz="4000" dirty="0">
                <a:solidFill>
                  <a:srgbClr val="800000"/>
                </a:solidFill>
                <a:effectLst>
                  <a:outerShdw blurRad="38100" dist="38100" dir="2700000" algn="tl">
                    <a:srgbClr val="C0C0C0"/>
                  </a:outerShdw>
                </a:effectLst>
                <a:latin typeface="+mj-lt"/>
                <a:cs typeface="Calibri" panose="020F0502020204030204" pitchFamily="34" charset="0"/>
              </a:rPr>
            </a:br>
            <a:endParaRPr lang="en-US" altLang="ka-GE" sz="4000" b="1" dirty="0">
              <a:solidFill>
                <a:srgbClr val="800000"/>
              </a:solidFill>
              <a:effectLst>
                <a:outerShdw blurRad="38100" dist="38100" dir="2700000" algn="tl">
                  <a:srgbClr val="C0C0C0"/>
                </a:outerShdw>
              </a:effectLst>
              <a:latin typeface="+mj-lt"/>
              <a:cs typeface="Calibri" panose="020F0502020204030204" pitchFamily="34" charset="0"/>
            </a:endParaRPr>
          </a:p>
        </p:txBody>
      </p:sp>
      <p:sp>
        <p:nvSpPr>
          <p:cNvPr id="5125"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pic>
        <p:nvPicPr>
          <p:cNvPr id="5126" name="Picture 1030" descr="logo">
            <a:extLst>
              <a:ext uri="{FF2B5EF4-FFF2-40B4-BE49-F238E27FC236}">
                <a16:creationId xmlns="" xmlns:a16="http://schemas.microsoft.com/office/drawing/2014/main" id="{0A89240F-7D5E-42E3-AF40-F7E94C9D7D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6165850"/>
            <a:ext cx="900113"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5128"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3" name="Picture 2"/>
          <p:cNvPicPr>
            <a:picLocks noChangeAspect="1"/>
          </p:cNvPicPr>
          <p:nvPr/>
        </p:nvPicPr>
        <p:blipFill>
          <a:blip r:embed="rId3"/>
          <a:stretch>
            <a:fillRect/>
          </a:stretch>
        </p:blipFill>
        <p:spPr>
          <a:xfrm>
            <a:off x="2699792" y="2132013"/>
            <a:ext cx="3766831" cy="2898897"/>
          </a:xfrm>
          <a:prstGeom prst="rect">
            <a:avLst/>
          </a:prstGeom>
        </p:spPr>
      </p:pic>
      <p:sp>
        <p:nvSpPr>
          <p:cNvPr id="10" name="Rectangle 2"/>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p>
        </p:txBody>
      </p:sp>
      <p:sp>
        <p:nvSpPr>
          <p:cNvPr id="11" name="Rectangle 3"/>
          <p:cNvSpPr>
            <a:spLocks noChangeArrowheads="1"/>
          </p:cNvSpPr>
          <p:nvPr/>
        </p:nvSpPr>
        <p:spPr bwMode="auto">
          <a:xfrm>
            <a:off x="1254125" y="6352580"/>
            <a:ext cx="46085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400" b="1" dirty="0">
                <a:solidFill>
                  <a:schemeClr val="bg1"/>
                </a:solidFill>
              </a:rPr>
              <a:t>National Center for Disease Control  &amp; Public Health</a:t>
            </a:r>
          </a:p>
        </p:txBody>
      </p:sp>
      <p:sp>
        <p:nvSpPr>
          <p:cNvPr id="12" name="Text Box 5"/>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solidFill>
                  <a:schemeClr val="bg1"/>
                </a:solidFill>
              </a:rPr>
              <a:t>www.ncdc.ge</a:t>
            </a:r>
            <a:endParaRPr lang="ru-RU" altLang="en-US" sz="1800">
              <a:solidFill>
                <a:schemeClr val="bg1"/>
              </a:solidFill>
            </a:endParaRPr>
          </a:p>
        </p:txBody>
      </p:sp>
      <p:pic>
        <p:nvPicPr>
          <p:cNvPr id="13" name="Picture 12"/>
          <p:cNvPicPr>
            <a:picLocks noChangeAspect="1"/>
          </p:cNvPicPr>
          <p:nvPr/>
        </p:nvPicPr>
        <p:blipFill>
          <a:blip r:embed="rId3"/>
          <a:stretch>
            <a:fillRect/>
          </a:stretch>
        </p:blipFill>
        <p:spPr>
          <a:xfrm>
            <a:off x="55013" y="6218816"/>
            <a:ext cx="772571" cy="594560"/>
          </a:xfrm>
          <a:prstGeom prst="rect">
            <a:avLst/>
          </a:prstGeom>
        </p:spPr>
      </p:pic>
    </p:spTree>
    <p:extLst>
      <p:ext uri="{BB962C8B-B14F-4D97-AF65-F5344CB8AC3E}">
        <p14:creationId xmlns:p14="http://schemas.microsoft.com/office/powerpoint/2010/main" val="2411989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5397"/>
            <a:ext cx="8229600" cy="1139825"/>
          </a:xfrm>
        </p:spPr>
        <p:txBody>
          <a:bodyPr/>
          <a:lstStyle/>
          <a:p>
            <a:pPr>
              <a:lnSpc>
                <a:spcPct val="150000"/>
              </a:lnSpc>
              <a:defRPr/>
            </a:pPr>
            <a:r>
              <a:rPr lang="en-US" sz="3000" dirty="0">
                <a:solidFill>
                  <a:srgbClr val="C00000"/>
                </a:solidFill>
                <a:latin typeface="+mn-lt"/>
              </a:rPr>
              <a:t>Infant mortality rate per 1000 live births</a:t>
            </a:r>
          </a:p>
        </p:txBody>
      </p:sp>
      <p:graphicFrame>
        <p:nvGraphicFramePr>
          <p:cNvPr id="4" name="Chart Placeholder 3"/>
          <p:cNvGraphicFramePr>
            <a:graphicFrameLocks noGrp="1"/>
          </p:cNvGraphicFramePr>
          <p:nvPr>
            <p:ph type="chart" idx="1"/>
            <p:extLst>
              <p:ext uri="{D42A27DB-BD31-4B8C-83A1-F6EECF244321}">
                <p14:modId xmlns:p14="http://schemas.microsoft.com/office/powerpoint/2010/main" val="3563169200"/>
              </p:ext>
            </p:extLst>
          </p:nvPr>
        </p:nvGraphicFramePr>
        <p:xfrm>
          <a:off x="457200" y="1600200"/>
          <a:ext cx="8229600" cy="4530725"/>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a:extLst>
              <a:ext uri="{FF2B5EF4-FFF2-40B4-BE49-F238E27FC236}">
                <a16:creationId xmlns="" xmlns:a16="http://schemas.microsoft.com/office/drawing/2014/main" id="{F4058A56-E8BC-4892-8A42-3CFA7CD0788F}"/>
              </a:ext>
            </a:extLst>
          </p:cNvPr>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dirty="0"/>
          </a:p>
        </p:txBody>
      </p:sp>
      <p:sp>
        <p:nvSpPr>
          <p:cNvPr id="6" name="Rectangle 5">
            <a:extLst>
              <a:ext uri="{FF2B5EF4-FFF2-40B4-BE49-F238E27FC236}">
                <a16:creationId xmlns="" xmlns:a16="http://schemas.microsoft.com/office/drawing/2014/main" id="{95603622-966E-4823-83FC-C52B49FC3581}"/>
              </a:ext>
            </a:extLst>
          </p:cNvPr>
          <p:cNvSpPr>
            <a:spLocks noChangeArrowheads="1"/>
          </p:cNvSpPr>
          <p:nvPr/>
        </p:nvSpPr>
        <p:spPr bwMode="auto">
          <a:xfrm>
            <a:off x="1258888" y="6237288"/>
            <a:ext cx="47529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en-US" altLang="en-US" sz="800" b="1" dirty="0">
              <a:solidFill>
                <a:schemeClr val="bg1"/>
              </a:solidFill>
              <a:latin typeface="Calibri" panose="020F0502020204030204" pitchFamily="34" charset="0"/>
              <a:cs typeface="Calibri" panose="020F0502020204030204" pitchFamily="34" charset="0"/>
            </a:endParaRPr>
          </a:p>
          <a:p>
            <a:pPr eaLnBrk="1" hangingPunct="1">
              <a:spcBef>
                <a:spcPct val="0"/>
              </a:spcBef>
              <a:buFontTx/>
              <a:buNone/>
            </a:pPr>
            <a:r>
              <a:rPr lang="en-US" altLang="en-US" sz="1400" b="1" dirty="0">
                <a:solidFill>
                  <a:schemeClr val="bg1"/>
                </a:solidFill>
                <a:latin typeface="Calibri" panose="020F0502020204030204" pitchFamily="34" charset="0"/>
                <a:cs typeface="Calibri" panose="020F0502020204030204" pitchFamily="34" charset="0"/>
              </a:rPr>
              <a:t>National Center for Disease Control &amp;  Public Health</a:t>
            </a:r>
            <a:endParaRPr lang="ru-RU" altLang="en-US" sz="1400" b="1" dirty="0">
              <a:solidFill>
                <a:schemeClr val="bg1"/>
              </a:solidFill>
              <a:latin typeface="Calibri" panose="020F0502020204030204" pitchFamily="34" charset="0"/>
              <a:cs typeface="Calibri" panose="020F0502020204030204" pitchFamily="34" charset="0"/>
            </a:endParaRPr>
          </a:p>
        </p:txBody>
      </p:sp>
      <p:sp>
        <p:nvSpPr>
          <p:cNvPr id="7" name="Text Box 8">
            <a:extLst>
              <a:ext uri="{FF2B5EF4-FFF2-40B4-BE49-F238E27FC236}">
                <a16:creationId xmlns="" xmlns:a16="http://schemas.microsoft.com/office/drawing/2014/main" id="{BDA7139D-1CE7-4988-8CB9-EE1E380624A3}"/>
              </a:ext>
            </a:extLst>
          </p:cNvPr>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solidFill>
                  <a:schemeClr val="bg1"/>
                </a:solidFill>
              </a:rPr>
              <a:t>www.ncdc.ge</a:t>
            </a:r>
            <a:endParaRPr lang="ru-RU" altLang="en-US" sz="1800">
              <a:solidFill>
                <a:schemeClr val="bg1"/>
              </a:solidFill>
            </a:endParaRPr>
          </a:p>
        </p:txBody>
      </p:sp>
      <p:pic>
        <p:nvPicPr>
          <p:cNvPr id="8" name="Picture 7"/>
          <p:cNvPicPr>
            <a:picLocks noChangeAspect="1"/>
          </p:cNvPicPr>
          <p:nvPr/>
        </p:nvPicPr>
        <p:blipFill>
          <a:blip r:embed="rId3"/>
          <a:stretch>
            <a:fillRect/>
          </a:stretch>
        </p:blipFill>
        <p:spPr>
          <a:xfrm>
            <a:off x="55013" y="6218816"/>
            <a:ext cx="772571" cy="594560"/>
          </a:xfrm>
          <a:prstGeom prst="rect">
            <a:avLst/>
          </a:prstGeom>
        </p:spPr>
      </p:pic>
    </p:spTree>
    <p:extLst>
      <p:ext uri="{BB962C8B-B14F-4D97-AF65-F5344CB8AC3E}">
        <p14:creationId xmlns:p14="http://schemas.microsoft.com/office/powerpoint/2010/main" val="15068804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008" y="-15397"/>
            <a:ext cx="8928992" cy="1139825"/>
          </a:xfrm>
        </p:spPr>
        <p:txBody>
          <a:bodyPr/>
          <a:lstStyle/>
          <a:p>
            <a:pPr>
              <a:lnSpc>
                <a:spcPct val="150000"/>
              </a:lnSpc>
              <a:defRPr/>
            </a:pPr>
            <a:r>
              <a:rPr lang="en-US" sz="3000" dirty="0">
                <a:solidFill>
                  <a:srgbClr val="C00000"/>
                </a:solidFill>
                <a:effectLst>
                  <a:outerShdw blurRad="38100" dist="38100" dir="2700000" algn="tl">
                    <a:srgbClr val="000000">
                      <a:alpha val="43137"/>
                    </a:srgbClr>
                  </a:outerShdw>
                </a:effectLst>
                <a:latin typeface="+mj-lt"/>
              </a:rPr>
              <a:t>Maternal mortality ratio per 100 000 live births</a:t>
            </a:r>
            <a:endParaRPr lang="en-US" sz="3000" dirty="0">
              <a:solidFill>
                <a:srgbClr val="C00000"/>
              </a:solidFill>
              <a:latin typeface="+mj-lt"/>
            </a:endParaRPr>
          </a:p>
        </p:txBody>
      </p:sp>
      <p:graphicFrame>
        <p:nvGraphicFramePr>
          <p:cNvPr id="4" name="Chart Placeholder 3"/>
          <p:cNvGraphicFramePr>
            <a:graphicFrameLocks noGrp="1"/>
          </p:cNvGraphicFramePr>
          <p:nvPr>
            <p:ph type="chart" idx="1"/>
            <p:extLst>
              <p:ext uri="{D42A27DB-BD31-4B8C-83A1-F6EECF244321}">
                <p14:modId xmlns:p14="http://schemas.microsoft.com/office/powerpoint/2010/main" val="3968810814"/>
              </p:ext>
            </p:extLst>
          </p:nvPr>
        </p:nvGraphicFramePr>
        <p:xfrm>
          <a:off x="457200" y="1600200"/>
          <a:ext cx="8229600" cy="4530725"/>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a:extLst>
              <a:ext uri="{FF2B5EF4-FFF2-40B4-BE49-F238E27FC236}">
                <a16:creationId xmlns="" xmlns:a16="http://schemas.microsoft.com/office/drawing/2014/main" id="{F4058A56-E8BC-4892-8A42-3CFA7CD0788F}"/>
              </a:ext>
            </a:extLst>
          </p:cNvPr>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dirty="0"/>
          </a:p>
        </p:txBody>
      </p:sp>
      <p:sp>
        <p:nvSpPr>
          <p:cNvPr id="6" name="Rectangle 5">
            <a:extLst>
              <a:ext uri="{FF2B5EF4-FFF2-40B4-BE49-F238E27FC236}">
                <a16:creationId xmlns="" xmlns:a16="http://schemas.microsoft.com/office/drawing/2014/main" id="{95603622-966E-4823-83FC-C52B49FC3581}"/>
              </a:ext>
            </a:extLst>
          </p:cNvPr>
          <p:cNvSpPr>
            <a:spLocks noChangeArrowheads="1"/>
          </p:cNvSpPr>
          <p:nvPr/>
        </p:nvSpPr>
        <p:spPr bwMode="auto">
          <a:xfrm>
            <a:off x="1258888" y="6237288"/>
            <a:ext cx="47529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en-US" altLang="en-US" sz="800" b="1" dirty="0">
              <a:solidFill>
                <a:schemeClr val="bg1"/>
              </a:solidFill>
              <a:latin typeface="Calibri" panose="020F0502020204030204" pitchFamily="34" charset="0"/>
              <a:cs typeface="Calibri" panose="020F0502020204030204" pitchFamily="34" charset="0"/>
            </a:endParaRPr>
          </a:p>
          <a:p>
            <a:pPr eaLnBrk="1" hangingPunct="1">
              <a:spcBef>
                <a:spcPct val="0"/>
              </a:spcBef>
              <a:buFontTx/>
              <a:buNone/>
            </a:pPr>
            <a:r>
              <a:rPr lang="en-US" altLang="en-US" sz="1400" b="1" dirty="0">
                <a:solidFill>
                  <a:schemeClr val="bg1"/>
                </a:solidFill>
                <a:latin typeface="Calibri" panose="020F0502020204030204" pitchFamily="34" charset="0"/>
                <a:cs typeface="Calibri" panose="020F0502020204030204" pitchFamily="34" charset="0"/>
              </a:rPr>
              <a:t>National Center for Disease Control &amp;  Public Health</a:t>
            </a:r>
            <a:endParaRPr lang="ru-RU" altLang="en-US" sz="1400" b="1" dirty="0">
              <a:solidFill>
                <a:schemeClr val="bg1"/>
              </a:solidFill>
              <a:latin typeface="Calibri" panose="020F0502020204030204" pitchFamily="34" charset="0"/>
              <a:cs typeface="Calibri" panose="020F0502020204030204" pitchFamily="34" charset="0"/>
            </a:endParaRPr>
          </a:p>
        </p:txBody>
      </p:sp>
      <p:sp>
        <p:nvSpPr>
          <p:cNvPr id="7" name="Text Box 8">
            <a:extLst>
              <a:ext uri="{FF2B5EF4-FFF2-40B4-BE49-F238E27FC236}">
                <a16:creationId xmlns="" xmlns:a16="http://schemas.microsoft.com/office/drawing/2014/main" id="{BDA7139D-1CE7-4988-8CB9-EE1E380624A3}"/>
              </a:ext>
            </a:extLst>
          </p:cNvPr>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solidFill>
                  <a:schemeClr val="bg1"/>
                </a:solidFill>
              </a:rPr>
              <a:t>www.ncdc.ge</a:t>
            </a:r>
            <a:endParaRPr lang="ru-RU" altLang="en-US" sz="1800">
              <a:solidFill>
                <a:schemeClr val="bg1"/>
              </a:solidFill>
            </a:endParaRPr>
          </a:p>
        </p:txBody>
      </p:sp>
      <p:pic>
        <p:nvPicPr>
          <p:cNvPr id="8" name="Picture 7"/>
          <p:cNvPicPr>
            <a:picLocks noChangeAspect="1"/>
          </p:cNvPicPr>
          <p:nvPr/>
        </p:nvPicPr>
        <p:blipFill>
          <a:blip r:embed="rId3"/>
          <a:stretch>
            <a:fillRect/>
          </a:stretch>
        </p:blipFill>
        <p:spPr>
          <a:xfrm>
            <a:off x="55013" y="6218816"/>
            <a:ext cx="772571" cy="594560"/>
          </a:xfrm>
          <a:prstGeom prst="rect">
            <a:avLst/>
          </a:prstGeom>
        </p:spPr>
      </p:pic>
    </p:spTree>
    <p:extLst>
      <p:ext uri="{BB962C8B-B14F-4D97-AF65-F5344CB8AC3E}">
        <p14:creationId xmlns:p14="http://schemas.microsoft.com/office/powerpoint/2010/main" val="35216263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a:extLst>
              <a:ext uri="{FF2B5EF4-FFF2-40B4-BE49-F238E27FC236}">
                <a16:creationId xmlns:a16="http://schemas.microsoft.com/office/drawing/2014/main" xmlns="" id="{3001016F-F0F6-45B9-8CD4-8428BFAF376A}"/>
              </a:ext>
            </a:extLst>
          </p:cNvPr>
          <p:cNvSpPr>
            <a:spLocks noGrp="1" noChangeArrowheads="1"/>
          </p:cNvSpPr>
          <p:nvPr>
            <p:ph type="title" idx="4294967295"/>
          </p:nvPr>
        </p:nvSpPr>
        <p:spPr>
          <a:xfrm>
            <a:off x="321468" y="-214625"/>
            <a:ext cx="8501063" cy="1000126"/>
          </a:xfrm>
        </p:spPr>
        <p:txBody>
          <a:bodyPr/>
          <a:lstStyle/>
          <a:p>
            <a:pPr>
              <a:defRPr/>
            </a:pPr>
            <a:r>
              <a:rPr lang="en-US" altLang="ka-GE" sz="2800" b="1" dirty="0">
                <a:solidFill>
                  <a:srgbClr val="C00000"/>
                </a:solidFill>
                <a:effectLst>
                  <a:outerShdw blurRad="38100" dist="38100" dir="2700000" algn="tl">
                    <a:srgbClr val="C0C0C0"/>
                  </a:outerShdw>
                </a:effectLst>
                <a:latin typeface="+mn-lt"/>
              </a:rPr>
              <a:t>Health </a:t>
            </a:r>
            <a:r>
              <a:rPr lang="en-US" altLang="ka-GE" sz="2800" b="1" dirty="0" smtClean="0">
                <a:solidFill>
                  <a:srgbClr val="C00000"/>
                </a:solidFill>
                <a:effectLst>
                  <a:outerShdw blurRad="38100" dist="38100" dir="2700000" algn="tl">
                    <a:srgbClr val="C0C0C0"/>
                  </a:outerShdw>
                </a:effectLst>
                <a:latin typeface="+mn-lt"/>
              </a:rPr>
              <a:t>Expenditures, </a:t>
            </a:r>
            <a:r>
              <a:rPr lang="en-US" altLang="ka-GE" sz="2800" b="1" dirty="0">
                <a:solidFill>
                  <a:srgbClr val="C00000"/>
                </a:solidFill>
                <a:effectLst>
                  <a:outerShdw blurRad="38100" dist="38100" dir="2700000" algn="tl">
                    <a:srgbClr val="C0C0C0"/>
                  </a:outerShdw>
                </a:effectLst>
                <a:latin typeface="+mn-lt"/>
              </a:rPr>
              <a:t>Georgia</a:t>
            </a:r>
            <a:endParaRPr lang="ru-RU" altLang="ka-GE" sz="2800" b="1" dirty="0">
              <a:solidFill>
                <a:srgbClr val="C00000"/>
              </a:solidFill>
              <a:effectLst>
                <a:outerShdw blurRad="38100" dist="38100" dir="2700000" algn="tl">
                  <a:srgbClr val="C0C0C0"/>
                </a:outerShdw>
              </a:effectLst>
              <a:latin typeface="+mn-lt"/>
            </a:endParaRPr>
          </a:p>
        </p:txBody>
      </p:sp>
      <p:sp>
        <p:nvSpPr>
          <p:cNvPr id="13" name="TextBox 12"/>
          <p:cNvSpPr txBox="1"/>
          <p:nvPr/>
        </p:nvSpPr>
        <p:spPr>
          <a:xfrm>
            <a:off x="55013" y="5813449"/>
            <a:ext cx="1370888" cy="307777"/>
          </a:xfrm>
          <a:prstGeom prst="rect">
            <a:avLst/>
          </a:prstGeom>
          <a:noFill/>
        </p:spPr>
        <p:txBody>
          <a:bodyPr wrap="none" rtlCol="0">
            <a:spAutoFit/>
          </a:bodyPr>
          <a:lstStyle/>
          <a:p>
            <a:r>
              <a:rPr lang="en-US" sz="1400" b="0" dirty="0" err="1" smtClean="0"/>
              <a:t>MoLHSA</a:t>
            </a:r>
            <a:r>
              <a:rPr lang="en-US" sz="1400" b="0" dirty="0" smtClean="0"/>
              <a:t>/NHA</a:t>
            </a:r>
            <a:endParaRPr lang="en-US" sz="1400" b="0" dirty="0"/>
          </a:p>
        </p:txBody>
      </p:sp>
      <p:graphicFrame>
        <p:nvGraphicFramePr>
          <p:cNvPr id="4" name="Chart 3"/>
          <p:cNvGraphicFramePr/>
          <p:nvPr>
            <p:extLst>
              <p:ext uri="{D42A27DB-BD31-4B8C-83A1-F6EECF244321}">
                <p14:modId xmlns:p14="http://schemas.microsoft.com/office/powerpoint/2010/main" val="323386126"/>
              </p:ext>
            </p:extLst>
          </p:nvPr>
        </p:nvGraphicFramePr>
        <p:xfrm>
          <a:off x="1619672" y="4023581"/>
          <a:ext cx="6096000" cy="1996827"/>
        </p:xfrm>
        <a:graphic>
          <a:graphicData uri="http://schemas.openxmlformats.org/drawingml/2006/chart">
            <c:chart xmlns:c="http://schemas.openxmlformats.org/drawingml/2006/chart" xmlns:r="http://schemas.openxmlformats.org/officeDocument/2006/relationships" r:id="rId2"/>
          </a:graphicData>
        </a:graphic>
      </p:graphicFrame>
      <p:sp>
        <p:nvSpPr>
          <p:cNvPr id="15" name="TextBox 14"/>
          <p:cNvSpPr txBox="1"/>
          <p:nvPr/>
        </p:nvSpPr>
        <p:spPr>
          <a:xfrm>
            <a:off x="18208" y="6464775"/>
            <a:ext cx="1601464" cy="307777"/>
          </a:xfrm>
          <a:prstGeom prst="rect">
            <a:avLst/>
          </a:prstGeom>
          <a:noFill/>
        </p:spPr>
        <p:txBody>
          <a:bodyPr wrap="none" rtlCol="0">
            <a:spAutoFit/>
          </a:bodyPr>
          <a:lstStyle/>
          <a:p>
            <a:r>
              <a:rPr lang="en-US" sz="1400" b="0" dirty="0" smtClean="0"/>
              <a:t>WHO-EURO/HFA</a:t>
            </a:r>
            <a:endParaRPr lang="en-US" sz="1400" b="0" dirty="0"/>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p:cNvSpPr>
            <a:spLocks noChangeArrowheads="1"/>
          </p:cNvSpPr>
          <p:nvPr/>
        </p:nvSpPr>
        <p:spPr bwMode="auto">
          <a:xfrm>
            <a:off x="0" y="35353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4">
            <a:extLst>
              <a:ext uri="{FF2B5EF4-FFF2-40B4-BE49-F238E27FC236}">
                <a16:creationId xmlns="" xmlns:a16="http://schemas.microsoft.com/office/drawing/2014/main" id="{F4058A56-E8BC-4892-8A42-3CFA7CD0788F}"/>
              </a:ext>
            </a:extLst>
          </p:cNvPr>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dirty="0"/>
          </a:p>
        </p:txBody>
      </p:sp>
      <p:sp>
        <p:nvSpPr>
          <p:cNvPr id="10" name="Rectangle 5">
            <a:extLst>
              <a:ext uri="{FF2B5EF4-FFF2-40B4-BE49-F238E27FC236}">
                <a16:creationId xmlns="" xmlns:a16="http://schemas.microsoft.com/office/drawing/2014/main" id="{95603622-966E-4823-83FC-C52B49FC3581}"/>
              </a:ext>
            </a:extLst>
          </p:cNvPr>
          <p:cNvSpPr>
            <a:spLocks noChangeArrowheads="1"/>
          </p:cNvSpPr>
          <p:nvPr/>
        </p:nvSpPr>
        <p:spPr bwMode="auto">
          <a:xfrm>
            <a:off x="1258888" y="6237288"/>
            <a:ext cx="47529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en-US" altLang="en-US" sz="800" b="1" dirty="0">
              <a:solidFill>
                <a:schemeClr val="bg1"/>
              </a:solidFill>
              <a:latin typeface="Calibri" panose="020F0502020204030204" pitchFamily="34" charset="0"/>
              <a:cs typeface="Calibri" panose="020F0502020204030204" pitchFamily="34" charset="0"/>
            </a:endParaRPr>
          </a:p>
          <a:p>
            <a:pPr eaLnBrk="1" hangingPunct="1">
              <a:spcBef>
                <a:spcPct val="0"/>
              </a:spcBef>
              <a:buFontTx/>
              <a:buNone/>
            </a:pPr>
            <a:r>
              <a:rPr lang="en-US" altLang="en-US" sz="1400" b="1" dirty="0">
                <a:solidFill>
                  <a:schemeClr val="bg1"/>
                </a:solidFill>
                <a:latin typeface="Calibri" panose="020F0502020204030204" pitchFamily="34" charset="0"/>
                <a:cs typeface="Calibri" panose="020F0502020204030204" pitchFamily="34" charset="0"/>
              </a:rPr>
              <a:t>National Center for Disease Control &amp;  Public Health</a:t>
            </a:r>
            <a:endParaRPr lang="ru-RU" altLang="en-US" sz="1400" b="1" dirty="0">
              <a:solidFill>
                <a:schemeClr val="bg1"/>
              </a:solidFill>
              <a:latin typeface="Calibri" panose="020F0502020204030204" pitchFamily="34" charset="0"/>
              <a:cs typeface="Calibri" panose="020F0502020204030204" pitchFamily="34" charset="0"/>
            </a:endParaRPr>
          </a:p>
        </p:txBody>
      </p:sp>
      <p:sp>
        <p:nvSpPr>
          <p:cNvPr id="11" name="Text Box 8">
            <a:extLst>
              <a:ext uri="{FF2B5EF4-FFF2-40B4-BE49-F238E27FC236}">
                <a16:creationId xmlns="" xmlns:a16="http://schemas.microsoft.com/office/drawing/2014/main" id="{BDA7139D-1CE7-4988-8CB9-EE1E380624A3}"/>
              </a:ext>
            </a:extLst>
          </p:cNvPr>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solidFill>
                  <a:schemeClr val="bg1"/>
                </a:solidFill>
              </a:rPr>
              <a:t>www.ncdc.ge</a:t>
            </a:r>
            <a:endParaRPr lang="ru-RU" altLang="en-US" sz="1800">
              <a:solidFill>
                <a:schemeClr val="bg1"/>
              </a:solidFill>
            </a:endParaRPr>
          </a:p>
        </p:txBody>
      </p:sp>
      <p:pic>
        <p:nvPicPr>
          <p:cNvPr id="12" name="Picture 11"/>
          <p:cNvPicPr>
            <a:picLocks noChangeAspect="1"/>
          </p:cNvPicPr>
          <p:nvPr/>
        </p:nvPicPr>
        <p:blipFill>
          <a:blip r:embed="rId3"/>
          <a:stretch>
            <a:fillRect/>
          </a:stretch>
        </p:blipFill>
        <p:spPr>
          <a:xfrm>
            <a:off x="55013" y="6218816"/>
            <a:ext cx="772571" cy="594560"/>
          </a:xfrm>
          <a:prstGeom prst="rect">
            <a:avLst/>
          </a:prstGeom>
        </p:spPr>
      </p:pic>
      <p:graphicFrame>
        <p:nvGraphicFramePr>
          <p:cNvPr id="16" name="Chart 15"/>
          <p:cNvGraphicFramePr>
            <a:graphicFrameLocks/>
          </p:cNvGraphicFramePr>
          <p:nvPr>
            <p:extLst>
              <p:ext uri="{D42A27DB-BD31-4B8C-83A1-F6EECF244321}">
                <p14:modId xmlns:p14="http://schemas.microsoft.com/office/powerpoint/2010/main" val="3311780620"/>
              </p:ext>
            </p:extLst>
          </p:nvPr>
        </p:nvGraphicFramePr>
        <p:xfrm>
          <a:off x="1489927" y="547473"/>
          <a:ext cx="6351484" cy="333441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43915368"/>
      </p:ext>
    </p:extLst>
  </p:cSld>
  <p:clrMapOvr>
    <a:masterClrMapping/>
  </p:clrMapOvr>
  <p:timing>
    <p:tnLst>
      <p:par>
        <p:cTn id="1" dur="indefinite" restart="never" nodeType="tmRoot"/>
      </p:par>
    </p:tnLst>
  </p:timing>
</p:sld>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507</TotalTime>
  <Words>4450</Words>
  <Application>Microsoft Office PowerPoint</Application>
  <PresentationFormat>On-screen Show (4:3)</PresentationFormat>
  <Paragraphs>1064</Paragraphs>
  <Slides>63</Slides>
  <Notes>36</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Оформление по умолчанию</vt:lpstr>
      <vt:lpstr>PowerPoint Presentation</vt:lpstr>
      <vt:lpstr>Demographic and Social-Economic situation, 2018</vt:lpstr>
      <vt:lpstr>PowerPoint Presentation</vt:lpstr>
      <vt:lpstr>Burden of diseases(DALYs), Georgia, 2016 (WHO estimation)</vt:lpstr>
      <vt:lpstr>Mortality structure, Georgia, 2016  (WHO estimates)</vt:lpstr>
      <vt:lpstr>Under-5 mortality rate per 1000 live births</vt:lpstr>
      <vt:lpstr>Infant mortality rate per 1000 live births</vt:lpstr>
      <vt:lpstr>Maternal mortality ratio per 100 000 live births</vt:lpstr>
      <vt:lpstr>Health Expenditures, Georgia</vt:lpstr>
      <vt:lpstr>Structure of Total Spending on Healthcare</vt:lpstr>
      <vt:lpstr>Out-of-Pocket payment (OOP) as % of  Total Health Expenditure (THE)</vt:lpstr>
      <vt:lpstr>PowerPoint Presentation</vt:lpstr>
      <vt:lpstr>Some Indicators of the Health system</vt:lpstr>
      <vt:lpstr>Health Priority Directions for 2014-2020</vt:lpstr>
      <vt:lpstr>Organizational Structure of Healthcare, 2018 </vt:lpstr>
      <vt:lpstr>History of Development Medical Care Service Delivery in Georgia</vt:lpstr>
      <vt:lpstr>Population Coverage Schemes</vt:lpstr>
      <vt:lpstr>Universal Health Care –  Socially Oriented Political Platform </vt:lpstr>
      <vt:lpstr>Coverage of Healthcare services</vt:lpstr>
      <vt:lpstr>“Vertical” State Health Programs </vt:lpstr>
      <vt:lpstr>Total Health Expenditure distribution by functions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Diseases of Elimination Concern</vt:lpstr>
      <vt:lpstr>Targets</vt:lpstr>
      <vt:lpstr>HCV Screening among Georgian Population</vt:lpstr>
      <vt:lpstr> </vt:lpstr>
      <vt:lpstr>PowerPoint Presentation</vt:lpstr>
      <vt:lpstr>PowerPoint Presentation</vt:lpstr>
      <vt:lpstr>PowerPoint Presentation</vt:lpstr>
      <vt:lpstr>PowerPoint Presentation</vt:lpstr>
      <vt:lpstr>PowerPoint Presentation</vt:lpstr>
      <vt:lpstr>PowerPoint Presentation</vt:lpstr>
      <vt:lpstr>GHSA Action Packages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Non-communicable Diseases Surveillance</vt:lpstr>
      <vt:lpstr>PowerPoint Presentation</vt:lpstr>
      <vt:lpstr>PowerPoint Presentation</vt:lpstr>
      <vt:lpstr>State Response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Publishing-D</dc:creator>
  <cp:lastModifiedBy>Ketevan Goginashvili</cp:lastModifiedBy>
  <cp:revision>78</cp:revision>
  <cp:lastPrinted>2019-06-04T08:19:24Z</cp:lastPrinted>
  <dcterms:modified xsi:type="dcterms:W3CDTF">2019-09-05T06:39:53Z</dcterms:modified>
</cp:coreProperties>
</file>